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A picture containing shape&#10;&#10;Description automatically generated"/>
          <p:cNvPicPr/>
          <p:nvPr/>
        </p:nvPicPr>
        <p:blipFill>
          <a:blip r:embed="rId2"/>
          <a:stretch/>
        </p:blipFill>
        <p:spPr>
          <a:xfrm>
            <a:off x="0" y="0"/>
            <a:ext cx="12190680" cy="6856560"/>
          </a:xfrm>
          <a:prstGeom prst="rect">
            <a:avLst/>
          </a:prstGeom>
          <a:ln>
            <a:noFill/>
          </a:ln>
        </p:spPr>
      </p:pic>
      <p:sp>
        <p:nvSpPr>
          <p:cNvPr id="1" name="CustomShape 1"/>
          <p:cNvSpPr/>
          <p:nvPr/>
        </p:nvSpPr>
        <p:spPr>
          <a:xfrm>
            <a:off x="380880" y="6445800"/>
            <a:ext cx="2975040" cy="638280"/>
          </a:xfrm>
          <a:prstGeom prst="rect">
            <a:avLst/>
          </a:prstGeom>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pic>
        <p:nvPicPr>
          <p:cNvPr id="2" name="Picture 9" descr="Diagram, engineering drawing&#10;&#10;Description automatically generated"/>
          <p:cNvPicPr/>
          <p:nvPr/>
        </p:nvPicPr>
        <p:blipFill>
          <a:blip r:embed="rId3"/>
          <a:stretch/>
        </p:blipFill>
        <p:spPr>
          <a:xfrm>
            <a:off x="0" y="0"/>
            <a:ext cx="12190680" cy="6856560"/>
          </a:xfrm>
          <a:prstGeom prst="rect">
            <a:avLst/>
          </a:prstGeom>
          <a:ln>
            <a:noFill/>
          </a:ln>
        </p:spPr>
      </p:pic>
      <p:sp>
        <p:nvSpPr>
          <p:cNvPr id="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4" descr="A picture containing shape&#10;&#10;Description automatically generated"/>
          <p:cNvPicPr/>
          <p:nvPr/>
        </p:nvPicPr>
        <p:blipFill>
          <a:blip r:embed="rId2"/>
          <a:stretch/>
        </p:blipFill>
        <p:spPr>
          <a:xfrm>
            <a:off x="0" y="0"/>
            <a:ext cx="12190680" cy="6856560"/>
          </a:xfrm>
          <a:prstGeom prst="rect">
            <a:avLst/>
          </a:prstGeom>
          <a:ln>
            <a:noFill/>
          </a:ln>
        </p:spPr>
      </p:pic>
      <p:sp>
        <p:nvSpPr>
          <p:cNvPr id="42" name="CustomShape 1"/>
          <p:cNvSpPr/>
          <p:nvPr/>
        </p:nvSpPr>
        <p:spPr>
          <a:xfrm>
            <a:off x="380880" y="6445800"/>
            <a:ext cx="2975040" cy="638280"/>
          </a:xfrm>
          <a:prstGeom prst="rect">
            <a:avLst/>
          </a:prstGeom>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Picture 4" descr="A picture containing shape&#10;&#10;Description automatically generated"/>
          <p:cNvPicPr/>
          <p:nvPr/>
        </p:nvPicPr>
        <p:blipFill>
          <a:blip r:embed="rId2"/>
          <a:stretch/>
        </p:blipFill>
        <p:spPr>
          <a:xfrm>
            <a:off x="0" y="0"/>
            <a:ext cx="12190680" cy="6856560"/>
          </a:xfrm>
          <a:prstGeom prst="rect">
            <a:avLst/>
          </a:prstGeom>
          <a:ln>
            <a:noFill/>
          </a:ln>
        </p:spPr>
      </p:pic>
      <p:sp>
        <p:nvSpPr>
          <p:cNvPr id="82" name="CustomShape 1"/>
          <p:cNvSpPr/>
          <p:nvPr/>
        </p:nvSpPr>
        <p:spPr>
          <a:xfrm>
            <a:off x="380880" y="6445800"/>
            <a:ext cx="2975040" cy="638280"/>
          </a:xfrm>
          <a:prstGeom prst="rect">
            <a:avLst/>
          </a:prstGeom>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8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0" y="1645920"/>
            <a:ext cx="7265880" cy="17564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US" sz="4000" spc="-1" strike="noStrike">
                <a:solidFill>
                  <a:srgbClr val="ffffff"/>
                </a:solidFill>
                <a:latin typeface="Times New Roman"/>
                <a:ea typeface="DejaVu Sans"/>
              </a:rPr>
              <a:t>Build Kernel Module For Pi4</a:t>
            </a:r>
            <a:endParaRPr b="0" lang="en-US" sz="4000" spc="-1" strike="noStrike">
              <a:latin typeface="Arial"/>
            </a:endParaRPr>
          </a:p>
        </p:txBody>
      </p:sp>
      <p:sp>
        <p:nvSpPr>
          <p:cNvPr id="122" name="CustomShape 2"/>
          <p:cNvSpPr/>
          <p:nvPr/>
        </p:nvSpPr>
        <p:spPr>
          <a:xfrm>
            <a:off x="6268680" y="3475800"/>
            <a:ext cx="3331440" cy="3636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2000" spc="-1" strike="noStrike">
                <a:solidFill>
                  <a:srgbClr val="ffffff"/>
                </a:solidFill>
                <a:latin typeface="Times New Roman"/>
                <a:ea typeface="DejaVu Sans"/>
              </a:rPr>
              <a:t>Luu An Phu</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Triển khai Kernel Module Loadable</a:t>
            </a:r>
            <a:endParaRPr b="0" lang="en-US" sz="4400" spc="-1" strike="noStrike">
              <a:latin typeface="Arial"/>
            </a:endParaRPr>
          </a:p>
        </p:txBody>
      </p:sp>
      <p:sp>
        <p:nvSpPr>
          <p:cNvPr id="147"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Chỉ cần sửa thành m trong Kernel Menuconfig và build thì có thể tạo ra được file .ko </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Triển khai makefile với CC để tiết kiệm thời gian tránh build lại toàn bộ source.</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Android Kernel sử dụng clang thay vì gcc , makefile sẽ cần phải chỉ định LD và CC cụ thể.</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Giới thiệu Kleaf</a:t>
            </a:r>
            <a:endParaRPr b="0" lang="en-US" sz="4400" spc="-1" strike="noStrike">
              <a:latin typeface="Arial"/>
            </a:endParaRPr>
          </a:p>
        </p:txBody>
      </p:sp>
      <p:sp>
        <p:nvSpPr>
          <p:cNvPr id="149"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Android 13 giới thiệu build kernel với Bazel thay vì build.sh nhưng vẫn bảo tồn được các cơ chế và tính năng liên quan như build.config…,</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Trong android 14 trở đi sẽ dùng toàn bộ là Bazel để build</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Cách sử dụng tương đối giống với build.sh nhưng sẽ giảm bớt các options đi. </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Kleaf chỉ là tên gọi còn bản chất gọi là Build Android Kernel With Bazel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Giới thiệu Kleaf</a:t>
            </a:r>
            <a:endParaRPr b="0" lang="en-US" sz="4400" spc="-1" strike="noStrike">
              <a:latin typeface="Arial"/>
            </a:endParaRPr>
          </a:p>
        </p:txBody>
      </p:sp>
      <p:sp>
        <p:nvSpPr>
          <p:cNvPr id="151" name="CustomShape 2"/>
          <p:cNvSpPr/>
          <p:nvPr/>
        </p:nvSpPr>
        <p:spPr>
          <a:xfrm>
            <a:off x="365760" y="822960"/>
            <a:ext cx="11395440" cy="5052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Bazel là công cụ xây dựng và quản lý mã nguồn mở được phát triển bởi Google. Nó được thiết kế để hỗ trợ quá trình xây dưng và kiểm tra phần mềm một cách hiệu quả và tự động.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Build Kernel bằng bazel</a:t>
            </a:r>
            <a:endParaRPr b="0" lang="en-US" sz="4400" spc="-1" strike="noStrike">
              <a:latin typeface="Arial"/>
            </a:endParaRPr>
          </a:p>
        </p:txBody>
      </p:sp>
      <p:sp>
        <p:nvSpPr>
          <p:cNvPr id="153" name="CustomShape 2"/>
          <p:cNvSpPr/>
          <p:nvPr/>
        </p:nvSpPr>
        <p:spPr>
          <a:xfrm>
            <a:off x="365760" y="1255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Để build Kernel cho Rpi4 bằng bazel trước tiên phải viết file cấu hình trong </a:t>
            </a:r>
            <a:r>
              <a:rPr b="0" i="1" lang="en-US" sz="2800" spc="-1" strike="noStrike">
                <a:solidFill>
                  <a:srgbClr val="2b4b82"/>
                </a:solidFill>
                <a:latin typeface="Times New Roman"/>
                <a:ea typeface="DejaVu Sans"/>
              </a:rPr>
              <a:t>common/BUILD.bazel</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Kleaf sử dụng các marco chỉ định build cụ thể giống với makefile , ví dụ marco kernel_module() tương đương với make modules</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Sau khi cấu hình các marco cần load nó vào kernel thông marco load().</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Có 2 cách để xây dựng và config cho Kernel.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Build Kernel bằng bazel</a:t>
            </a:r>
            <a:endParaRPr b="0" lang="en-US" sz="4400" spc="-1" strike="noStrike">
              <a:latin typeface="Arial"/>
            </a:endParaRPr>
          </a:p>
        </p:txBody>
      </p:sp>
      <p:sp>
        <p:nvSpPr>
          <p:cNvPr id="155" name="CustomShape 2"/>
          <p:cNvSpPr/>
          <p:nvPr/>
        </p:nvSpPr>
        <p:spPr>
          <a:xfrm>
            <a:off x="365760" y="1255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Kiểm tra xem cấu hình PRI4 đã thành công hay chưa bằng lệnh tools/bazel query “”</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Trước đây để biên dịch sẽ phải dùng build.sh bây giờ để biên dịch chúng ta cần dùng tools/bazel run //common:(kernel của thiết bị)</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Sử dụng các options với config.sh cũng sẽ khá giống ví dụ để sử dụng options fast trong bazel  tools/bazel run --config=fast //common:(kernel của thiết bị)</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Build Kernel bằng bazel</a:t>
            </a:r>
            <a:endParaRPr b="0" lang="en-US" sz="4400" spc="-1" strike="noStrike">
              <a:latin typeface="Arial"/>
            </a:endParaRPr>
          </a:p>
        </p:txBody>
      </p:sp>
      <p:sp>
        <p:nvSpPr>
          <p:cNvPr id="157" name="CustomShape 2"/>
          <p:cNvSpPr/>
          <p:nvPr/>
        </p:nvSpPr>
        <p:spPr>
          <a:xfrm>
            <a:off x="365760" y="1255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Sau khi build xong sẽ được Image và kernel tại các thư mục khác so với .sh</a:t>
            </a:r>
            <a:endParaRPr b="0" lang="en-US" sz="2800" spc="-1" strike="noStrike">
              <a:latin typeface="Arial"/>
            </a:endParaRPr>
          </a:p>
        </p:txBody>
      </p:sp>
      <p:pic>
        <p:nvPicPr>
          <p:cNvPr id="158" name="" descr=""/>
          <p:cNvPicPr/>
          <p:nvPr/>
        </p:nvPicPr>
        <p:blipFill>
          <a:blip r:embed="rId1"/>
          <a:srcRect l="5237" t="14659" r="1758" b="58501"/>
          <a:stretch/>
        </p:blipFill>
        <p:spPr>
          <a:xfrm>
            <a:off x="549000" y="2468880"/>
            <a:ext cx="11337120" cy="18367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344240" y="2651760"/>
            <a:ext cx="9810360" cy="176076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1" lang="en-US" sz="9600" spc="-1" strike="noStrike">
                <a:solidFill>
                  <a:srgbClr val="2b4b82"/>
                </a:solidFill>
                <a:latin typeface="Times New Roman"/>
                <a:ea typeface="DejaVu Sans"/>
              </a:rPr>
              <a:t>THANK YOU</a:t>
            </a: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Agenda</a:t>
            </a:r>
            <a:endParaRPr b="0" lang="en-US" sz="4400" spc="-1" strike="noStrike">
              <a:latin typeface="Arial"/>
            </a:endParaRPr>
          </a:p>
        </p:txBody>
      </p:sp>
      <p:sp>
        <p:nvSpPr>
          <p:cNvPr id="124"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Kiến trúc tổng quan của Kernel trong Android</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Build Kernel với .sh</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Triển khai Build In Driver</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Triển khai Loadable Kernel Module</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Giới thiệu Kleaf</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Build Kernel bằng Bazel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Kiến trúc của HDH Android</a:t>
            </a:r>
            <a:endParaRPr b="0" lang="en-US" sz="4400" spc="-1" strike="noStrike">
              <a:latin typeface="Arial"/>
            </a:endParaRPr>
          </a:p>
        </p:txBody>
      </p:sp>
      <p:sp>
        <p:nvSpPr>
          <p:cNvPr id="126"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p:txBody>
      </p:sp>
      <p:pic>
        <p:nvPicPr>
          <p:cNvPr id="127" name="Picture 4" descr="A screenshot of a computer application&#10;&#10;Description automatically generated"/>
          <p:cNvPicPr/>
          <p:nvPr/>
        </p:nvPicPr>
        <p:blipFill>
          <a:blip r:embed="rId1"/>
          <a:stretch/>
        </p:blipFill>
        <p:spPr>
          <a:xfrm>
            <a:off x="2685240" y="1194480"/>
            <a:ext cx="6582960" cy="49366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Kiến trúc của Android Kernel  </a:t>
            </a:r>
            <a:endParaRPr b="0" lang="en-US" sz="4400" spc="-1" strike="noStrike">
              <a:latin typeface="Arial"/>
            </a:endParaRPr>
          </a:p>
        </p:txBody>
      </p:sp>
      <p:sp>
        <p:nvSpPr>
          <p:cNvPr id="129"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Android Kernel xây dựng cho rất nhiêu các dòng chip, nó chứa đủ các fille .dtb của những chip mà Android hỗ trợ vì thế với source chung của andoird bạn có thể xây dựng kernel cho nhiều board.</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Android Kernel cho các board tương đối giống nhau về cách xây dựng , chúng chỉ khác ở điểm phải include các file .dtb khác nhau.</a:t>
            </a:r>
            <a:endParaRPr b="0" lang="en-US" sz="2800" spc="-1" strike="noStrike">
              <a:latin typeface="Arial"/>
            </a:endParaRPr>
          </a:p>
        </p:txBody>
      </p:sp>
      <p:pic>
        <p:nvPicPr>
          <p:cNvPr id="130" name="" descr=""/>
          <p:cNvPicPr/>
          <p:nvPr/>
        </p:nvPicPr>
        <p:blipFill>
          <a:blip r:embed="rId1"/>
          <a:srcRect l="5246" t="48465" r="17497" b="27496"/>
          <a:stretch/>
        </p:blipFill>
        <p:spPr>
          <a:xfrm>
            <a:off x="490680" y="3952080"/>
            <a:ext cx="11395440" cy="19904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DejaVu Sans"/>
              </a:rPr>
              <a:t>Kiến trúc của Android Kernel </a:t>
            </a:r>
            <a:endParaRPr b="0" lang="en-US" sz="4400" spc="-1" strike="noStrike">
              <a:latin typeface="Arial"/>
            </a:endParaRPr>
          </a:p>
        </p:txBody>
      </p:sp>
      <p:sp>
        <p:nvSpPr>
          <p:cNvPr id="132"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Thư mục common là nơi chưa config và Kernel chung cho tất cả các thiết bị Android.</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Để xây dựng kernel riêng phải xây dựng lên 1 file build.config. riêng</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Sau khi build , kernel sẽ nằm ở thực mục out/... </a:t>
            </a:r>
            <a:endParaRPr b="0" lang="en-US" sz="2800" spc="-1" strike="noStrike">
              <a:latin typeface="Arial"/>
            </a:endParaRPr>
          </a:p>
        </p:txBody>
      </p:sp>
      <p:pic>
        <p:nvPicPr>
          <p:cNvPr id="133" name="" descr=""/>
          <p:cNvPicPr/>
          <p:nvPr/>
        </p:nvPicPr>
        <p:blipFill>
          <a:blip r:embed="rId1"/>
          <a:srcRect l="4496" t="63131" r="4001" b="2173"/>
          <a:stretch/>
        </p:blipFill>
        <p:spPr>
          <a:xfrm>
            <a:off x="622080" y="3657960"/>
            <a:ext cx="11154240" cy="23760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Build Kernel với .sh</a:t>
            </a:r>
            <a:endParaRPr b="0" lang="en-US" sz="4400" spc="-1" strike="noStrike">
              <a:latin typeface="Arial"/>
            </a:endParaRPr>
          </a:p>
        </p:txBody>
      </p:sp>
      <p:sp>
        <p:nvSpPr>
          <p:cNvPr id="135"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Các phiên bản Kernel cũ thường phải làm việc với Makefile và chỉ định make cụ thể như make Image , make modules</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Android xây dựng sẵn các tool .sh để việc make trở nên dễ dàng hơn , thay vì phải make cụ thế các thành phần.</a:t>
            </a:r>
            <a:endParaRPr b="0" lang="en-US" sz="2800" spc="-1" strike="noStrike">
              <a:latin typeface="Arial"/>
            </a:endParaRPr>
          </a:p>
        </p:txBody>
      </p:sp>
      <p:pic>
        <p:nvPicPr>
          <p:cNvPr id="136" name="" descr=""/>
          <p:cNvPicPr/>
          <p:nvPr/>
        </p:nvPicPr>
        <p:blipFill>
          <a:blip r:embed="rId1"/>
          <a:srcRect l="5305" t="91079" r="24182" b="0"/>
          <a:stretch/>
        </p:blipFill>
        <p:spPr>
          <a:xfrm>
            <a:off x="548640" y="4234320"/>
            <a:ext cx="11227680" cy="7938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Build Kernel với .sh</a:t>
            </a:r>
            <a:endParaRPr b="0" lang="en-US" sz="4400" spc="-1" strike="noStrike">
              <a:latin typeface="Arial"/>
            </a:endParaRPr>
          </a:p>
        </p:txBody>
      </p:sp>
      <p:sp>
        <p:nvSpPr>
          <p:cNvPr id="138"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build.sh là lệnh để build Android Kernel với các options mặc định và chỉ dành cho build lần đầu tiên.</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config.sh là lệnh để chạy menuconfig của kernel tuy nhiên nó có thể chạy cùng với các options tùy chọn để thay thế cho build.sh, nhằm giúp tiết kiệm thời gianl.</a:t>
            </a:r>
            <a:endParaRPr b="0" lang="en-US" sz="2800" spc="-1" strike="noStrike">
              <a:latin typeface="Arial"/>
            </a:endParaRPr>
          </a:p>
        </p:txBody>
      </p:sp>
      <p:pic>
        <p:nvPicPr>
          <p:cNvPr id="139" name="" descr=""/>
          <p:cNvPicPr/>
          <p:nvPr/>
        </p:nvPicPr>
        <p:blipFill>
          <a:blip r:embed="rId1"/>
          <a:srcRect l="5305" t="91079" r="24182" b="0"/>
          <a:stretch/>
        </p:blipFill>
        <p:spPr>
          <a:xfrm>
            <a:off x="548640" y="4051440"/>
            <a:ext cx="11227680" cy="7938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Triển khai Build In Driver</a:t>
            </a:r>
            <a:endParaRPr b="0" lang="en-US" sz="4400" spc="-1" strike="noStrike">
              <a:latin typeface="Arial"/>
            </a:endParaRPr>
          </a:p>
        </p:txBody>
      </p:sp>
      <p:sp>
        <p:nvSpPr>
          <p:cNvPr id="141"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Cấu trúc của 1 Build In Driver trong Android Kernel giống với trong Linux Kernel.</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Gồm 3 file , file source , Makefile để biên dịch , Kconfig để chỉ định kiểu build dựa vào Kernel Configuration.</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Tạo 1 thư mục trong driver để chứa các file trên.</a:t>
            </a:r>
            <a:endParaRPr b="0" lang="en-US" sz="2800" spc="-1" strike="noStrike">
              <a:latin typeface="Arial"/>
            </a:endParaRPr>
          </a:p>
        </p:txBody>
      </p:sp>
      <p:pic>
        <p:nvPicPr>
          <p:cNvPr id="142" name="" descr=""/>
          <p:cNvPicPr/>
          <p:nvPr/>
        </p:nvPicPr>
        <p:blipFill>
          <a:blip r:embed="rId1"/>
          <a:srcRect l="5293" t="14651" r="60592" b="72921"/>
          <a:stretch/>
        </p:blipFill>
        <p:spPr>
          <a:xfrm>
            <a:off x="1645920" y="3840480"/>
            <a:ext cx="8502480" cy="1735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78920" y="327240"/>
            <a:ext cx="11597400" cy="865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Triển khai Build In Driver</a:t>
            </a:r>
            <a:endParaRPr b="0" lang="en-US" sz="4400" spc="-1" strike="noStrike">
              <a:latin typeface="Arial"/>
            </a:endParaRPr>
          </a:p>
        </p:txBody>
      </p:sp>
      <p:sp>
        <p:nvSpPr>
          <p:cNvPr id="144" name="CustomShape 2"/>
          <p:cNvSpPr/>
          <p:nvPr/>
        </p:nvSpPr>
        <p:spPr>
          <a:xfrm>
            <a:off x="380880" y="1309680"/>
            <a:ext cx="11395440" cy="5052600"/>
          </a:xfrm>
          <a:prstGeom prst="rect">
            <a:avLst/>
          </a:prstGeom>
          <a:noFill/>
          <a:ln>
            <a:noFill/>
          </a:ln>
        </p:spPr>
        <p:style>
          <a:lnRef idx="0"/>
          <a:fillRef idx="0"/>
          <a:effectRef idx="0"/>
          <a:fontRef idx="minor"/>
        </p:style>
        <p:txBody>
          <a:bodyPr lIns="90000" rIns="90000" tIns="45000" bIns="45000">
            <a:noAutofit/>
          </a:bodyPr>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Thêm đường dẫn của Makefile và Kconfig vào driver để build</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Chạy menuconfig để kiểm tra thử nó đã được thêm chưa</a:t>
            </a:r>
            <a:endParaRPr b="0" lang="en-US" sz="2800" spc="-1" strike="noStrike">
              <a:latin typeface="Arial"/>
            </a:endParaRPr>
          </a:p>
          <a:p>
            <a:pPr marL="514440" indent="-513000">
              <a:lnSpc>
                <a:spcPct val="90000"/>
              </a:lnSpc>
              <a:spcBef>
                <a:spcPts val="1001"/>
              </a:spcBef>
              <a:buClr>
                <a:srgbClr val="2b4b82"/>
              </a:buClr>
              <a:buFont typeface="Calibri Light"/>
              <a:buAutoNum type="arabicPeriod"/>
            </a:pPr>
            <a:r>
              <a:rPr b="0" lang="en-US" sz="2800" spc="-1" strike="noStrike">
                <a:solidFill>
                  <a:srgbClr val="2b4b82"/>
                </a:solidFill>
                <a:latin typeface="Times New Roman"/>
                <a:ea typeface="DejaVu Sans"/>
              </a:rPr>
              <a:t>Biên dịch Kernel và kiểm tra trong out/common/driver/hello/</a:t>
            </a:r>
            <a:endParaRPr b="0" lang="en-US" sz="2800" spc="-1" strike="noStrike">
              <a:latin typeface="Arial"/>
            </a:endParaRPr>
          </a:p>
        </p:txBody>
      </p:sp>
      <p:pic>
        <p:nvPicPr>
          <p:cNvPr id="145" name="" descr=""/>
          <p:cNvPicPr/>
          <p:nvPr/>
        </p:nvPicPr>
        <p:blipFill>
          <a:blip r:embed="rId1"/>
          <a:srcRect l="5717" t="23131" r="43387" b="65945"/>
          <a:stretch/>
        </p:blipFill>
        <p:spPr>
          <a:xfrm>
            <a:off x="882720" y="3475080"/>
            <a:ext cx="10637640" cy="12787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694</TotalTime>
  <Application>LibreOffice/6.4.7.2$Linux_X86_64 LibreOffice_project/40$Build-2</Application>
  <Words>248</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2022-12-10T14:33:39Z</dcterms:created>
  <dc:creator>Le Trung Hieu</dc:creator>
  <dc:description/>
  <dc:language>en-US</dc:language>
  <cp:lastModifiedBy/>
  <dcterms:modified xsi:type="dcterms:W3CDTF">2023-08-14T21:16:40Z</dcterms:modified>
  <cp:revision>41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