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_rels/presentation.xml.rels" ContentType="application/vnd.openxmlformats-package.relationships+xml"/>
  <Override PartName="/ppt/media/image12.png" ContentType="image/png"/>
  <Override PartName="/ppt/media/image9.png" ContentType="image/png"/>
  <Override PartName="/ppt/media/image11.png" ContentType="image/png"/>
  <Override PartName="/ppt/media/image16.jpeg" ContentType="image/jpeg"/>
  <Override PartName="/ppt/media/image15.jpeg" ContentType="image/jpeg"/>
  <Override PartName="/ppt/media/image14.png" ContentType="image/png"/>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10.png" ContentType="image/png"/>
  <Override PartName="/ppt/media/image6.jpeg" ContentType="image/jpeg"/>
  <Override PartName="/ppt/media/image8.png" ContentType="image/png"/>
  <Override PartName="/ppt/media/image13.png" ContentType="image/png"/>
  <Override PartName="/ppt/media/image7.jpeg" ContentType="image/jpe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2.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23.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9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9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9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1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1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1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1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1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2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2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3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4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4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4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5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5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5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5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16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6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7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7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7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8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8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8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8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18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9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19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19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19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19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19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19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0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2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2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2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2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2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2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2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5.jpe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6.jpeg"/><Relationship Id="rId3" Type="http://schemas.openxmlformats.org/officeDocument/2006/relationships/slideLayout" Target="../slideLayouts/slideLayout49.xml"/><Relationship Id="rId4" Type="http://schemas.openxmlformats.org/officeDocument/2006/relationships/slideLayout" Target="../slideLayouts/slideLayout5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 Id="rId9" Type="http://schemas.openxmlformats.org/officeDocument/2006/relationships/slideLayout" Target="../slideLayouts/slideLayout55.xml"/><Relationship Id="rId10" Type="http://schemas.openxmlformats.org/officeDocument/2006/relationships/slideLayout" Target="../slideLayouts/slideLayout56.xml"/><Relationship Id="rId11" Type="http://schemas.openxmlformats.org/officeDocument/2006/relationships/slideLayout" Target="../slideLayouts/slideLayout57.xml"/><Relationship Id="rId12" Type="http://schemas.openxmlformats.org/officeDocument/2006/relationships/slideLayout" Target="../slideLayouts/slideLayout58.xml"/><Relationship Id="rId13" Type="http://schemas.openxmlformats.org/officeDocument/2006/relationships/slideLayout" Target="../slideLayouts/slideLayout59.xml"/><Relationship Id="rId14"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jpeg"/><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 Id="rId11" Type="http://schemas.openxmlformats.org/officeDocument/2006/relationships/slideLayout" Target="../slideLayouts/slideLayout69.xml"/><Relationship Id="rId12" Type="http://schemas.openxmlformats.org/officeDocument/2006/relationships/slideLayout" Target="../slideLayouts/slideLayout70.xml"/><Relationship Id="rId13" Type="http://schemas.openxmlformats.org/officeDocument/2006/relationships/slideLayout" Target="../slideLayouts/slideLayout71.xml"/><Relationship Id="rId14"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1"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pic>
        <p:nvPicPr>
          <p:cNvPr id="2" name="Picture 9" descr="Diagram, engineering drawing&#10;&#10;Description automatically generated"/>
          <p:cNvPicPr/>
          <p:nvPr/>
        </p:nvPicPr>
        <p:blipFill>
          <a:blip r:embed="rId3"/>
          <a:stretch/>
        </p:blipFill>
        <p:spPr>
          <a:xfrm>
            <a:off x="0" y="0"/>
            <a:ext cx="12187080" cy="6852960"/>
          </a:xfrm>
          <a:prstGeom prst="rect">
            <a:avLst/>
          </a:prstGeom>
          <a:ln>
            <a:noFill/>
          </a:ln>
        </p:spPr>
      </p:pic>
      <p:sp>
        <p:nvSpPr>
          <p:cNvPr id="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a:t>
            </a:r>
            <a:r>
              <a:rPr b="0" lang="en-US" sz="4400" spc="-1" strike="noStrike">
                <a:latin typeface="Arial"/>
              </a:rPr>
              <a:t>to 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forma</a:t>
            </a:r>
            <a:r>
              <a:rPr b="0" lang="en-US" sz="4400" spc="-1" strike="noStrike">
                <a:latin typeface="Arial"/>
              </a:rPr>
              <a:t>t</a:t>
            </a:r>
            <a:endParaRPr b="0" lang="en-US" sz="4400" spc="-1" strike="noStrike">
              <a:latin typeface="Arial"/>
            </a:endParaRPr>
          </a:p>
        </p:txBody>
      </p:sp>
      <p:sp>
        <p:nvSpPr>
          <p:cNvPr id="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42"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4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4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82"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8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8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1"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122"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12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2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1"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162"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16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6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1" name="Picture 4" descr="A picture containing shape&#10;&#10;Description automatically generated"/>
          <p:cNvPicPr/>
          <p:nvPr/>
        </p:nvPicPr>
        <p:blipFill>
          <a:blip r:embed="rId2"/>
          <a:stretch/>
        </p:blipFill>
        <p:spPr>
          <a:xfrm>
            <a:off x="0" y="0"/>
            <a:ext cx="12187080" cy="6852960"/>
          </a:xfrm>
          <a:prstGeom prst="rect">
            <a:avLst/>
          </a:prstGeom>
          <a:ln>
            <a:noFill/>
          </a:ln>
        </p:spPr>
      </p:pic>
      <p:sp>
        <p:nvSpPr>
          <p:cNvPr id="202" name="CustomShape 1"/>
          <p:cNvSpPr/>
          <p:nvPr/>
        </p:nvSpPr>
        <p:spPr>
          <a:xfrm>
            <a:off x="380880" y="6445800"/>
            <a:ext cx="2971440" cy="638280"/>
          </a:xfrm>
          <a:prstGeom prst="rect">
            <a:avLst/>
          </a:prstGeom>
          <a:solidFill>
            <a:srgbClr val="ffffff"/>
          </a:solidFill>
          <a:ln w="25560">
            <a:solidFill>
              <a:srgbClr val="000000"/>
            </a:solidFill>
            <a:miter/>
          </a:ln>
        </p:spPr>
        <p:style>
          <a:lnRef idx="0"/>
          <a:fillRef idx="0"/>
          <a:effectRef idx="0"/>
          <a:fontRef idx="minor"/>
        </p:style>
        <p:txBody>
          <a:bodyPr lIns="90000" rIns="90000" tIns="45000" bIns="45000">
            <a:spAutoFit/>
          </a:bodyPr>
          <a:p>
            <a:pPr algn="ctr">
              <a:lnSpc>
                <a:spcPct val="100000"/>
              </a:lnSpc>
            </a:pPr>
            <a:r>
              <a:rPr b="1" lang="vi-VN" sz="1800" spc="-1" strike="noStrike">
                <a:solidFill>
                  <a:srgbClr val="0d0d0d"/>
                </a:solidFill>
                <a:latin typeface="Calibri Light"/>
                <a:ea typeface="DejaVu Sans"/>
              </a:rPr>
              <a:t>VinaLinux -0828.990.122</a:t>
            </a:r>
            <a:endParaRPr b="0" lang="en-US" sz="1800" spc="-1" strike="noStrike">
              <a:latin typeface="Arial"/>
            </a:endParaRPr>
          </a:p>
        </p:txBody>
      </p:sp>
      <p:sp>
        <p:nvSpPr>
          <p:cNvPr id="203" name="PlaceHolder 2"/>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204"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6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19.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0" y="1645920"/>
            <a:ext cx="7262280" cy="17528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pPr>
            <a:r>
              <a:rPr b="1" lang="en-US" sz="4000" spc="-1" strike="noStrike">
                <a:solidFill>
                  <a:srgbClr val="ffffff"/>
                </a:solidFill>
                <a:latin typeface="Times New Roman"/>
                <a:ea typeface="DejaVu Sans"/>
              </a:rPr>
              <a:t>AIDL for HALs</a:t>
            </a:r>
            <a:endParaRPr b="0" lang="en-US" sz="4000" spc="-1" strike="noStrike">
              <a:latin typeface="Arial"/>
            </a:endParaRPr>
          </a:p>
        </p:txBody>
      </p:sp>
      <p:sp>
        <p:nvSpPr>
          <p:cNvPr id="242" name="CustomShape 2"/>
          <p:cNvSpPr/>
          <p:nvPr/>
        </p:nvSpPr>
        <p:spPr>
          <a:xfrm>
            <a:off x="6268680" y="3475800"/>
            <a:ext cx="3327840" cy="360000"/>
          </a:xfrm>
          <a:prstGeom prst="rect">
            <a:avLst/>
          </a:prstGeom>
          <a:noFill/>
          <a:ln>
            <a:noFill/>
          </a:ln>
        </p:spPr>
        <p:style>
          <a:lnRef idx="0"/>
          <a:fillRef idx="0"/>
          <a:effectRef idx="0"/>
          <a:fontRef idx="minor"/>
        </p:style>
        <p:txBody>
          <a:bodyPr lIns="90000" rIns="90000" tIns="45000" bIns="45000">
            <a:normAutofit/>
          </a:bodyPr>
          <a:p>
            <a:pPr algn="ctr">
              <a:lnSpc>
                <a:spcPct val="90000"/>
              </a:lnSpc>
              <a:spcBef>
                <a:spcPts val="1001"/>
              </a:spcBef>
              <a:tabLst>
                <a:tab algn="l" pos="0"/>
              </a:tabLst>
            </a:pPr>
            <a:r>
              <a:rPr b="0" lang="en-US" sz="2000" spc="-1" strike="noStrike">
                <a:solidFill>
                  <a:srgbClr val="ffffff"/>
                </a:solidFill>
                <a:latin typeface="Times New Roman"/>
                <a:ea typeface="DejaVu Sans"/>
              </a:rPr>
              <a:t>Luu An Phu</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Annotations in AIDL </a:t>
            </a:r>
            <a:endParaRPr b="0" lang="en-US" sz="4400" spc="-1" strike="noStrike">
              <a:latin typeface="Arial"/>
            </a:endParaRPr>
          </a:p>
        </p:txBody>
      </p:sp>
      <p:sp>
        <p:nvSpPr>
          <p:cNvPr id="269"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Là chú thích trong AIDL dùng để bổ sung thông tin thêm cho compiler khi biên dịch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 mã chú thích này sẽ ảnh hưởng đến mã backend được sinh ra.</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 chú thích sẽ có @ đi đầu , đi sau là chú thích.</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Ví dụ với chú thích @nullable , nó là chú thích cho biết rằng giá trị của phần tử này có thể bị thiếu.</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t>
            </a:r>
            <a:r>
              <a:rPr b="0" lang="en-US" sz="2800" spc="-1" strike="noStrike">
                <a:solidFill>
                  <a:srgbClr val="2b4b82"/>
                </a:solidFill>
                <a:latin typeface="Times New Roman"/>
                <a:ea typeface="DejaVu Sans"/>
              </a:rPr>
              <a:t>@nullable String getChar();” ví dụ khi hàm getChar có chú thích @nullable giá trị trả về của nó có thể là NULL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71"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 source code của phần cứng nên được lưu ở hardware/interfaces.</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Ở các phiên bản android 8 trở đi hidl được sử dụng để triển khai HALs</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điều khiển phần cứng phải và được chuyển lưu thành vendor/device_name/hardware/interfaces/</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Đến bây giờ aidl đã thay thế thì hidl và cách làm của nó vẫn như cũ vẫn phải lưu ở vendor.</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 </a:t>
            </a:r>
            <a:endParaRPr b="0" lang="en-US" sz="2800" spc="-1" strike="noStrike">
              <a:latin typeface="Arial"/>
            </a:endParaRPr>
          </a:p>
        </p:txBody>
      </p:sp>
      <p:pic>
        <p:nvPicPr>
          <p:cNvPr id="272" name="" descr=""/>
          <p:cNvPicPr/>
          <p:nvPr/>
        </p:nvPicPr>
        <p:blipFill>
          <a:blip r:embed="rId1"/>
          <a:srcRect l="4927" t="9003" r="2108" b="63900"/>
          <a:stretch/>
        </p:blipFill>
        <p:spPr>
          <a:xfrm>
            <a:off x="915480" y="4298760"/>
            <a:ext cx="10055880" cy="1643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74"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Ví dụ với thằng audio nó sẽ chứa các phiên của hidl là 2.0 đến 7.1 , aidl thì sẽ được lưu ở thư mục tên là aidl.</a:t>
            </a:r>
            <a:endParaRPr b="0" lang="en-US" sz="2800" spc="-1" strike="noStrike">
              <a:latin typeface="Arial"/>
            </a:endParaRPr>
          </a:p>
        </p:txBody>
      </p:sp>
      <p:pic>
        <p:nvPicPr>
          <p:cNvPr id="275" name="" descr=""/>
          <p:cNvPicPr/>
          <p:nvPr/>
        </p:nvPicPr>
        <p:blipFill>
          <a:blip r:embed="rId1"/>
          <a:srcRect l="5243" t="9323" r="40525" b="79058"/>
          <a:stretch/>
        </p:blipFill>
        <p:spPr>
          <a:xfrm>
            <a:off x="798120" y="2834640"/>
            <a:ext cx="10674360" cy="1277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77"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Cấu trúc của một aidl đơn giản sẽ như sau , một Android.bp tương tự như là makefile. </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Mã aidl sẽ luôn được lưu ở cấu trúc android/hardware/(name)</a:t>
            </a:r>
            <a:endParaRPr b="0" lang="en-US" sz="2800" spc="-1" strike="noStrike">
              <a:latin typeface="Arial"/>
            </a:endParaRPr>
          </a:p>
        </p:txBody>
      </p:sp>
      <p:pic>
        <p:nvPicPr>
          <p:cNvPr id="278" name="" descr=""/>
          <p:cNvPicPr/>
          <p:nvPr/>
        </p:nvPicPr>
        <p:blipFill>
          <a:blip r:embed="rId1"/>
          <a:srcRect l="5550" t="15354" r="42871" b="64588"/>
          <a:stretch/>
        </p:blipFill>
        <p:spPr>
          <a:xfrm>
            <a:off x="624960" y="3108960"/>
            <a:ext cx="10893960" cy="237492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80"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Mã aidl cần được đặt tên là I + Name. (Name viết hoa chữ đầu)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Khai báo package là nơi thư mục mình đang đứng, kế tiếp interface là nơi để định nghĩa các api interface program.</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in chỉ định rằng dữ liệu chỉ được truyền từ người gọi đến người được gọi ví dụ app gọi đến service , thì caller là app và callee là service</a:t>
            </a:r>
            <a:endParaRPr b="0" lang="en-US" sz="2800" spc="-1" strike="noStrike">
              <a:latin typeface="Arial"/>
            </a:endParaRPr>
          </a:p>
        </p:txBody>
      </p:sp>
      <p:pic>
        <p:nvPicPr>
          <p:cNvPr id="281" name="" descr=""/>
          <p:cNvPicPr/>
          <p:nvPr/>
        </p:nvPicPr>
        <p:blipFill>
          <a:blip r:embed="rId1"/>
          <a:srcRect l="9741" t="17323" r="36992" b="59123"/>
          <a:stretch/>
        </p:blipFill>
        <p:spPr>
          <a:xfrm>
            <a:off x="1408320" y="3749400"/>
            <a:ext cx="9197280" cy="228420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83"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Viết cấu trúc aidl_interface để định nghĩa là stable aidl trong Android.bp</a:t>
            </a:r>
            <a:endParaRPr b="0" lang="en-US" sz="2800" spc="-1" strike="noStrike">
              <a:latin typeface="Arial"/>
            </a:endParaRPr>
          </a:p>
        </p:txBody>
      </p:sp>
      <p:pic>
        <p:nvPicPr>
          <p:cNvPr id="284" name="" descr=""/>
          <p:cNvPicPr/>
          <p:nvPr/>
        </p:nvPicPr>
        <p:blipFill>
          <a:blip r:embed="rId1"/>
          <a:srcRect l="9837" t="16354" r="48146" b="22727"/>
          <a:stretch/>
        </p:blipFill>
        <p:spPr>
          <a:xfrm>
            <a:off x="3200760" y="1920240"/>
            <a:ext cx="5118840" cy="4174920"/>
          </a:xfrm>
          <a:prstGeom prst="rect">
            <a:avLst/>
          </a:prstGeom>
          <a:ln>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86"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Viết cấu trúc aidl_interface để định nghĩa là stable aidl trong Android.bp</a:t>
            </a:r>
            <a:endParaRPr b="0" lang="en-US" sz="2800" spc="-1" strike="noStrike">
              <a:latin typeface="Arial"/>
            </a:endParaRPr>
          </a:p>
        </p:txBody>
      </p:sp>
      <p:pic>
        <p:nvPicPr>
          <p:cNvPr id="287" name="" descr=""/>
          <p:cNvPicPr/>
          <p:nvPr/>
        </p:nvPicPr>
        <p:blipFill>
          <a:blip r:embed="rId1"/>
          <a:srcRect l="9837" t="16354" r="48146" b="22727"/>
          <a:stretch/>
        </p:blipFill>
        <p:spPr>
          <a:xfrm>
            <a:off x="3200760" y="1920240"/>
            <a:ext cx="5118840" cy="41749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Cách khiển khai AIDL</a:t>
            </a:r>
            <a:endParaRPr b="0" lang="en-US" sz="4400" spc="-1" strike="noStrike">
              <a:latin typeface="Arial"/>
            </a:endParaRPr>
          </a:p>
        </p:txBody>
      </p:sp>
      <p:sp>
        <p:nvSpPr>
          <p:cNvPr id="289"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Update api stable aidl mới để thêm vào trong Android.</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Biên dịch AIDL.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Thêm AIDL trong Vendor </a:t>
            </a:r>
            <a:endParaRPr b="0" lang="en-US" sz="4400" spc="-1" strike="noStrike">
              <a:latin typeface="Arial"/>
            </a:endParaRPr>
          </a:p>
        </p:txBody>
      </p:sp>
      <p:sp>
        <p:nvSpPr>
          <p:cNvPr id="291"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Cách làm tương tự chỉ có điều thay đổi vị trí thư mục biên dịch thôi.</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91440" y="14256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AIDL for HALs</a:t>
            </a:r>
            <a:endParaRPr b="0" lang="en-US" sz="4400" spc="-1" strike="noStrike">
              <a:latin typeface="Arial"/>
            </a:endParaRPr>
          </a:p>
        </p:txBody>
      </p:sp>
      <p:sp>
        <p:nvSpPr>
          <p:cNvPr id="293" name="CustomShape 2"/>
          <p:cNvSpPr/>
          <p:nvPr/>
        </p:nvSpPr>
        <p:spPr>
          <a:xfrm>
            <a:off x="380880" y="1309680"/>
            <a:ext cx="11391840" cy="5049000"/>
          </a:xfrm>
          <a:prstGeom prst="rect">
            <a:avLst/>
          </a:prstGeom>
          <a:noFill/>
          <a:ln>
            <a:noFill/>
          </a:ln>
        </p:spPr>
        <p:style>
          <a:lnRef idx="0"/>
          <a:fillRef idx="0"/>
          <a:effectRef idx="0"/>
          <a:fontRef idx="minor"/>
        </p:style>
      </p:sp>
      <p:pic>
        <p:nvPicPr>
          <p:cNvPr id="294" name="" descr=""/>
          <p:cNvPicPr/>
          <p:nvPr/>
        </p:nvPicPr>
        <p:blipFill>
          <a:blip r:embed="rId1"/>
          <a:stretch/>
        </p:blipFill>
        <p:spPr>
          <a:xfrm>
            <a:off x="4114800" y="1006200"/>
            <a:ext cx="4160160" cy="5484960"/>
          </a:xfrm>
          <a:prstGeom prst="rect">
            <a:avLst/>
          </a:prstGeom>
          <a:ln>
            <a:noFill/>
          </a:ln>
        </p:spPr>
      </p:pic>
      <p:pic>
        <p:nvPicPr>
          <p:cNvPr id="295" name="" descr=""/>
          <p:cNvPicPr/>
          <p:nvPr/>
        </p:nvPicPr>
        <p:blipFill>
          <a:blip r:embed="rId2"/>
          <a:stretch/>
        </p:blipFill>
        <p:spPr>
          <a:xfrm>
            <a:off x="4115160" y="1006560"/>
            <a:ext cx="4160160" cy="54849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Agenda</a:t>
            </a:r>
            <a:endParaRPr b="0" lang="en-US" sz="4400" spc="-1" strike="noStrike">
              <a:latin typeface="Arial"/>
            </a:endParaRPr>
          </a:p>
        </p:txBody>
      </p:sp>
      <p:sp>
        <p:nvSpPr>
          <p:cNvPr id="244"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Giới thiệu AIDL và IPC trong Android</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Backend của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Stable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Annotations trong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Cách triển khai 1 Stable AIDL</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Thêm AIDL trong vendor</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AIDL for HALs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AIDL for HALs </a:t>
            </a:r>
            <a:endParaRPr b="0" lang="en-US" sz="4400" spc="-1" strike="noStrike">
              <a:latin typeface="Arial"/>
            </a:endParaRPr>
          </a:p>
        </p:txBody>
      </p:sp>
      <p:sp>
        <p:nvSpPr>
          <p:cNvPr id="297"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HAL là lớp trừu tượng trong Android để tương tác giữa phần app ở trên xuống phần cứng. Mà không cần biết chi tiết cụ thể phần cứng đó.</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Ví dụ ta gửi yêu cầu đến camera của thiết bị , thì chỉ cần sử dụng API của HAL để gửi yêu cầu và HAL sẽ xử lý việc tương tác với phần cứng camera.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AIDL for HALs </a:t>
            </a:r>
            <a:endParaRPr b="0" lang="en-US" sz="4400" spc="-1" strike="noStrike">
              <a:latin typeface="Arial"/>
            </a:endParaRPr>
          </a:p>
        </p:txBody>
      </p:sp>
      <p:sp>
        <p:nvSpPr>
          <p:cNvPr id="299"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Để triển khai được AIDL for HALs , trong AIDL cần có 2 thay đổi.</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.aidl cần thêm chú thích @VintfStability, aidl_interface thì cần thêm stability : “vintf”,.</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Để triển khai AIDL for HALs cần nhiều kiến thức về services , HALs , VINTF, mỗi cái cần 1 video cụ thể để giải thích.</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82880" y="415440"/>
            <a:ext cx="11593800" cy="86220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1" lang="en-US" sz="4400" spc="-1" strike="noStrike">
                <a:solidFill>
                  <a:srgbClr val="2b4b82"/>
                </a:solidFill>
                <a:latin typeface="Times New Roman"/>
                <a:ea typeface="DejaVu Sans"/>
              </a:rPr>
              <a:t>AIDL for HALs </a:t>
            </a:r>
            <a:endParaRPr b="0" lang="en-US" sz="4400" spc="-1" strike="noStrike">
              <a:latin typeface="Arial"/>
            </a:endParaRPr>
          </a:p>
        </p:txBody>
      </p:sp>
      <p:sp>
        <p:nvSpPr>
          <p:cNvPr id="301"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Trong AIDL for HALs google khuyến nghị dùng backend NDK , và với thư viện Vendor NDK thì việc triển khai HALs sẽ dễ dàng hơn.</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Để sử dụng trong aidl chúng ta có 2 kiểu options lựa chọn là  đặt vendor = true hoặc vendor_avaiable = true trong aidl_interface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vendor =true là :aidl chỉ được sử dụng trong vendor.</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vendor_avaiable = true thì được dùng trong cả system và vendor.</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Thêm vào build của vendor trong Android.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1344240" y="2651760"/>
            <a:ext cx="9806760" cy="1757160"/>
          </a:xfrm>
          <a:prstGeom prst="rect">
            <a:avLst/>
          </a:prstGeom>
          <a:noFill/>
          <a:ln>
            <a:noFill/>
          </a:ln>
        </p:spPr>
        <p:style>
          <a:lnRef idx="0"/>
          <a:fillRef idx="0"/>
          <a:effectRef idx="0"/>
          <a:fontRef idx="minor"/>
        </p:style>
        <p:txBody>
          <a:bodyPr lIns="90000" rIns="90000" tIns="45000" bIns="45000">
            <a:noAutofit/>
          </a:bodyPr>
          <a:p>
            <a:pPr marL="514440" indent="-509400">
              <a:lnSpc>
                <a:spcPct val="90000"/>
              </a:lnSpc>
              <a:spcBef>
                <a:spcPts val="1001"/>
              </a:spcBef>
              <a:buClr>
                <a:srgbClr val="2b4b82"/>
              </a:buClr>
              <a:buFont typeface="StarSymbol"/>
              <a:buAutoNum type="arabicPeriod"/>
            </a:pPr>
            <a:r>
              <a:rPr b="1" lang="en-US" sz="9600" spc="-1" strike="noStrike">
                <a:solidFill>
                  <a:srgbClr val="2b4b82"/>
                </a:solidFill>
                <a:latin typeface="Times New Roman"/>
                <a:ea typeface="DejaVu Sans"/>
              </a:rPr>
              <a:t>THANK YOU</a:t>
            </a:r>
            <a:endParaRPr b="0" lang="en-US" sz="96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Giới thiệu về AIDL và IPC</a:t>
            </a:r>
            <a:endParaRPr b="0" lang="en-US" sz="4400" spc="-1" strike="noStrike">
              <a:latin typeface="Arial"/>
            </a:endParaRPr>
          </a:p>
        </p:txBody>
      </p:sp>
      <p:sp>
        <p:nvSpPr>
          <p:cNvPr id="246"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r>
              <a:rPr b="0" lang="en-US" sz="2800" spc="-1" strike="noStrike">
                <a:solidFill>
                  <a:srgbClr val="2b4b82"/>
                </a:solidFill>
                <a:latin typeface="Times New Roman"/>
                <a:ea typeface="DejaVu Sans"/>
              </a:rPr>
              <a:t>1.</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Process này không thể truy cập vào bộ nhớ của process khác. Để nói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chuyện, chúng cần phân tách các đối tượng của chúng thành các đối tượng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nguyên thủy mà hệ điều hành có thể hiểu và sắp xếp gửi nó đi. Viết mã để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thực hiện thao tác sắp xếp đó rất tẻ nhạt, vì vậy Android sẽ xử lý mã đó cho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bạn bằng AIDL</a:t>
            </a:r>
            <a:endParaRPr b="0" lang="en-US" sz="2800" spc="-1" strike="noStrike">
              <a:latin typeface="Arial"/>
            </a:endParaRPr>
          </a:p>
          <a:p>
            <a:pPr>
              <a:lnSpc>
                <a:spcPct val="90000"/>
              </a:lnSpc>
              <a:spcBef>
                <a:spcPts val="1001"/>
              </a:spcBef>
            </a:pPr>
            <a:endParaRPr b="0" lang="en-US" sz="2800" spc="-1" strike="noStrike">
              <a:latin typeface="Arial"/>
            </a:endParaRPr>
          </a:p>
          <a:p>
            <a:pPr>
              <a:lnSpc>
                <a:spcPct val="90000"/>
              </a:lnSpc>
              <a:spcBef>
                <a:spcPts val="1001"/>
              </a:spcBef>
            </a:pPr>
            <a:r>
              <a:rPr b="0" lang="en-US" sz="2800" spc="-1" strike="noStrike">
                <a:solidFill>
                  <a:srgbClr val="2b4b82"/>
                </a:solidFill>
                <a:latin typeface="Times New Roman"/>
                <a:ea typeface="DejaVu Sans"/>
              </a:rPr>
              <a:t>2.</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AIDL là ngôn ngữ cho phép bạn xác định interface program mà cả client và </a:t>
            </a:r>
            <a:r>
              <a:rPr b="0" lang="en-US" sz="2800" spc="-1" strike="noStrike">
                <a:solidFill>
                  <a:srgbClr val="2b4b82"/>
                </a:solidFill>
                <a:latin typeface="Times New Roman"/>
                <a:ea typeface="DejaVu Sans"/>
              </a:rPr>
              <a:t>	</a:t>
            </a:r>
            <a:r>
              <a:rPr b="0" lang="en-US" sz="2800" spc="-1" strike="noStrike">
                <a:solidFill>
                  <a:srgbClr val="2b4b82"/>
                </a:solidFill>
                <a:latin typeface="Times New Roman"/>
                <a:ea typeface="DejaVu Sans"/>
              </a:rPr>
              <a:t>service đều đồng ý để giao tiếp với nhau bằng IPC.</a:t>
            </a:r>
            <a:endParaRPr b="0" lang="en-US" sz="2800" spc="-1" strike="noStrike">
              <a:latin typeface="Arial"/>
            </a:endParaRPr>
          </a:p>
          <a:p>
            <a:pPr>
              <a:lnSpc>
                <a:spcPct val="90000"/>
              </a:lnSpc>
              <a:spcBef>
                <a:spcPts val="1001"/>
              </a:spcBef>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Giới thiệu AIDL và IPC</a:t>
            </a:r>
            <a:endParaRPr b="0" lang="en-US" sz="4400" spc="-1" strike="noStrike">
              <a:latin typeface="Arial"/>
            </a:endParaRPr>
          </a:p>
        </p:txBody>
      </p:sp>
      <p:sp>
        <p:nvSpPr>
          <p:cNvPr id="248"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IPC có nghĩa là giao tiếp giữa các tiến trình trong hệ điều hành nào cũng có, như Linux có share memory, sermaphore.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Android tuy được viết trên Linux nhưng có cơ chế IPC riêng là Binder IPC</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Để triển khai 1 IPC trong Android người ta có tới 3 cách , 1 là dùng luôn class của Binder , cách 2 là sử dụng 1 Messeger  , 3 là sử dụng AIDL.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Giới thiệu AIDL và IPC</a:t>
            </a:r>
            <a:endParaRPr b="0" lang="en-US" sz="4400" spc="-1" strike="noStrike">
              <a:latin typeface="Arial"/>
            </a:endParaRPr>
          </a:p>
        </p:txBody>
      </p:sp>
      <p:sp>
        <p:nvSpPr>
          <p:cNvPr id="250" name="CustomShape 2"/>
          <p:cNvSpPr/>
          <p:nvPr/>
        </p:nvSpPr>
        <p:spPr>
          <a:xfrm>
            <a:off x="380880" y="1309680"/>
            <a:ext cx="11391840" cy="5049000"/>
          </a:xfrm>
          <a:prstGeom prst="rect">
            <a:avLst/>
          </a:prstGeom>
          <a:noFill/>
          <a:ln>
            <a:noFill/>
          </a:ln>
        </p:spPr>
        <p:style>
          <a:lnRef idx="0"/>
          <a:fillRef idx="0"/>
          <a:effectRef idx="0"/>
          <a:fontRef idx="minor"/>
        </p:style>
      </p:sp>
      <p:sp>
        <p:nvSpPr>
          <p:cNvPr id="251" name="CustomShape 3"/>
          <p:cNvSpPr/>
          <p:nvPr/>
        </p:nvSpPr>
        <p:spPr>
          <a:xfrm>
            <a:off x="6949440" y="1309680"/>
            <a:ext cx="1738800" cy="1534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APP_2</a:t>
            </a:r>
            <a:endParaRPr b="0" lang="en-US" sz="1800" spc="-1" strike="noStrike">
              <a:latin typeface="Arial"/>
            </a:endParaRPr>
          </a:p>
        </p:txBody>
      </p:sp>
      <p:sp>
        <p:nvSpPr>
          <p:cNvPr id="252" name="CustomShape 4"/>
          <p:cNvSpPr/>
          <p:nvPr/>
        </p:nvSpPr>
        <p:spPr>
          <a:xfrm>
            <a:off x="4568760" y="2761560"/>
            <a:ext cx="1738800" cy="1534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SERVICE</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(app_1</a:t>
            </a:r>
            <a:endParaRPr b="0" lang="en-US" sz="1800" spc="-1" strike="noStrike">
              <a:latin typeface="Arial"/>
            </a:endParaRPr>
          </a:p>
          <a:p>
            <a:pPr algn="ctr">
              <a:lnSpc>
                <a:spcPct val="100000"/>
              </a:lnSpc>
            </a:pPr>
            <a:r>
              <a:rPr b="0" lang="en-US" sz="1800" spc="-1" strike="noStrike">
                <a:solidFill>
                  <a:srgbClr val="000000"/>
                </a:solidFill>
                <a:latin typeface="Arial"/>
                <a:ea typeface="DejaVu Sans"/>
              </a:rPr>
              <a:t>app_2)</a:t>
            </a:r>
            <a:endParaRPr b="0" lang="en-US" sz="1800" spc="-1" strike="noStrike">
              <a:latin typeface="Arial"/>
            </a:endParaRPr>
          </a:p>
          <a:p>
            <a:pPr algn="ctr">
              <a:lnSpc>
                <a:spcPct val="100000"/>
              </a:lnSpc>
            </a:pPr>
            <a:endParaRPr b="0" lang="en-US" sz="1800" spc="-1" strike="noStrike">
              <a:latin typeface="Arial"/>
            </a:endParaRPr>
          </a:p>
        </p:txBody>
      </p:sp>
      <p:sp>
        <p:nvSpPr>
          <p:cNvPr id="253" name="CustomShape 5"/>
          <p:cNvSpPr/>
          <p:nvPr/>
        </p:nvSpPr>
        <p:spPr>
          <a:xfrm>
            <a:off x="1828800" y="1389960"/>
            <a:ext cx="1738800" cy="1534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APP_1</a:t>
            </a:r>
            <a:endParaRPr b="0" lang="en-US" sz="1800" spc="-1" strike="noStrike">
              <a:latin typeface="Arial"/>
            </a:endParaRPr>
          </a:p>
        </p:txBody>
      </p:sp>
      <p:sp>
        <p:nvSpPr>
          <p:cNvPr id="254" name="Line 6"/>
          <p:cNvSpPr/>
          <p:nvPr/>
        </p:nvSpPr>
        <p:spPr>
          <a:xfrm>
            <a:off x="2743200" y="2926080"/>
            <a:ext cx="1825560" cy="548640"/>
          </a:xfrm>
          <a:prstGeom prst="line">
            <a:avLst/>
          </a:prstGeom>
          <a:ln>
            <a:solidFill>
              <a:srgbClr val="3465a4"/>
            </a:solidFill>
            <a:tailEnd len="med" type="triangle" w="med"/>
          </a:ln>
        </p:spPr>
        <p:style>
          <a:lnRef idx="0"/>
          <a:fillRef idx="0"/>
          <a:effectRef idx="0"/>
          <a:fontRef idx="minor"/>
        </p:style>
      </p:sp>
      <p:sp>
        <p:nvSpPr>
          <p:cNvPr id="255" name="Line 7"/>
          <p:cNvSpPr/>
          <p:nvPr/>
        </p:nvSpPr>
        <p:spPr>
          <a:xfrm flipH="1">
            <a:off x="6309360" y="2845800"/>
            <a:ext cx="1371600" cy="720360"/>
          </a:xfrm>
          <a:prstGeom prst="line">
            <a:avLst/>
          </a:prstGeom>
          <a:ln>
            <a:solidFill>
              <a:srgbClr val="3465a4"/>
            </a:solidFill>
            <a:tailEnd len="med" type="triangle" w="med"/>
          </a:ln>
        </p:spPr>
        <p:style>
          <a:lnRef idx="0"/>
          <a:fillRef idx="0"/>
          <a:effectRef idx="0"/>
          <a:fontRef idx="minor"/>
        </p:style>
      </p:sp>
      <p:sp>
        <p:nvSpPr>
          <p:cNvPr id="256" name="CustomShape 8"/>
          <p:cNvSpPr/>
          <p:nvPr/>
        </p:nvSpPr>
        <p:spPr>
          <a:xfrm>
            <a:off x="6949440" y="1309680"/>
            <a:ext cx="1738800" cy="1534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APP_2</a:t>
            </a:r>
            <a:endParaRPr b="0" lang="en-US" sz="1800" spc="-1" strike="noStrike">
              <a:latin typeface="Arial"/>
            </a:endParaRPr>
          </a:p>
        </p:txBody>
      </p:sp>
      <p:sp>
        <p:nvSpPr>
          <p:cNvPr id="257" name="CustomShape 9"/>
          <p:cNvSpPr/>
          <p:nvPr/>
        </p:nvSpPr>
        <p:spPr>
          <a:xfrm>
            <a:off x="7040880" y="4824360"/>
            <a:ext cx="1738800" cy="153432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APP_3</a:t>
            </a:r>
            <a:endParaRPr b="0" lang="en-US" sz="1800" spc="-1" strike="noStrike">
              <a:latin typeface="Arial"/>
            </a:endParaRPr>
          </a:p>
        </p:txBody>
      </p:sp>
      <p:sp>
        <p:nvSpPr>
          <p:cNvPr id="258" name="Line 10"/>
          <p:cNvSpPr/>
          <p:nvPr/>
        </p:nvSpPr>
        <p:spPr>
          <a:xfrm>
            <a:off x="6309360" y="4206240"/>
            <a:ext cx="1463040" cy="548640"/>
          </a:xfrm>
          <a:prstGeom prst="line">
            <a:avLst/>
          </a:prstGeom>
          <a:ln>
            <a:solidFill>
              <a:srgbClr val="3465a4"/>
            </a:solidFill>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Giới thiệu AIDL và IPC</a:t>
            </a:r>
            <a:endParaRPr b="0" lang="en-US" sz="4400" spc="-1" strike="noStrike">
              <a:latin typeface="Arial"/>
            </a:endParaRPr>
          </a:p>
        </p:txBody>
      </p:sp>
      <p:sp>
        <p:nvSpPr>
          <p:cNvPr id="260"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tabLst>
                <a:tab algn="l" pos="0"/>
              </a:tabLst>
            </a:pPr>
            <a:endParaRPr b="0" lang="en-US" sz="1800" spc="-1" strike="noStrike">
              <a:latin typeface="Arial"/>
            </a:endParaRPr>
          </a:p>
          <a:p>
            <a:pPr>
              <a:lnSpc>
                <a:spcPct val="90000"/>
              </a:lnSpc>
              <a:spcBef>
                <a:spcPts val="1001"/>
              </a:spcBef>
              <a:tabLst>
                <a:tab algn="l" pos="0"/>
              </a:tabLst>
            </a:pPr>
            <a:endParaRPr b="0" lang="en-US" sz="1800" spc="-1" strike="noStrike">
              <a:latin typeface="Arial"/>
            </a:endParaRPr>
          </a:p>
        </p:txBody>
      </p:sp>
      <p:pic>
        <p:nvPicPr>
          <p:cNvPr id="261" name="" descr=""/>
          <p:cNvPicPr/>
          <p:nvPr/>
        </p:nvPicPr>
        <p:blipFill>
          <a:blip r:embed="rId1"/>
          <a:srcRect l="0" t="0" r="0" b="59954"/>
          <a:stretch/>
        </p:blipFill>
        <p:spPr>
          <a:xfrm>
            <a:off x="3657600" y="1144440"/>
            <a:ext cx="5196960" cy="521424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Backend của AIDL</a:t>
            </a:r>
            <a:endParaRPr b="0" lang="en-US" sz="4400" spc="-1" strike="noStrike">
              <a:latin typeface="Arial"/>
            </a:endParaRPr>
          </a:p>
        </p:txBody>
      </p:sp>
      <p:sp>
        <p:nvSpPr>
          <p:cNvPr id="263"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Là các chương trình phụ trợ của AIDL được sử dụng để tạo ra các mã stub và skeleton code.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Stub code là chương trình xử lý và sử dụng để gửi từ client đến các service.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Skeleton code được sử dụng bởi service để xử lý yêu cầu của client</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Backend của AIDL có 4 loại để sử dụng là CPP, RUST, NDK, JAVA.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Stable AIDL</a:t>
            </a:r>
            <a:endParaRPr b="0" lang="en-US" sz="4400" spc="-1" strike="noStrike">
              <a:latin typeface="Arial"/>
            </a:endParaRPr>
          </a:p>
        </p:txBody>
      </p:sp>
      <p:sp>
        <p:nvSpPr>
          <p:cNvPr id="265"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AIDL có 2 loại tài liệu hãng cung cấp , AIDL developer Android , AIDL open source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AIDL developer Android sẽ sử dụng backend của Java để viết app người lập trình chỉ cần viết mã aidl và triển khai nó trong app.</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Còn đối với open source người lập trình sẽ phải triển khai cụ thể cả cách client gửi và services xử lý yêu cầu đó bằng cách dùng backend như NDK…</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78920" y="327240"/>
            <a:ext cx="11593800" cy="862200"/>
          </a:xfrm>
          <a:prstGeom prst="rect">
            <a:avLst/>
          </a:prstGeom>
          <a:noFill/>
          <a:ln>
            <a:noFill/>
          </a:ln>
        </p:spPr>
        <p:style>
          <a:lnRef idx="0"/>
          <a:fillRef idx="0"/>
          <a:effectRef idx="0"/>
          <a:fontRef idx="minor"/>
        </p:style>
        <p:txBody>
          <a:bodyPr lIns="90000" rIns="90000" tIns="45000" bIns="45000" anchor="ctr">
            <a:normAutofit/>
          </a:bodyPr>
          <a:p>
            <a:pPr>
              <a:lnSpc>
                <a:spcPct val="90000"/>
              </a:lnSpc>
            </a:pPr>
            <a:r>
              <a:rPr b="1" lang="en-US" sz="4400" spc="-1" strike="noStrike">
                <a:solidFill>
                  <a:srgbClr val="2b4b82"/>
                </a:solidFill>
                <a:latin typeface="Times New Roman"/>
                <a:ea typeface="Noto Sans CJK SC"/>
              </a:rPr>
              <a:t>Stable AIDL</a:t>
            </a:r>
            <a:endParaRPr b="0" lang="en-US" sz="4400" spc="-1" strike="noStrike">
              <a:latin typeface="Arial"/>
            </a:endParaRPr>
          </a:p>
        </p:txBody>
      </p:sp>
      <p:sp>
        <p:nvSpPr>
          <p:cNvPr id="267" name="CustomShape 2"/>
          <p:cNvSpPr/>
          <p:nvPr/>
        </p:nvSpPr>
        <p:spPr>
          <a:xfrm>
            <a:off x="380880" y="1309680"/>
            <a:ext cx="11391840" cy="5049000"/>
          </a:xfrm>
          <a:prstGeom prst="rect">
            <a:avLst/>
          </a:prstGeom>
          <a:noFill/>
          <a:ln>
            <a:noFill/>
          </a:ln>
        </p:spPr>
        <p:style>
          <a:lnRef idx="0"/>
          <a:fillRef idx="0"/>
          <a:effectRef idx="0"/>
          <a:fontRef idx="minor"/>
        </p:style>
        <p:txBody>
          <a:bodyPr lIns="90000" rIns="90000" tIns="45000" bIns="45000">
            <a:noAutofit/>
          </a:bodyPr>
          <a:p>
            <a:pPr>
              <a:lnSpc>
                <a:spcPct val="90000"/>
              </a:lnSpc>
              <a:spcBef>
                <a:spcPts val="1001"/>
              </a:spcBef>
            </a:pPr>
            <a:endParaRPr b="0" lang="en-US" sz="1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Chính vì thế trong open source Android giới thiệu Stable AIDL được sử dụng để chỉ định AIDL là phiên bản ổn định.</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Sử dụng Stable AIDL có thể theo dõi được các API và ABI interface.</a:t>
            </a:r>
            <a:endParaRPr b="0" lang="en-US" sz="2800" spc="-1" strike="noStrike">
              <a:latin typeface="Arial"/>
            </a:endParaRPr>
          </a:p>
          <a:p>
            <a:pPr marL="514440" indent="-509400">
              <a:lnSpc>
                <a:spcPct val="90000"/>
              </a:lnSpc>
              <a:spcBef>
                <a:spcPts val="1001"/>
              </a:spcBef>
              <a:buClr>
                <a:srgbClr val="2b4b82"/>
              </a:buClr>
              <a:buFont typeface="StarSymbol"/>
              <a:buAutoNum type="arabicPeriod"/>
            </a:pPr>
            <a:r>
              <a:rPr b="0" lang="en-US" sz="2800" spc="-1" strike="noStrike">
                <a:solidFill>
                  <a:srgbClr val="2b4b82"/>
                </a:solidFill>
                <a:latin typeface="Times New Roman"/>
                <a:ea typeface="DejaVu Sans"/>
              </a:rPr>
              <a:t>Các stable aidl phải được xây dựng trong cấu trúc “aidl_interface” của file Android.bp </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2022-12-10T14:33:39Z</dcterms:created>
  <dc:creator>Le Trung Hieu</dc:creator>
  <dc:description/>
  <dc:language>en-US</dc:language>
  <cp:lastModifiedBy/>
  <dcterms:modified xsi:type="dcterms:W3CDTF">2023-08-20T14:04:37Z</dcterms:modified>
  <cp:revision>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vt:i4>
  </property>
</Properties>
</file>