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16.png" ContentType="image/png"/>
  <Override PartName="/ppt/media/image14.jpeg" ContentType="image/jpeg"/>
  <Override PartName="/ppt/media/image1.jpeg" ContentType="image/jpeg"/>
  <Override PartName="/ppt/media/image2.jpeg" ContentType="image/jpeg"/>
  <Override PartName="/ppt/media/image5.jpeg" ContentType="image/jpeg"/>
  <Override PartName="/ppt/media/image8.jpeg" ContentType="image/jpeg"/>
  <Override PartName="/ppt/media/image10.jpeg" ContentType="image/jpeg"/>
  <Override PartName="/ppt/media/image15.png" ContentType="image/png"/>
  <Override PartName="/ppt/media/image3.jpeg" ContentType="image/jpeg"/>
  <Override PartName="/ppt/media/image4.jpeg" ContentType="image/jpeg"/>
  <Override PartName="/ppt/media/image6.jpeg" ContentType="image/jpeg"/>
  <Override PartName="/ppt/media/image7.jpeg" ContentType="image/jpeg"/>
  <Override PartName="/ppt/media/image13.png" ContentType="image/png"/>
  <Override PartName="/ppt/media/image12.jpeg" ContentType="image/jpe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1"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a:t>
            </a:r>
            <a:r>
              <a:rPr b="1" lang="vi-VN" sz="1800" spc="-1" strike="noStrike">
                <a:solidFill>
                  <a:srgbClr val="0d0d0d"/>
                </a:solidFill>
                <a:latin typeface="Calibri Light"/>
                <a:ea typeface="DejaVu Sans"/>
              </a:rPr>
              <a:t>inux -</a:t>
            </a:r>
            <a:r>
              <a:rPr b="1" lang="vi-VN" sz="1800" spc="-1" strike="noStrike">
                <a:solidFill>
                  <a:srgbClr val="0d0d0d"/>
                </a:solidFill>
                <a:latin typeface="Calibri Light"/>
                <a:ea typeface="DejaVu Sans"/>
              </a:rPr>
              <a:t>0828</a:t>
            </a:r>
            <a:r>
              <a:rPr b="1" lang="vi-VN" sz="1800" spc="-1" strike="noStrike">
                <a:solidFill>
                  <a:srgbClr val="0d0d0d"/>
                </a:solidFill>
                <a:latin typeface="Calibri Light"/>
                <a:ea typeface="DejaVu Sans"/>
              </a:rPr>
              <a:t>.990.</a:t>
            </a:r>
            <a:r>
              <a:rPr b="1" lang="vi-VN" sz="1800" spc="-1" strike="noStrike">
                <a:solidFill>
                  <a:srgbClr val="0d0d0d"/>
                </a:solidFill>
                <a:latin typeface="Calibri Light"/>
                <a:ea typeface="DejaVu Sans"/>
              </a:rPr>
              <a:t>122</a:t>
            </a:r>
            <a:endParaRPr b="0" lang="en-US" sz="1800" spc="-1" strike="noStrike">
              <a:latin typeface="Arial"/>
            </a:endParaRPr>
          </a:p>
        </p:txBody>
      </p:sp>
      <p:pic>
        <p:nvPicPr>
          <p:cNvPr id="2" name="Picture 9" descr="Diagram, engineering drawing&#10;&#10;Description automatically generated"/>
          <p:cNvPicPr/>
          <p:nvPr/>
        </p:nvPicPr>
        <p:blipFill>
          <a:blip r:embed="rId3"/>
          <a:stretch/>
        </p:blipFill>
        <p:spPr>
          <a:xfrm>
            <a:off x="0" y="0"/>
            <a:ext cx="12184560" cy="6850440"/>
          </a:xfrm>
          <a:prstGeom prst="rect">
            <a:avLst/>
          </a:prstGeom>
          <a:ln>
            <a:noFill/>
          </a:ln>
        </p:spPr>
      </p:pic>
      <p:sp>
        <p:nvSpPr>
          <p:cNvPr id="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4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8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8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12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12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16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16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20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20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24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2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28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28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21" name="Picture 4" descr="A picture containing shape&#10;&#10;Description automatically generated"/>
          <p:cNvPicPr/>
          <p:nvPr/>
        </p:nvPicPr>
        <p:blipFill>
          <a:blip r:embed="rId2"/>
          <a:stretch/>
        </p:blipFill>
        <p:spPr>
          <a:xfrm>
            <a:off x="0" y="0"/>
            <a:ext cx="12184560" cy="6850440"/>
          </a:xfrm>
          <a:prstGeom prst="rect">
            <a:avLst/>
          </a:prstGeom>
          <a:ln>
            <a:noFill/>
          </a:ln>
        </p:spPr>
      </p:pic>
      <p:sp>
        <p:nvSpPr>
          <p:cNvPr id="322" name="CustomShape 1"/>
          <p:cNvSpPr/>
          <p:nvPr/>
        </p:nvSpPr>
        <p:spPr>
          <a:xfrm>
            <a:off x="380880" y="6445800"/>
            <a:ext cx="296892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32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4572000" y="1645920"/>
            <a:ext cx="7259760" cy="175032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4000" spc="-1" strike="noStrike">
                <a:solidFill>
                  <a:srgbClr val="ffffff"/>
                </a:solidFill>
                <a:latin typeface="Times New Roman"/>
                <a:ea typeface="DejaVu Sans"/>
              </a:rPr>
              <a:t>HALs</a:t>
            </a:r>
            <a:endParaRPr b="0" lang="en-US" sz="4000" spc="-1" strike="noStrike">
              <a:latin typeface="Arial"/>
            </a:endParaRPr>
          </a:p>
        </p:txBody>
      </p:sp>
      <p:sp>
        <p:nvSpPr>
          <p:cNvPr id="362" name="CustomShape 2"/>
          <p:cNvSpPr/>
          <p:nvPr/>
        </p:nvSpPr>
        <p:spPr>
          <a:xfrm>
            <a:off x="6268680" y="3475800"/>
            <a:ext cx="3325320" cy="357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Luu An Phu</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Project Treble </a:t>
            </a:r>
            <a:endParaRPr b="0" lang="en-US" sz="4400" spc="-1" strike="noStrike">
              <a:latin typeface="Arial"/>
            </a:endParaRPr>
          </a:p>
        </p:txBody>
      </p:sp>
      <p:sp>
        <p:nvSpPr>
          <p:cNvPr id="385" name="CustomShape 2"/>
          <p:cNvSpPr/>
          <p:nvPr/>
        </p:nvSpPr>
        <p:spPr>
          <a:xfrm>
            <a:off x="380880" y="1309680"/>
            <a:ext cx="11389320" cy="5046480"/>
          </a:xfrm>
          <a:prstGeom prst="rect">
            <a:avLst/>
          </a:prstGeom>
          <a:noFill/>
          <a:ln>
            <a:noFill/>
          </a:ln>
        </p:spPr>
        <p:style>
          <a:lnRef idx="0"/>
          <a:fillRef idx="0"/>
          <a:effectRef idx="0"/>
          <a:fontRef idx="minor"/>
        </p:style>
      </p:sp>
      <p:pic>
        <p:nvPicPr>
          <p:cNvPr id="386" name="" descr=""/>
          <p:cNvPicPr/>
          <p:nvPr/>
        </p:nvPicPr>
        <p:blipFill>
          <a:blip r:embed="rId1"/>
          <a:stretch/>
        </p:blipFill>
        <p:spPr>
          <a:xfrm>
            <a:off x="516960" y="1780560"/>
            <a:ext cx="11368800" cy="3795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Project Treble </a:t>
            </a:r>
            <a:endParaRPr b="0" lang="en-US" sz="4400" spc="-1" strike="noStrike">
              <a:latin typeface="Arial"/>
            </a:endParaRPr>
          </a:p>
        </p:txBody>
      </p:sp>
      <p:sp>
        <p:nvSpPr>
          <p:cNvPr id="388"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Trong các phiên bản android cũ mỗi khi nâng cấp android từ phiên bản cũ thành mới phải thay đổi cả framework và cả hardware.</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Do chúng được gắn liền với nhau nên dù hardware không có gì cần thay đổi , chúng vẫn phải được cập nhật để phù hợp với framework của Android.</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Project Treble ra đời tách các hardware lớp HAL ra một lớp riêng và framework riêng để sau nâng cấp dễ dàng hơn.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HIDL và Binderized HAL  </a:t>
            </a:r>
            <a:endParaRPr b="0" lang="en-US" sz="4400" spc="-1" strike="noStrike">
              <a:latin typeface="Arial"/>
            </a:endParaRPr>
          </a:p>
        </p:txBody>
      </p:sp>
      <p:sp>
        <p:nvSpPr>
          <p:cNvPr id="390"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Từ Android 8 HAL và Framework đã được tách riêng do project treble.</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HIDL là một ngôn ngữ được sử dụng để định nghĩa interface giữa HAL và người dùng của nó ,đặc biệt là giao tiếp IPC trong Android. </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Do hạn chế nhiều nên Android chuyển dịch sang sử dụng AIDL cho tất cả các định nghĩa interface.</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Về cơ bản HIDL có cách triển khai khá giống với AIDL và nó là cũng là một ngôn ngữ IDL.</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AIDL thì giống java còn HIDL giống C++ hơn.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HIDL và Binderized HAL  </a:t>
            </a:r>
            <a:endParaRPr b="0" lang="en-US" sz="4400" spc="-1" strike="noStrike">
              <a:latin typeface="Arial"/>
            </a:endParaRPr>
          </a:p>
        </p:txBody>
      </p:sp>
      <p:sp>
        <p:nvSpPr>
          <p:cNvPr id="392"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 HAL cũ đã không còn được triển khai nữa thay vì đó dùng Binderized HAL</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Được dùng để kết nối HAL với các client khác như kiểu framework app , Native </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Thay thế phương pháp socket được dùng trước đó bằng Binder  với Binder driver nằm ở Kernel.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HIDL và Binderized HAL  </a:t>
            </a:r>
            <a:endParaRPr b="0" lang="en-US" sz="4400" spc="-1" strike="noStrike">
              <a:latin typeface="Arial"/>
            </a:endParaRPr>
          </a:p>
        </p:txBody>
      </p:sp>
      <p:sp>
        <p:nvSpPr>
          <p:cNvPr id="394" name="CustomShape 2"/>
          <p:cNvSpPr/>
          <p:nvPr/>
        </p:nvSpPr>
        <p:spPr>
          <a:xfrm>
            <a:off x="380880" y="1309680"/>
            <a:ext cx="11389320" cy="5046480"/>
          </a:xfrm>
          <a:prstGeom prst="rect">
            <a:avLst/>
          </a:prstGeom>
          <a:noFill/>
          <a:ln>
            <a:noFill/>
          </a:ln>
        </p:spPr>
        <p:style>
          <a:lnRef idx="0"/>
          <a:fillRef idx="0"/>
          <a:effectRef idx="0"/>
          <a:fontRef idx="minor"/>
        </p:style>
      </p:sp>
      <p:pic>
        <p:nvPicPr>
          <p:cNvPr id="395" name="" descr=""/>
          <p:cNvPicPr/>
          <p:nvPr/>
        </p:nvPicPr>
        <p:blipFill>
          <a:blip r:embed="rId1"/>
          <a:stretch/>
        </p:blipFill>
        <p:spPr>
          <a:xfrm>
            <a:off x="1188720" y="1309680"/>
            <a:ext cx="9311400" cy="48970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HIDL và Binderized HAL  </a:t>
            </a:r>
            <a:endParaRPr b="0" lang="en-US" sz="4400" spc="-1" strike="noStrike">
              <a:latin typeface="Arial"/>
            </a:endParaRPr>
          </a:p>
        </p:txBody>
      </p:sp>
      <p:sp>
        <p:nvSpPr>
          <p:cNvPr id="397"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Binder từ đó được mở rộng thành “/dev/binder/” , “/dev/hwbinder” , “/dev/vndbiner”.</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Đối với hidl sẽ dùng là hwbinder còn aidl sẽ dùng là vndbinder.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HIDL và Binderized HAL  </a:t>
            </a:r>
            <a:endParaRPr b="0" lang="en-US" sz="4400" spc="-1" strike="noStrike">
              <a:latin typeface="Arial"/>
            </a:endParaRPr>
          </a:p>
        </p:txBody>
      </p:sp>
      <p:sp>
        <p:nvSpPr>
          <p:cNvPr id="399"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400" name="" descr=""/>
          <p:cNvPicPr/>
          <p:nvPr/>
        </p:nvPicPr>
        <p:blipFill>
          <a:blip r:embed="rId1"/>
          <a:stretch/>
        </p:blipFill>
        <p:spPr>
          <a:xfrm>
            <a:off x="3657600" y="1005840"/>
            <a:ext cx="7245360" cy="5732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Triển khai Binderized HAL  </a:t>
            </a:r>
            <a:endParaRPr b="0" lang="en-US" sz="4400" spc="-1" strike="noStrike">
              <a:latin typeface="Arial"/>
            </a:endParaRPr>
          </a:p>
        </p:txBody>
      </p:sp>
      <p:sp>
        <p:nvSpPr>
          <p:cNvPr id="402"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Sử dụng C++ để open 1 device file điêu khiển hardware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344240" y="2651760"/>
            <a:ext cx="9804240" cy="1754640"/>
          </a:xfrm>
          <a:prstGeom prst="rect">
            <a:avLst/>
          </a:prstGeom>
          <a:noFill/>
          <a:ln>
            <a:noFill/>
          </a:ln>
        </p:spPr>
        <p:style>
          <a:lnRef idx="0"/>
          <a:fillRef idx="0"/>
          <a:effectRef idx="0"/>
          <a:fontRef idx="minor"/>
        </p:style>
        <p:txBody>
          <a:bodyPr lIns="90000" rIns="90000" tIns="45000" bIns="45000">
            <a:noAutofit/>
          </a:bodyPr>
          <a:p>
            <a:pPr marL="514440" indent="-506880">
              <a:lnSpc>
                <a:spcPct val="90000"/>
              </a:lnSpc>
              <a:spcBef>
                <a:spcPts val="1001"/>
              </a:spcBef>
              <a:buClr>
                <a:srgbClr val="2b4b82"/>
              </a:buClr>
              <a:buFont typeface="StarSymbol"/>
              <a:buAutoNum type="arabicPeriod"/>
            </a:pPr>
            <a:r>
              <a:rPr b="1" lang="en-US" sz="9600" spc="-1" strike="noStrike">
                <a:solidFill>
                  <a:srgbClr val="2b4b82"/>
                </a:solidFill>
                <a:latin typeface="Times New Roman"/>
                <a:ea typeface="DejaVu Sans"/>
              </a:rPr>
              <a:t>THANK YOU</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Agenda</a:t>
            </a:r>
            <a:endParaRPr b="0" lang="en-US" sz="4400" spc="-1" strike="noStrike">
              <a:latin typeface="Arial"/>
            </a:endParaRPr>
          </a:p>
        </p:txBody>
      </p:sp>
      <p:sp>
        <p:nvSpPr>
          <p:cNvPr id="364"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Khái niệm HALs và tại sao cần nó</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Legacy HAL và Conventional HAL</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Project Treble </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HIDL và Binderized HALs</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Triển khai Binderized HAL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91440" y="142560"/>
            <a:ext cx="11591280" cy="8596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Khái niệm HAL và tại sao cần nó</a:t>
            </a:r>
            <a:endParaRPr b="0" lang="en-US" sz="4400" spc="-1" strike="noStrike">
              <a:latin typeface="Arial"/>
            </a:endParaRPr>
          </a:p>
        </p:txBody>
      </p:sp>
      <p:sp>
        <p:nvSpPr>
          <p:cNvPr id="366" name="CustomShape 2"/>
          <p:cNvSpPr/>
          <p:nvPr/>
        </p:nvSpPr>
        <p:spPr>
          <a:xfrm>
            <a:off x="380880" y="1309680"/>
            <a:ext cx="11389320" cy="5046480"/>
          </a:xfrm>
          <a:prstGeom prst="rect">
            <a:avLst/>
          </a:prstGeom>
          <a:noFill/>
          <a:ln>
            <a:noFill/>
          </a:ln>
        </p:spPr>
        <p:style>
          <a:lnRef idx="0"/>
          <a:fillRef idx="0"/>
          <a:effectRef idx="0"/>
          <a:fontRef idx="minor"/>
        </p:style>
      </p:sp>
      <p:pic>
        <p:nvPicPr>
          <p:cNvPr id="367" name="" descr=""/>
          <p:cNvPicPr/>
          <p:nvPr/>
        </p:nvPicPr>
        <p:blipFill>
          <a:blip r:embed="rId1"/>
          <a:stretch/>
        </p:blipFill>
        <p:spPr>
          <a:xfrm>
            <a:off x="4114800" y="1006200"/>
            <a:ext cx="4157640" cy="5482440"/>
          </a:xfrm>
          <a:prstGeom prst="rect">
            <a:avLst/>
          </a:prstGeom>
          <a:ln>
            <a:noFill/>
          </a:ln>
        </p:spPr>
      </p:pic>
      <p:pic>
        <p:nvPicPr>
          <p:cNvPr id="368" name="" descr=""/>
          <p:cNvPicPr/>
          <p:nvPr/>
        </p:nvPicPr>
        <p:blipFill>
          <a:blip r:embed="rId2"/>
          <a:stretch/>
        </p:blipFill>
        <p:spPr>
          <a:xfrm>
            <a:off x="4115160" y="1006560"/>
            <a:ext cx="4157640" cy="5482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Khái niệm HAL và tại sao cần nó</a:t>
            </a:r>
            <a:endParaRPr b="0" lang="en-US" sz="4400" spc="-1" strike="noStrike">
              <a:latin typeface="Arial"/>
            </a:endParaRPr>
          </a:p>
        </p:txBody>
      </p:sp>
      <p:sp>
        <p:nvSpPr>
          <p:cNvPr id="370"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2b4b82"/>
                </a:solidFill>
                <a:latin typeface="Times New Roman"/>
                <a:ea typeface="DejaVu Sans"/>
              </a:rPr>
              <a:t>1. HAL(Hardware Abstraction Layer) là một lớp trung gian giữa driver điều khiển phần cứng thiết bị và phần mềm ứng dụng.</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2b4b82"/>
                </a:solidFill>
                <a:latin typeface="Times New Roman"/>
                <a:ea typeface="DejaVu Sans"/>
              </a:rPr>
              <a:t>2.HAL định nghĩa một interface mô tả cách tương tác với một loại phần cứng cụ thể</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2b4b82"/>
                </a:solidFill>
                <a:latin typeface="Times New Roman"/>
                <a:ea typeface="DejaVu Sans"/>
              </a:rPr>
              <a:t>3.HAL cho phép các nhà sản xuất đóng gói hardware và tương tác với nó thông qua các api đã định nghĩa mà không cần tiết lộ mã nguồn của phần cứng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Khái niệm HAL và tại sao cần nó</a:t>
            </a:r>
            <a:endParaRPr b="0" lang="en-US" sz="4400" spc="-1" strike="noStrike">
              <a:latin typeface="Arial"/>
            </a:endParaRPr>
          </a:p>
        </p:txBody>
      </p:sp>
      <p:sp>
        <p:nvSpPr>
          <p:cNvPr id="372"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HAL bản chất là sẽ open các device file và điều khiển chúng</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Sử dụng chủ yếu là ngôn ngữ C++ để open và điều khiển device file đó</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Legacy HAL và Conventional HAL </a:t>
            </a:r>
            <a:endParaRPr b="0" lang="en-US" sz="4400" spc="-1" strike="noStrike">
              <a:latin typeface="Arial"/>
            </a:endParaRPr>
          </a:p>
        </p:txBody>
      </p:sp>
      <p:sp>
        <p:nvSpPr>
          <p:cNvPr id="374"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Là các phiên bản HALs cũ không còn được dùng nữa từ Android 8 </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Tuy nhiên chúng ta cần vẫn phải hiểu tại sao nó lại bị thay thế</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Legacy HAL và Conventional HAL </a:t>
            </a:r>
            <a:endParaRPr b="0" lang="en-US" sz="4400" spc="-1" strike="noStrike">
              <a:latin typeface="Arial"/>
            </a:endParaRPr>
          </a:p>
        </p:txBody>
      </p:sp>
      <p:sp>
        <p:nvSpPr>
          <p:cNvPr id="376"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Legacy HAL tạo ra một libary share .so để dùng chung cho việc giao tiếp với phần cứng , trong này nó sẽ chứa hầu hết các module phần cứng , gây đến lãng phí.</a:t>
            </a:r>
            <a:endParaRPr b="0" lang="en-US" sz="2800" spc="-1" strike="noStrike">
              <a:latin typeface="Arial"/>
            </a:endParaRPr>
          </a:p>
          <a:p>
            <a:pPr marL="514440" indent="-50688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Conventional HAL khắc phục được nhược điểm trên , mỗi module sẽ có một stub .so cụ thể để truy cập và get được chúng , chúng ta truy cập thông qua libhardware.so và hw_get_module để lấy một module bất kì.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178920" y="327240"/>
            <a:ext cx="11591280" cy="859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Legacy HAL và Conventional HAL </a:t>
            </a:r>
            <a:endParaRPr b="0" lang="en-US" sz="4400" spc="-1" strike="noStrike">
              <a:latin typeface="Arial"/>
            </a:endParaRPr>
          </a:p>
        </p:txBody>
      </p:sp>
      <p:sp>
        <p:nvSpPr>
          <p:cNvPr id="378" name="CustomShape 2"/>
          <p:cNvSpPr/>
          <p:nvPr/>
        </p:nvSpPr>
        <p:spPr>
          <a:xfrm>
            <a:off x="380880" y="1309680"/>
            <a:ext cx="11389320" cy="5046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379" name="" descr=""/>
          <p:cNvPicPr/>
          <p:nvPr/>
        </p:nvPicPr>
        <p:blipFill>
          <a:blip r:embed="rId1"/>
          <a:stretch/>
        </p:blipFill>
        <p:spPr>
          <a:xfrm>
            <a:off x="2608920" y="1186920"/>
            <a:ext cx="7358040" cy="5128560"/>
          </a:xfrm>
          <a:prstGeom prst="rect">
            <a:avLst/>
          </a:prstGeom>
          <a:ln>
            <a:noFill/>
          </a:ln>
        </p:spPr>
      </p:pic>
      <p:sp>
        <p:nvSpPr>
          <p:cNvPr id="380" name="TextShape 3"/>
          <p:cNvSpPr txBox="1"/>
          <p:nvPr/>
        </p:nvSpPr>
        <p:spPr>
          <a:xfrm>
            <a:off x="5760720" y="4480560"/>
            <a:ext cx="909360" cy="484200"/>
          </a:xfrm>
          <a:prstGeom prst="rect">
            <a:avLst/>
          </a:prstGeom>
          <a:noFill/>
          <a:ln>
            <a:noFill/>
          </a:ln>
        </p:spPr>
        <p:txBody>
          <a:bodyPr lIns="90000" rIns="90000" tIns="45000" bIns="45000">
            <a:noAutofit/>
          </a:bodyPr>
          <a:p>
            <a:r>
              <a:rPr b="0" lang="en-US" sz="2800" spc="-1" strike="noStrike">
                <a:solidFill>
                  <a:srgbClr val="2b4b82"/>
                </a:solidFill>
                <a:latin typeface="Times New Roman"/>
                <a:ea typeface="DejaVu Sans"/>
              </a:rPr>
              <a:t>HAL</a:t>
            </a:r>
            <a:endParaRPr b="0" lang="en-US" sz="2800" spc="-1" strike="noStrike">
              <a:latin typeface="Arial"/>
            </a:endParaRPr>
          </a:p>
        </p:txBody>
      </p:sp>
      <p:sp>
        <p:nvSpPr>
          <p:cNvPr id="381" name="TextShape 4"/>
          <p:cNvSpPr txBox="1"/>
          <p:nvPr/>
        </p:nvSpPr>
        <p:spPr>
          <a:xfrm>
            <a:off x="5760720" y="4480920"/>
            <a:ext cx="909360" cy="484200"/>
          </a:xfrm>
          <a:prstGeom prst="rect">
            <a:avLst/>
          </a:prstGeom>
          <a:noFill/>
          <a:ln>
            <a:noFill/>
          </a:ln>
        </p:spPr>
        <p:txBody>
          <a:bodyPr lIns="90000" rIns="90000" tIns="45000" bIns="45000">
            <a:noAutofit/>
          </a:bodyPr>
          <a:p>
            <a:r>
              <a:rPr b="0" lang="en-US" sz="2800" spc="-1" strike="noStrike">
                <a:solidFill>
                  <a:srgbClr val="2b4b82"/>
                </a:solidFill>
                <a:latin typeface="Times New Roman"/>
                <a:ea typeface="DejaVu Sans"/>
              </a:rPr>
              <a:t>HAL</a:t>
            </a:r>
            <a:endParaRPr b="0" lang="en-US" sz="2800" spc="-1" strike="noStrike">
              <a:latin typeface="Arial"/>
            </a:endParaRPr>
          </a:p>
        </p:txBody>
      </p:sp>
      <p:sp>
        <p:nvSpPr>
          <p:cNvPr id="382" name="TextShape 5"/>
          <p:cNvSpPr txBox="1"/>
          <p:nvPr/>
        </p:nvSpPr>
        <p:spPr>
          <a:xfrm>
            <a:off x="5029200" y="5669280"/>
            <a:ext cx="2194560" cy="548640"/>
          </a:xfrm>
          <a:prstGeom prst="rect">
            <a:avLst/>
          </a:prstGeom>
          <a:noFill/>
          <a:ln>
            <a:noFill/>
          </a:ln>
        </p:spPr>
        <p:txBody>
          <a:bodyPr lIns="90000" rIns="90000" tIns="45000" bIns="45000">
            <a:noAutofit/>
          </a:bodyPr>
          <a:p>
            <a:r>
              <a:rPr b="0" lang="en-US" sz="2800" spc="-1" strike="noStrike">
                <a:solidFill>
                  <a:srgbClr val="2b4b82"/>
                </a:solidFill>
                <a:latin typeface="Times New Roman"/>
                <a:ea typeface="DejaVu Sans"/>
              </a:rPr>
              <a:t>Device driver</a:t>
            </a:r>
            <a:endParaRPr b="0" lang="en-US" sz="2800" spc="-1" strike="noStrike">
              <a:latin typeface="Arial"/>
            </a:endParaRPr>
          </a:p>
        </p:txBody>
      </p:sp>
      <p:sp>
        <p:nvSpPr>
          <p:cNvPr id="383" name="TextShape 6"/>
          <p:cNvSpPr txBox="1"/>
          <p:nvPr/>
        </p:nvSpPr>
        <p:spPr>
          <a:xfrm>
            <a:off x="5857200" y="3722040"/>
            <a:ext cx="909360" cy="484200"/>
          </a:xfrm>
          <a:prstGeom prst="rect">
            <a:avLst/>
          </a:prstGeom>
          <a:noFill/>
          <a:ln>
            <a:noFill/>
          </a:ln>
        </p:spPr>
        <p:txBody>
          <a:bodyPr lIns="90000" rIns="90000" tIns="45000" bIns="45000">
            <a:noAutofit/>
          </a:bodyPr>
          <a:p>
            <a:r>
              <a:rPr b="0" lang="en-US" sz="2800" spc="-1" strike="noStrike">
                <a:solidFill>
                  <a:srgbClr val="2b4b82"/>
                </a:solidFill>
                <a:latin typeface="Times New Roman"/>
                <a:ea typeface="DejaVu Sans"/>
              </a:rPr>
              <a:t>.so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2022-12-10T14:33:39Z</dcterms:created>
  <dc:creator>Le Trung Hieu</dc:creator>
  <dc:description/>
  <dc:language>en-US</dc:language>
  <cp:lastModifiedBy/>
  <dcterms:modified xsi:type="dcterms:W3CDTF">2023-09-02T22:15:21Z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