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72" r:id="rId7"/>
    <p:sldId id="273" r:id="rId8"/>
    <p:sldId id="274" r:id="rId9"/>
    <p:sldId id="275" r:id="rId10"/>
    <p:sldId id="276" r:id="rId11"/>
    <p:sldId id="277" r:id="rId12"/>
    <p:sldId id="279"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80" autoAdjust="0"/>
    <p:restoredTop sz="94660"/>
  </p:normalViewPr>
  <p:slideViewPr>
    <p:cSldViewPr snapToGrid="0">
      <p:cViewPr>
        <p:scale>
          <a:sx n="91" d="100"/>
          <a:sy n="91" d="100"/>
        </p:scale>
        <p:origin x="739"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B2EE-2E76-E0EA-17A1-ED1EA0D11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91682-C403-812A-F5CA-C6D6A4FB8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2DF65-6F71-9ED2-8135-3C2F84AD01A2}"/>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5" name="Footer Placeholder 4">
            <a:extLst>
              <a:ext uri="{FF2B5EF4-FFF2-40B4-BE49-F238E27FC236}">
                <a16:creationId xmlns:a16="http://schemas.microsoft.com/office/drawing/2014/main" id="{A41413F9-740C-435C-9934-1F736B9DB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489D2-5FB8-CFD9-713B-DC9E419D4174}"/>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326322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A31D-91F7-19BC-EA63-1FB184D70A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88EE7-07F6-E2BA-3D24-BD2E43FD9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CB384-1116-096C-13E1-ECD698F564C1}"/>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5" name="Footer Placeholder 4">
            <a:extLst>
              <a:ext uri="{FF2B5EF4-FFF2-40B4-BE49-F238E27FC236}">
                <a16:creationId xmlns:a16="http://schemas.microsoft.com/office/drawing/2014/main" id="{723A5C99-DB83-EF25-872F-479CBF4FB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32CBE-F070-E469-A89D-BE8AABACF5C8}"/>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96887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7E28B-169B-5EFB-71B2-3D081CCE86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7B90A-7ADE-35F8-3031-17EB2BC9C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269BD-431A-7F78-6BC1-486C1C6320D2}"/>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5" name="Footer Placeholder 4">
            <a:extLst>
              <a:ext uri="{FF2B5EF4-FFF2-40B4-BE49-F238E27FC236}">
                <a16:creationId xmlns:a16="http://schemas.microsoft.com/office/drawing/2014/main" id="{54B6220E-26DE-053B-3192-CCED7605D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EA9B9-F996-DD5E-4381-2900EC5D371C}"/>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17574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3973-C853-06AD-17B0-690198AD9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9AB1C-12E6-D6BD-155F-AACA06573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86BB1-5104-82C1-A568-598039442CE0}"/>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5" name="Footer Placeholder 4">
            <a:extLst>
              <a:ext uri="{FF2B5EF4-FFF2-40B4-BE49-F238E27FC236}">
                <a16:creationId xmlns:a16="http://schemas.microsoft.com/office/drawing/2014/main" id="{C3622BE3-4ADE-8B6C-E808-52F5662C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3902B-C471-DC53-FAD9-11334F4F6FC7}"/>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84751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EB8E-06A6-5C07-129B-1CF7862BB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E12B0C-1B2C-E450-DF2C-981A36583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1D949-E076-4F24-FEC3-FA02234CCD94}"/>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5" name="Footer Placeholder 4">
            <a:extLst>
              <a:ext uri="{FF2B5EF4-FFF2-40B4-BE49-F238E27FC236}">
                <a16:creationId xmlns:a16="http://schemas.microsoft.com/office/drawing/2014/main" id="{78EFA932-8BB0-51E1-F11F-0698CBBB5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1F85-3E80-AD77-AC25-7FCE2117220A}"/>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94965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4FE6-AB28-4382-671A-059E9182B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D87BC-F8A0-45FD-8BBF-455E202EF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4D113E-2549-9B9C-9776-562BCAA11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B54CA-17B2-C66B-6F36-9A90AC014C49}"/>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6" name="Footer Placeholder 5">
            <a:extLst>
              <a:ext uri="{FF2B5EF4-FFF2-40B4-BE49-F238E27FC236}">
                <a16:creationId xmlns:a16="http://schemas.microsoft.com/office/drawing/2014/main" id="{58E9D5E1-E9DD-92F0-3AC2-695822050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024AD-50CB-75BC-EBEC-E012252BA9D6}"/>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171433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5360-748B-6ABB-9865-386B1876E9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BC4C44-1131-1FB8-2837-FF736A4F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78C300-E037-2579-3942-347F0FC91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E1707E-ED3E-01C2-8D50-88F0B2DE5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DE681-69AD-F1F4-8ABF-15F5E0D5CD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76AE9-39D2-920D-93E9-4E8F0405FD86}"/>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8" name="Footer Placeholder 7">
            <a:extLst>
              <a:ext uri="{FF2B5EF4-FFF2-40B4-BE49-F238E27FC236}">
                <a16:creationId xmlns:a16="http://schemas.microsoft.com/office/drawing/2014/main" id="{94EB6961-90C3-0EE9-884D-AC5261F3F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BA6FA-0B53-503D-5D06-EB3077613ED1}"/>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322865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214E-E326-46D3-BD0E-01A4B8276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3772A-9BE1-7DEC-E4B5-E4543EA83EBA}"/>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4" name="Footer Placeholder 3">
            <a:extLst>
              <a:ext uri="{FF2B5EF4-FFF2-40B4-BE49-F238E27FC236}">
                <a16:creationId xmlns:a16="http://schemas.microsoft.com/office/drawing/2014/main" id="{F2BF40BB-4559-94EB-5BAC-6C8BBA463B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C0BD9-4210-3ECB-1DAB-A5A2D7D4A2ED}"/>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5477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BE549-6633-B827-618F-B6ACF2560501}"/>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3" name="Footer Placeholder 2">
            <a:extLst>
              <a:ext uri="{FF2B5EF4-FFF2-40B4-BE49-F238E27FC236}">
                <a16:creationId xmlns:a16="http://schemas.microsoft.com/office/drawing/2014/main" id="{BD9EE84C-B21B-A471-F58D-D29858F0E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FA69D4-364F-2E75-D463-CCCC7FAEB4B2}"/>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191553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E521-C221-A523-AF39-DD5B1FEE4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72347D-4EE2-109F-E84E-68D6054D9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BF5DE-21F8-B605-E47C-F23F5D9F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1FD72-3A97-28F5-631F-75C823E14278}"/>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6" name="Footer Placeholder 5">
            <a:extLst>
              <a:ext uri="{FF2B5EF4-FFF2-40B4-BE49-F238E27FC236}">
                <a16:creationId xmlns:a16="http://schemas.microsoft.com/office/drawing/2014/main" id="{962F8184-4691-E628-0CE3-B67E94938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5AB8C-E964-699F-BC3C-E907107AF069}"/>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64292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B8B5-F51B-D79F-B280-71D9943A5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8D999C-777E-BD79-C32C-5B1E59472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846DE-02C9-0D61-4872-55773E2EC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4D2F2-E9EB-F7E8-B37B-90E38DC9BC84}"/>
              </a:ext>
            </a:extLst>
          </p:cNvPr>
          <p:cNvSpPr>
            <a:spLocks noGrp="1"/>
          </p:cNvSpPr>
          <p:nvPr>
            <p:ph type="dt" sz="half" idx="10"/>
          </p:nvPr>
        </p:nvSpPr>
        <p:spPr/>
        <p:txBody>
          <a:bodyPr/>
          <a:lstStyle/>
          <a:p>
            <a:fld id="{89840252-AFD3-42CF-A5B5-D71C8D163980}" type="datetimeFigureOut">
              <a:rPr lang="en-US" smtClean="0"/>
              <a:t>12/18/2023</a:t>
            </a:fld>
            <a:endParaRPr lang="en-US"/>
          </a:p>
        </p:txBody>
      </p:sp>
      <p:sp>
        <p:nvSpPr>
          <p:cNvPr id="6" name="Footer Placeholder 5">
            <a:extLst>
              <a:ext uri="{FF2B5EF4-FFF2-40B4-BE49-F238E27FC236}">
                <a16:creationId xmlns:a16="http://schemas.microsoft.com/office/drawing/2014/main" id="{1A7B072E-C720-A71C-E3D4-4E485599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CE266-6659-EC2F-FC6D-D1041CBC536D}"/>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37935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795164-B6AD-A9AE-FF40-84B93A7B1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837C0-7CF2-F22D-AD11-0577D74D2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EB3B-1764-01BD-C58B-E33CA98E3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40252-AFD3-42CF-A5B5-D71C8D163980}" type="datetimeFigureOut">
              <a:rPr lang="en-US" smtClean="0"/>
              <a:t>12/18/2023</a:t>
            </a:fld>
            <a:endParaRPr lang="en-US"/>
          </a:p>
        </p:txBody>
      </p:sp>
      <p:sp>
        <p:nvSpPr>
          <p:cNvPr id="5" name="Footer Placeholder 4">
            <a:extLst>
              <a:ext uri="{FF2B5EF4-FFF2-40B4-BE49-F238E27FC236}">
                <a16:creationId xmlns:a16="http://schemas.microsoft.com/office/drawing/2014/main" id="{D4C4B6EF-5B7B-2670-2014-5C22BB877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2DE8C5-6802-FA24-98B7-C539E1126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88D7F-8CE4-439E-8B22-DBE1EFA261F5}" type="slidenum">
              <a:rPr lang="en-US" smtClean="0"/>
              <a:t>‹#›</a:t>
            </a:fld>
            <a:endParaRPr lang="en-US"/>
          </a:p>
        </p:txBody>
      </p:sp>
    </p:spTree>
    <p:extLst>
      <p:ext uri="{BB962C8B-B14F-4D97-AF65-F5344CB8AC3E}">
        <p14:creationId xmlns:p14="http://schemas.microsoft.com/office/powerpoint/2010/main" val="48546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ensus.gov/table/ACSSPP1Y2015.S0201?t=Educational%20Attainment:Employment:Health%20Insurance:Income%20and%20Poverty:Renter%20Costs&amp;g=010XX00US$0400000&amp;y=2015&amp;moe=false" TargetMode="External"/><Relationship Id="rId2" Type="http://schemas.openxmlformats.org/officeDocument/2006/relationships/hyperlink" Target="https://cde.ucr.cjis.gov/LATEST/webapp/#/pages/home" TargetMode="External"/><Relationship Id="rId1" Type="http://schemas.openxmlformats.org/officeDocument/2006/relationships/slideLayout" Target="../slideLayouts/slideLayout1.xml"/><Relationship Id="rId4" Type="http://schemas.openxmlformats.org/officeDocument/2006/relationships/hyperlink" Target="https://www.census.gov/data/datasets/2020/econ/local/public-use-dataset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6DBE-AB25-C0F1-6167-B6F01ECEF6B8}"/>
              </a:ext>
            </a:extLst>
          </p:cNvPr>
          <p:cNvSpPr>
            <a:spLocks noGrp="1"/>
          </p:cNvSpPr>
          <p:nvPr>
            <p:ph type="ctrTitle"/>
          </p:nvPr>
        </p:nvSpPr>
        <p:spPr/>
        <p:txBody>
          <a:bodyPr/>
          <a:lstStyle/>
          <a:p>
            <a:r>
              <a:rPr lang="en-US" dirty="0"/>
              <a:t>Minimizing Crime Rates Through Budgetary Decisions</a:t>
            </a:r>
          </a:p>
        </p:txBody>
      </p:sp>
      <p:sp>
        <p:nvSpPr>
          <p:cNvPr id="3" name="Subtitle 2">
            <a:extLst>
              <a:ext uri="{FF2B5EF4-FFF2-40B4-BE49-F238E27FC236}">
                <a16:creationId xmlns:a16="http://schemas.microsoft.com/office/drawing/2014/main" id="{DF69804A-9A5B-CE0C-7CFA-41D35BD7CA65}"/>
              </a:ext>
            </a:extLst>
          </p:cNvPr>
          <p:cNvSpPr>
            <a:spLocks noGrp="1"/>
          </p:cNvSpPr>
          <p:nvPr>
            <p:ph type="subTitle" idx="1"/>
          </p:nvPr>
        </p:nvSpPr>
        <p:spPr/>
        <p:txBody>
          <a:bodyPr/>
          <a:lstStyle/>
          <a:p>
            <a:r>
              <a:rPr lang="en-US" dirty="0"/>
              <a:t>Logan DeSmet</a:t>
            </a:r>
          </a:p>
        </p:txBody>
      </p:sp>
    </p:spTree>
    <p:extLst>
      <p:ext uri="{BB962C8B-B14F-4D97-AF65-F5344CB8AC3E}">
        <p14:creationId xmlns:p14="http://schemas.microsoft.com/office/powerpoint/2010/main" val="131992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0BCE-41A3-33B3-0472-D9C2345153EA}"/>
              </a:ext>
            </a:extLst>
          </p:cNvPr>
          <p:cNvSpPr>
            <a:spLocks noGrp="1"/>
          </p:cNvSpPr>
          <p:nvPr>
            <p:ph type="title"/>
          </p:nvPr>
        </p:nvSpPr>
        <p:spPr/>
        <p:txBody>
          <a:bodyPr/>
          <a:lstStyle/>
          <a:p>
            <a:r>
              <a:rPr lang="en-US" dirty="0"/>
              <a:t>The (Hypothetical) Client</a:t>
            </a:r>
          </a:p>
        </p:txBody>
      </p:sp>
      <p:sp>
        <p:nvSpPr>
          <p:cNvPr id="3" name="Content Placeholder 2">
            <a:extLst>
              <a:ext uri="{FF2B5EF4-FFF2-40B4-BE49-F238E27FC236}">
                <a16:creationId xmlns:a16="http://schemas.microsoft.com/office/drawing/2014/main" id="{E5804446-5D9E-8C3A-147F-57A98FA00C51}"/>
              </a:ext>
            </a:extLst>
          </p:cNvPr>
          <p:cNvSpPr>
            <a:spLocks noGrp="1"/>
          </p:cNvSpPr>
          <p:nvPr>
            <p:ph idx="1"/>
          </p:nvPr>
        </p:nvSpPr>
        <p:spPr>
          <a:xfrm>
            <a:off x="713014" y="1760310"/>
            <a:ext cx="10765971" cy="4351338"/>
          </a:xfrm>
        </p:spPr>
        <p:txBody>
          <a:bodyPr>
            <a:normAutofit/>
          </a:bodyPr>
          <a:lstStyle/>
          <a:p>
            <a:r>
              <a:rPr lang="en-US" dirty="0"/>
              <a:t>The optimization model was used for every state’s 2021 budget </a:t>
            </a:r>
          </a:p>
          <a:p>
            <a:pPr lvl="1"/>
            <a:r>
              <a:rPr lang="en-US" dirty="0"/>
              <a:t>With each state’s corresponding “other expenditures” being considered a constraint</a:t>
            </a:r>
          </a:p>
          <a:p>
            <a:pPr lvl="1"/>
            <a:r>
              <a:rPr lang="en-US" dirty="0"/>
              <a:t>2022 and 2023 are simply not available yet (2022 is available Jan 1)</a:t>
            </a:r>
          </a:p>
          <a:p>
            <a:r>
              <a:rPr lang="en-US" dirty="0"/>
              <a:t>Every state was optimized and added to a dictionary</a:t>
            </a:r>
          </a:p>
          <a:p>
            <a:r>
              <a:rPr lang="en-US" dirty="0"/>
              <a:t>A user can call the function at the end of the python model specifying the state and get both the state’s optimized budgetary proportions and dollar amounts</a:t>
            </a:r>
          </a:p>
          <a:p>
            <a:pPr lvl="1"/>
            <a:r>
              <a:rPr lang="en-US" dirty="0"/>
              <a:t>The user simply inputs the datafile where specified and the model does the rest</a:t>
            </a:r>
          </a:p>
          <a:p>
            <a:pPr lvl="1"/>
            <a:r>
              <a:rPr lang="en-US" dirty="0"/>
              <a:t>Summarized on the next slide...</a:t>
            </a:r>
          </a:p>
        </p:txBody>
      </p:sp>
    </p:spTree>
    <p:extLst>
      <p:ext uri="{BB962C8B-B14F-4D97-AF65-F5344CB8AC3E}">
        <p14:creationId xmlns:p14="http://schemas.microsoft.com/office/powerpoint/2010/main" val="231055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3123-72FC-D2AE-59C3-D45853874A2A}"/>
              </a:ext>
            </a:extLst>
          </p:cNvPr>
          <p:cNvSpPr>
            <a:spLocks noGrp="1"/>
          </p:cNvSpPr>
          <p:nvPr>
            <p:ph type="title"/>
          </p:nvPr>
        </p:nvSpPr>
        <p:spPr/>
        <p:txBody>
          <a:bodyPr/>
          <a:lstStyle/>
          <a:p>
            <a:r>
              <a:rPr lang="en-US" dirty="0"/>
              <a:t>Optimized State Budgets (for 2021)</a:t>
            </a:r>
          </a:p>
        </p:txBody>
      </p:sp>
      <p:pic>
        <p:nvPicPr>
          <p:cNvPr id="7" name="Picture 6">
            <a:extLst>
              <a:ext uri="{FF2B5EF4-FFF2-40B4-BE49-F238E27FC236}">
                <a16:creationId xmlns:a16="http://schemas.microsoft.com/office/drawing/2014/main" id="{A2D7F9B9-B42A-0A29-7367-48F6969E7F21}"/>
              </a:ext>
            </a:extLst>
          </p:cNvPr>
          <p:cNvPicPr>
            <a:picLocks noChangeAspect="1"/>
          </p:cNvPicPr>
          <p:nvPr/>
        </p:nvPicPr>
        <p:blipFill>
          <a:blip r:embed="rId2"/>
          <a:stretch>
            <a:fillRect/>
          </a:stretch>
        </p:blipFill>
        <p:spPr>
          <a:xfrm>
            <a:off x="8041469" y="1406760"/>
            <a:ext cx="3362443" cy="5302486"/>
          </a:xfrm>
          <a:prstGeom prst="rect">
            <a:avLst/>
          </a:prstGeom>
        </p:spPr>
      </p:pic>
      <p:sp>
        <p:nvSpPr>
          <p:cNvPr id="9" name="Content Placeholder 2">
            <a:extLst>
              <a:ext uri="{FF2B5EF4-FFF2-40B4-BE49-F238E27FC236}">
                <a16:creationId xmlns:a16="http://schemas.microsoft.com/office/drawing/2014/main" id="{56FAD9C2-3B60-F20B-9579-ED2187590415}"/>
              </a:ext>
            </a:extLst>
          </p:cNvPr>
          <p:cNvSpPr>
            <a:spLocks noGrp="1"/>
          </p:cNvSpPr>
          <p:nvPr>
            <p:ph idx="1"/>
          </p:nvPr>
        </p:nvSpPr>
        <p:spPr>
          <a:xfrm>
            <a:off x="838200" y="1825624"/>
            <a:ext cx="7203269" cy="4772055"/>
          </a:xfrm>
        </p:spPr>
        <p:txBody>
          <a:bodyPr>
            <a:normAutofit/>
          </a:bodyPr>
          <a:lstStyle/>
          <a:p>
            <a:r>
              <a:rPr lang="en-US" dirty="0"/>
              <a:t>The full output of optimized budgets is in the optimization model results (python file)</a:t>
            </a:r>
          </a:p>
          <a:p>
            <a:pPr lvl="1"/>
            <a:r>
              <a:rPr lang="en-US" dirty="0"/>
              <a:t>The output for 3 states </a:t>
            </a:r>
            <a:r>
              <a:rPr lang="en-US" dirty="0">
                <a:sym typeface="Wingdings" panose="05000000000000000000" pitchFamily="2" charset="2"/>
              </a:rPr>
              <a:t></a:t>
            </a:r>
          </a:p>
          <a:p>
            <a:pPr lvl="1"/>
            <a:endParaRPr lang="en-US" dirty="0">
              <a:sym typeface="Wingdings" panose="05000000000000000000" pitchFamily="2" charset="2"/>
            </a:endParaRPr>
          </a:p>
          <a:p>
            <a:r>
              <a:rPr lang="en-US" dirty="0">
                <a:sym typeface="Wingdings" panose="05000000000000000000" pitchFamily="2" charset="2"/>
              </a:rPr>
              <a:t>Interesting Finds:</a:t>
            </a:r>
          </a:p>
          <a:p>
            <a:pPr lvl="1"/>
            <a:r>
              <a:rPr lang="en-US" dirty="0">
                <a:sym typeface="Wingdings" panose="05000000000000000000" pitchFamily="2" charset="2"/>
              </a:rPr>
              <a:t>Every State maxed out ‘Education’, ‘Public Safety’, and ‘Environment and Housing’</a:t>
            </a:r>
          </a:p>
          <a:p>
            <a:pPr lvl="2"/>
            <a:r>
              <a:rPr lang="en-US" dirty="0">
                <a:sym typeface="Wingdings" panose="05000000000000000000" pitchFamily="2" charset="2"/>
              </a:rPr>
              <a:t>The other budget categories all varied by state</a:t>
            </a:r>
          </a:p>
          <a:p>
            <a:pPr lvl="2"/>
            <a:r>
              <a:rPr lang="en-US" dirty="0">
                <a:sym typeface="Wingdings" panose="05000000000000000000" pitchFamily="2" charset="2"/>
              </a:rPr>
              <a:t>Suggests the most important things for crime rate</a:t>
            </a:r>
          </a:p>
          <a:p>
            <a:pPr lvl="1"/>
            <a:r>
              <a:rPr lang="en-US" dirty="0">
                <a:sym typeface="Wingdings" panose="05000000000000000000" pitchFamily="2" charset="2"/>
              </a:rPr>
              <a:t>Suggests that more funding should be put into these categories beyond what is currently the maximum found in the data</a:t>
            </a:r>
          </a:p>
          <a:p>
            <a:pPr marL="457200" lvl="1" indent="0">
              <a:buNone/>
            </a:pPr>
            <a:endParaRPr lang="en-US" dirty="0"/>
          </a:p>
        </p:txBody>
      </p:sp>
    </p:spTree>
    <p:extLst>
      <p:ext uri="{BB962C8B-B14F-4D97-AF65-F5344CB8AC3E}">
        <p14:creationId xmlns:p14="http://schemas.microsoft.com/office/powerpoint/2010/main" val="128412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27D4-A428-EB2B-0174-BEEE65DE6604}"/>
              </a:ext>
            </a:extLst>
          </p:cNvPr>
          <p:cNvSpPr>
            <a:spLocks noGrp="1"/>
          </p:cNvSpPr>
          <p:nvPr>
            <p:ph type="title"/>
          </p:nvPr>
        </p:nvSpPr>
        <p:spPr/>
        <p:txBody>
          <a:bodyPr/>
          <a:lstStyle/>
          <a:p>
            <a:r>
              <a:rPr lang="en-US" dirty="0"/>
              <a:t>Conclusions and Projected Benefits</a:t>
            </a:r>
          </a:p>
        </p:txBody>
      </p:sp>
      <p:sp>
        <p:nvSpPr>
          <p:cNvPr id="3" name="Content Placeholder 2">
            <a:extLst>
              <a:ext uri="{FF2B5EF4-FFF2-40B4-BE49-F238E27FC236}">
                <a16:creationId xmlns:a16="http://schemas.microsoft.com/office/drawing/2014/main" id="{843D226B-D9A6-678A-44A7-3405661786E4}"/>
              </a:ext>
            </a:extLst>
          </p:cNvPr>
          <p:cNvSpPr>
            <a:spLocks noGrp="1"/>
          </p:cNvSpPr>
          <p:nvPr>
            <p:ph idx="1"/>
          </p:nvPr>
        </p:nvSpPr>
        <p:spPr>
          <a:xfrm>
            <a:off x="838200" y="1825625"/>
            <a:ext cx="10515600" cy="4667250"/>
          </a:xfrm>
        </p:spPr>
        <p:txBody>
          <a:bodyPr>
            <a:normAutofit lnSpcReduction="10000"/>
          </a:bodyPr>
          <a:lstStyle/>
          <a:p>
            <a:r>
              <a:rPr lang="en-US" dirty="0">
                <a:sym typeface="Wingdings" panose="05000000000000000000" pitchFamily="2" charset="2"/>
              </a:rPr>
              <a:t>‘Education’, ‘Public Safety’, and ‘Environment and Housing’ are the most influential factors on expected crime rates</a:t>
            </a:r>
          </a:p>
          <a:p>
            <a:pPr lvl="1"/>
            <a:r>
              <a:rPr lang="en-US" dirty="0">
                <a:sym typeface="Wingdings" panose="05000000000000000000" pitchFamily="2" charset="2"/>
              </a:rPr>
              <a:t>Every state maxed out the amount they could allocate to these budgetary categories</a:t>
            </a:r>
          </a:p>
          <a:p>
            <a:pPr lvl="2"/>
            <a:r>
              <a:rPr lang="en-US" dirty="0">
                <a:sym typeface="Wingdings" panose="05000000000000000000" pitchFamily="2" charset="2"/>
              </a:rPr>
              <a:t>This suggests that the government currently is spending too little on these categories and more funding should be put in place</a:t>
            </a:r>
          </a:p>
          <a:p>
            <a:pPr lvl="3"/>
            <a:r>
              <a:rPr lang="en-US" dirty="0">
                <a:sym typeface="Wingdings" panose="05000000000000000000" pitchFamily="2" charset="2"/>
              </a:rPr>
              <a:t>With less funding limitations the optimization model should be rerun to produce better results</a:t>
            </a:r>
          </a:p>
          <a:p>
            <a:r>
              <a:rPr lang="en-US" dirty="0">
                <a:sym typeface="Wingdings" panose="05000000000000000000" pitchFamily="2" charset="2"/>
              </a:rPr>
              <a:t>Of the 10 most important features identified from the Neural Network: ‘health insurance coverage’ and ‘Proportion of Population above 25 with no Highschool degree’ both </a:t>
            </a:r>
            <a:r>
              <a:rPr lang="en-US" dirty="0" err="1">
                <a:sym typeface="Wingdings" panose="05000000000000000000" pitchFamily="2" charset="2"/>
              </a:rPr>
              <a:t>aline</a:t>
            </a:r>
            <a:r>
              <a:rPr lang="en-US" dirty="0">
                <a:sym typeface="Wingdings" panose="05000000000000000000" pitchFamily="2" charset="2"/>
              </a:rPr>
              <a:t> with these most influential factors</a:t>
            </a:r>
          </a:p>
          <a:p>
            <a:pPr lvl="1"/>
            <a:r>
              <a:rPr lang="en-US" dirty="0">
                <a:sym typeface="Wingdings" panose="05000000000000000000" pitchFamily="2" charset="2"/>
              </a:rPr>
              <a:t>Suggesting that these should be heavily considered when making budgetary decisions</a:t>
            </a:r>
          </a:p>
          <a:p>
            <a:endParaRPr lang="en-US" dirty="0"/>
          </a:p>
        </p:txBody>
      </p:sp>
    </p:spTree>
    <p:extLst>
      <p:ext uri="{BB962C8B-B14F-4D97-AF65-F5344CB8AC3E}">
        <p14:creationId xmlns:p14="http://schemas.microsoft.com/office/powerpoint/2010/main" val="266516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941E-9E7D-66C6-51CA-851CE696BD2D}"/>
              </a:ext>
            </a:extLst>
          </p:cNvPr>
          <p:cNvSpPr>
            <a:spLocks noGrp="1"/>
          </p:cNvSpPr>
          <p:nvPr>
            <p:ph type="title"/>
          </p:nvPr>
        </p:nvSpPr>
        <p:spPr/>
        <p:txBody>
          <a:bodyPr/>
          <a:lstStyle/>
          <a:p>
            <a:r>
              <a:rPr lang="en-US" dirty="0"/>
              <a:t>Limitations and Next Steps</a:t>
            </a:r>
          </a:p>
        </p:txBody>
      </p:sp>
      <p:sp>
        <p:nvSpPr>
          <p:cNvPr id="3" name="Content Placeholder 2">
            <a:extLst>
              <a:ext uri="{FF2B5EF4-FFF2-40B4-BE49-F238E27FC236}">
                <a16:creationId xmlns:a16="http://schemas.microsoft.com/office/drawing/2014/main" id="{FDBA2703-F73E-074A-4F89-56824FDD7AFA}"/>
              </a:ext>
            </a:extLst>
          </p:cNvPr>
          <p:cNvSpPr>
            <a:spLocks noGrp="1"/>
          </p:cNvSpPr>
          <p:nvPr>
            <p:ph idx="1"/>
          </p:nvPr>
        </p:nvSpPr>
        <p:spPr>
          <a:xfrm>
            <a:off x="838200" y="1825625"/>
            <a:ext cx="10515600" cy="4729130"/>
          </a:xfrm>
        </p:spPr>
        <p:txBody>
          <a:bodyPr>
            <a:normAutofit lnSpcReduction="10000"/>
          </a:bodyPr>
          <a:lstStyle/>
          <a:p>
            <a:r>
              <a:rPr lang="en-US" dirty="0"/>
              <a:t>As discussed throughout the presentation, the most important limitation is the lack in the model to identify cultural impact on crime rates – a metric that varies state to state</a:t>
            </a:r>
          </a:p>
          <a:p>
            <a:pPr lvl="1"/>
            <a:r>
              <a:rPr lang="en-US" dirty="0"/>
              <a:t>Considering accuracy of the model, it likely minimizes this cultural effect</a:t>
            </a:r>
          </a:p>
          <a:p>
            <a:endParaRPr lang="en-US" dirty="0"/>
          </a:p>
          <a:p>
            <a:r>
              <a:rPr lang="en-US" dirty="0"/>
              <a:t>Next Steps:</a:t>
            </a:r>
          </a:p>
          <a:p>
            <a:pPr lvl="1"/>
            <a:r>
              <a:rPr lang="en-US" dirty="0"/>
              <a:t>Further incorporate model with less maximum budgetary constrictions </a:t>
            </a:r>
            <a:r>
              <a:rPr lang="en-US" dirty="0">
                <a:sym typeface="Wingdings" panose="05000000000000000000" pitchFamily="2" charset="2"/>
              </a:rPr>
              <a:t> allowing for budget to be allocated higher than what we saw in the dataset</a:t>
            </a:r>
          </a:p>
          <a:p>
            <a:pPr lvl="2"/>
            <a:r>
              <a:rPr lang="en-US" dirty="0">
                <a:sym typeface="Wingdings" panose="05000000000000000000" pitchFamily="2" charset="2"/>
              </a:rPr>
              <a:t>This requires research on what the proper minimums are for each budget category</a:t>
            </a:r>
          </a:p>
          <a:p>
            <a:pPr lvl="1"/>
            <a:r>
              <a:rPr lang="en-US" dirty="0">
                <a:sym typeface="Wingdings" panose="05000000000000000000" pitchFamily="2" charset="2"/>
              </a:rPr>
              <a:t>Add a way for users to highlight and constrain certain population profile metrics, not selected by Neural Network</a:t>
            </a:r>
          </a:p>
          <a:p>
            <a:pPr lvl="2"/>
            <a:r>
              <a:rPr lang="en-US" dirty="0"/>
              <a:t>i.e. Higher Education Percentage</a:t>
            </a:r>
          </a:p>
        </p:txBody>
      </p:sp>
    </p:spTree>
    <p:extLst>
      <p:ext uri="{BB962C8B-B14F-4D97-AF65-F5344CB8AC3E}">
        <p14:creationId xmlns:p14="http://schemas.microsoft.com/office/powerpoint/2010/main" val="256033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FE4-ED92-97D3-657F-E0F69F5E8769}"/>
              </a:ext>
            </a:extLst>
          </p:cNvPr>
          <p:cNvSpPr>
            <a:spLocks noGrp="1"/>
          </p:cNvSpPr>
          <p:nvPr>
            <p:ph type="title"/>
          </p:nvPr>
        </p:nvSpPr>
        <p:spPr/>
        <p:txBody>
          <a:bodyPr/>
          <a:lstStyle/>
          <a:p>
            <a:r>
              <a:rPr lang="en-US" dirty="0"/>
              <a:t>Supporting Files</a:t>
            </a:r>
          </a:p>
        </p:txBody>
      </p:sp>
      <p:sp>
        <p:nvSpPr>
          <p:cNvPr id="3" name="Content Placeholder 2">
            <a:extLst>
              <a:ext uri="{FF2B5EF4-FFF2-40B4-BE49-F238E27FC236}">
                <a16:creationId xmlns:a16="http://schemas.microsoft.com/office/drawing/2014/main" id="{6AA002EC-9E82-6501-762D-5C0364E6FDC1}"/>
              </a:ext>
            </a:extLst>
          </p:cNvPr>
          <p:cNvSpPr>
            <a:spLocks noGrp="1"/>
          </p:cNvSpPr>
          <p:nvPr>
            <p:ph idx="1"/>
          </p:nvPr>
        </p:nvSpPr>
        <p:spPr/>
        <p:txBody>
          <a:bodyPr/>
          <a:lstStyle/>
          <a:p>
            <a:r>
              <a:rPr lang="en-US" dirty="0"/>
              <a:t>Transforming the data from the raw data files into data that was applicable for the model took 20+ hours of coding and tableau prep work (</a:t>
            </a:r>
            <a:r>
              <a:rPr lang="en-US" i="1" dirty="0"/>
              <a:t>a lot of trial and error</a:t>
            </a:r>
            <a:r>
              <a:rPr lang="en-US" dirty="0"/>
              <a:t>)</a:t>
            </a:r>
          </a:p>
          <a:p>
            <a:pPr lvl="1"/>
            <a:r>
              <a:rPr lang="en-US" dirty="0"/>
              <a:t>The supporting folder includes read me files which walk through the steps of converting the data</a:t>
            </a:r>
          </a:p>
          <a:p>
            <a:pPr lvl="2"/>
            <a:r>
              <a:rPr lang="en-US" dirty="0"/>
              <a:t>Specifying the appropriate python and tableau prep file for each step</a:t>
            </a:r>
          </a:p>
        </p:txBody>
      </p:sp>
    </p:spTree>
    <p:extLst>
      <p:ext uri="{BB962C8B-B14F-4D97-AF65-F5344CB8AC3E}">
        <p14:creationId xmlns:p14="http://schemas.microsoft.com/office/powerpoint/2010/main" val="428603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6523-4F0F-2FA4-ED38-1E177A310BAE}"/>
              </a:ext>
            </a:extLst>
          </p:cNvPr>
          <p:cNvSpPr>
            <a:spLocks noGrp="1"/>
          </p:cNvSpPr>
          <p:nvPr>
            <p:ph type="title"/>
          </p:nvPr>
        </p:nvSpPr>
        <p:spPr/>
        <p:txBody>
          <a:bodyPr/>
          <a:lstStyle/>
          <a:p>
            <a:r>
              <a:rPr lang="en-US" dirty="0"/>
              <a:t>Problem: Crime and Budget Decisions</a:t>
            </a:r>
          </a:p>
        </p:txBody>
      </p:sp>
      <p:sp>
        <p:nvSpPr>
          <p:cNvPr id="3" name="Content Placeholder 2">
            <a:extLst>
              <a:ext uri="{FF2B5EF4-FFF2-40B4-BE49-F238E27FC236}">
                <a16:creationId xmlns:a16="http://schemas.microsoft.com/office/drawing/2014/main" id="{C14EC4F3-342A-A248-7707-67040648EF50}"/>
              </a:ext>
            </a:extLst>
          </p:cNvPr>
          <p:cNvSpPr>
            <a:spLocks noGrp="1"/>
          </p:cNvSpPr>
          <p:nvPr>
            <p:ph idx="1"/>
          </p:nvPr>
        </p:nvSpPr>
        <p:spPr>
          <a:xfrm>
            <a:off x="838200" y="1690687"/>
            <a:ext cx="10515600" cy="4620305"/>
          </a:xfrm>
        </p:spPr>
        <p:txBody>
          <a:bodyPr>
            <a:normAutofit fontScale="85000" lnSpcReduction="10000"/>
          </a:bodyPr>
          <a:lstStyle/>
          <a:p>
            <a:r>
              <a:rPr lang="en-US" dirty="0"/>
              <a:t>Thinking that crime is a way of measuring police effectiveness is only addressing a fraction of what really influences crime</a:t>
            </a:r>
          </a:p>
          <a:p>
            <a:endParaRPr lang="en-US" dirty="0"/>
          </a:p>
          <a:p>
            <a:endParaRPr lang="en-US" dirty="0"/>
          </a:p>
          <a:p>
            <a:endParaRPr lang="en-US" dirty="0"/>
          </a:p>
          <a:p>
            <a:endParaRPr lang="en-US" dirty="0"/>
          </a:p>
          <a:p>
            <a:r>
              <a:rPr lang="en-US" dirty="0"/>
              <a:t>Crime is influenced by population profiles and statistics</a:t>
            </a:r>
          </a:p>
          <a:p>
            <a:r>
              <a:rPr lang="en-US" dirty="0"/>
              <a:t>Population profiles and statistics are influenced by budgetary decisions</a:t>
            </a:r>
          </a:p>
          <a:p>
            <a:pPr marL="0" indent="0">
              <a:buNone/>
            </a:pPr>
            <a:endParaRPr lang="en-US" dirty="0"/>
          </a:p>
          <a:p>
            <a:r>
              <a:rPr lang="en-US" sz="3500" b="1" dirty="0"/>
              <a:t>Goal: Optimizing budget decisions to minimize crime rates</a:t>
            </a:r>
          </a:p>
          <a:p>
            <a:pPr lvl="1"/>
            <a:r>
              <a:rPr lang="en-US" sz="3100" i="1" dirty="0"/>
              <a:t>So future budgetary decisions can be made with data driven insights</a:t>
            </a:r>
          </a:p>
        </p:txBody>
      </p:sp>
      <p:sp>
        <p:nvSpPr>
          <p:cNvPr id="4" name="Content Placeholder 2">
            <a:extLst>
              <a:ext uri="{FF2B5EF4-FFF2-40B4-BE49-F238E27FC236}">
                <a16:creationId xmlns:a16="http://schemas.microsoft.com/office/drawing/2014/main" id="{D21EA7C4-7FEC-EC47-4F5A-864E6D02673C}"/>
              </a:ext>
            </a:extLst>
          </p:cNvPr>
          <p:cNvSpPr txBox="1">
            <a:spLocks/>
          </p:cNvSpPr>
          <p:nvPr/>
        </p:nvSpPr>
        <p:spPr>
          <a:xfrm>
            <a:off x="1913295" y="2519464"/>
            <a:ext cx="8365410" cy="1411174"/>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tabLst>
                <a:tab pos="9144000" algn="l"/>
              </a:tabLst>
            </a:pPr>
            <a:r>
              <a:rPr lang="en-US" sz="1600" i="1" dirty="0"/>
              <a:t>FBI: “It’s important to consider the various factors that lead to crime activity and crime reporting in a community before interpreting the data. Without these considerations the available data can be deceiving. Factors to consider include population size and density, economic conditions, employment rates, prosecutorial, judicial, and correctional policies, administrative and investigative emphases of law enforcement, citizens’ attitudes toward crime and policing, and the effective strength of the police force.”</a:t>
            </a:r>
            <a:endParaRPr lang="en-US" sz="3200" dirty="0"/>
          </a:p>
        </p:txBody>
      </p:sp>
    </p:spTree>
    <p:extLst>
      <p:ext uri="{BB962C8B-B14F-4D97-AF65-F5344CB8AC3E}">
        <p14:creationId xmlns:p14="http://schemas.microsoft.com/office/powerpoint/2010/main" val="37566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72902-B260-E2CF-DDE9-E61270D5213C}"/>
              </a:ext>
            </a:extLst>
          </p:cNvPr>
          <p:cNvSpPr>
            <a:spLocks noGrp="1"/>
          </p:cNvSpPr>
          <p:nvPr>
            <p:ph type="ctrTitle"/>
          </p:nvPr>
        </p:nvSpPr>
        <p:spPr>
          <a:xfrm>
            <a:off x="1524000" y="432166"/>
            <a:ext cx="9144000" cy="2387600"/>
          </a:xfrm>
        </p:spPr>
        <p:txBody>
          <a:bodyPr>
            <a:normAutofit/>
          </a:bodyPr>
          <a:lstStyle/>
          <a:p>
            <a:r>
              <a:rPr lang="en-US" dirty="0">
                <a:latin typeface="Times New Roman" panose="02020603050405020304" pitchFamily="18" charset="0"/>
                <a:cs typeface="Times New Roman" panose="02020603050405020304" pitchFamily="18" charset="0"/>
              </a:rPr>
              <a:t>Data Sourcing</a:t>
            </a:r>
          </a:p>
        </p:txBody>
      </p:sp>
      <p:sp>
        <p:nvSpPr>
          <p:cNvPr id="5" name="Subtitle 4">
            <a:extLst>
              <a:ext uri="{FF2B5EF4-FFF2-40B4-BE49-F238E27FC236}">
                <a16:creationId xmlns:a16="http://schemas.microsoft.com/office/drawing/2014/main" id="{D71C8AC4-1457-D549-9BE8-02FE7FAFC70B}"/>
              </a:ext>
            </a:extLst>
          </p:cNvPr>
          <p:cNvSpPr>
            <a:spLocks noGrp="1"/>
          </p:cNvSpPr>
          <p:nvPr>
            <p:ph type="subTitle" idx="1"/>
          </p:nvPr>
        </p:nvSpPr>
        <p:spPr>
          <a:xfrm>
            <a:off x="1790153" y="3319776"/>
            <a:ext cx="8611694" cy="2463193"/>
          </a:xfrm>
          <a:ln>
            <a:noFill/>
          </a:ln>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Crime data: </a:t>
            </a:r>
            <a:r>
              <a:rPr lang="en-US" dirty="0">
                <a:latin typeface="Times New Roman" panose="02020603050405020304" pitchFamily="18" charset="0"/>
                <a:cs typeface="Times New Roman" panose="02020603050405020304" pitchFamily="18" charset="0"/>
                <a:hlinkClick r:id="rId2"/>
              </a:rPr>
              <a:t>FBI: Crime Data Explorer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Population Profile Data: </a:t>
            </a:r>
            <a:r>
              <a:rPr lang="fr-FR" dirty="0">
                <a:hlinkClick r:id="rId3"/>
              </a:rPr>
              <a:t>ACS Population Profiles (2010-2021, no 20)</a:t>
            </a:r>
            <a:endParaRPr lang="en-US" dirty="0"/>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Budget Data: </a:t>
            </a:r>
            <a:r>
              <a:rPr lang="en-US" dirty="0">
                <a:hlinkClick r:id="rId4"/>
              </a:rPr>
              <a:t>2020 Budget Data - census.gov</a:t>
            </a:r>
            <a:endParaRPr lang="en-US" dirty="0"/>
          </a:p>
          <a:p>
            <a:r>
              <a:rPr lang="en-US" dirty="0">
                <a:latin typeface="Times New Roman" panose="02020603050405020304" pitchFamily="18" charset="0"/>
                <a:cs typeface="Times New Roman" panose="02020603050405020304" pitchFamily="18" charset="0"/>
              </a:rPr>
              <a:t>--------------------------------------------------------------------- </a:t>
            </a:r>
          </a:p>
          <a:p>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96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2B1E-CFD4-C4F7-9FF2-483531398863}"/>
              </a:ext>
            </a:extLst>
          </p:cNvPr>
          <p:cNvSpPr>
            <a:spLocks noGrp="1"/>
          </p:cNvSpPr>
          <p:nvPr>
            <p:ph type="title"/>
          </p:nvPr>
        </p:nvSpPr>
        <p:spPr/>
        <p:txBody>
          <a:bodyPr>
            <a:normAutofit/>
          </a:bodyPr>
          <a:lstStyle/>
          <a:p>
            <a:r>
              <a:rPr lang="en-US" sz="4000" dirty="0"/>
              <a:t>How Can This Be Optimized? (Key Assumptions)</a:t>
            </a:r>
          </a:p>
        </p:txBody>
      </p:sp>
      <p:sp>
        <p:nvSpPr>
          <p:cNvPr id="3" name="Content Placeholder 2">
            <a:extLst>
              <a:ext uri="{FF2B5EF4-FFF2-40B4-BE49-F238E27FC236}">
                <a16:creationId xmlns:a16="http://schemas.microsoft.com/office/drawing/2014/main" id="{73C4F0AE-197B-CF5A-C6A8-DED58771D1A6}"/>
              </a:ext>
            </a:extLst>
          </p:cNvPr>
          <p:cNvSpPr>
            <a:spLocks noGrp="1"/>
          </p:cNvSpPr>
          <p:nvPr>
            <p:ph idx="1"/>
          </p:nvPr>
        </p:nvSpPr>
        <p:spPr>
          <a:xfrm>
            <a:off x="838198" y="1615646"/>
            <a:ext cx="10515600" cy="509361"/>
          </a:xfrm>
        </p:spPr>
        <p:txBody>
          <a:bodyPr/>
          <a:lstStyle/>
          <a:p>
            <a:r>
              <a:rPr lang="en-US" dirty="0"/>
              <a:t>Budget Data from Census.gov is broken into these official categories:</a:t>
            </a:r>
          </a:p>
        </p:txBody>
      </p:sp>
      <p:graphicFrame>
        <p:nvGraphicFramePr>
          <p:cNvPr id="4" name="Table 3">
            <a:extLst>
              <a:ext uri="{FF2B5EF4-FFF2-40B4-BE49-F238E27FC236}">
                <a16:creationId xmlns:a16="http://schemas.microsoft.com/office/drawing/2014/main" id="{951E09BA-C84E-266A-301E-7CEA30E584F4}"/>
              </a:ext>
            </a:extLst>
          </p:cNvPr>
          <p:cNvGraphicFramePr>
            <a:graphicFrameLocks noGrp="1"/>
          </p:cNvGraphicFramePr>
          <p:nvPr>
            <p:extLst>
              <p:ext uri="{D42A27DB-BD31-4B8C-83A1-F6EECF244321}">
                <p14:modId xmlns:p14="http://schemas.microsoft.com/office/powerpoint/2010/main" val="4238129110"/>
              </p:ext>
            </p:extLst>
          </p:nvPr>
        </p:nvGraphicFramePr>
        <p:xfrm>
          <a:off x="308198" y="2049619"/>
          <a:ext cx="11575601" cy="1889760"/>
        </p:xfrm>
        <a:graphic>
          <a:graphicData uri="http://schemas.openxmlformats.org/drawingml/2006/table">
            <a:tbl>
              <a:tblPr firstRow="1" bandRow="1">
                <a:tableStyleId>{5C22544A-7EE6-4342-B048-85BDC9FD1C3A}</a:tableStyleId>
              </a:tblPr>
              <a:tblGrid>
                <a:gridCol w="2012484">
                  <a:extLst>
                    <a:ext uri="{9D8B030D-6E8A-4147-A177-3AD203B41FA5}">
                      <a16:colId xmlns:a16="http://schemas.microsoft.com/office/drawing/2014/main" val="3293242359"/>
                    </a:ext>
                  </a:extLst>
                </a:gridCol>
                <a:gridCol w="2610357">
                  <a:extLst>
                    <a:ext uri="{9D8B030D-6E8A-4147-A177-3AD203B41FA5}">
                      <a16:colId xmlns:a16="http://schemas.microsoft.com/office/drawing/2014/main" val="1866400579"/>
                    </a:ext>
                  </a:extLst>
                </a:gridCol>
                <a:gridCol w="2473969">
                  <a:extLst>
                    <a:ext uri="{9D8B030D-6E8A-4147-A177-3AD203B41FA5}">
                      <a16:colId xmlns:a16="http://schemas.microsoft.com/office/drawing/2014/main" val="4133320079"/>
                    </a:ext>
                  </a:extLst>
                </a:gridCol>
                <a:gridCol w="1992086">
                  <a:extLst>
                    <a:ext uri="{9D8B030D-6E8A-4147-A177-3AD203B41FA5}">
                      <a16:colId xmlns:a16="http://schemas.microsoft.com/office/drawing/2014/main" val="3522086586"/>
                    </a:ext>
                  </a:extLst>
                </a:gridCol>
                <a:gridCol w="2486705">
                  <a:extLst>
                    <a:ext uri="{9D8B030D-6E8A-4147-A177-3AD203B41FA5}">
                      <a16:colId xmlns:a16="http://schemas.microsoft.com/office/drawing/2014/main" val="792530114"/>
                    </a:ext>
                  </a:extLst>
                </a:gridCol>
              </a:tblGrid>
              <a:tr h="395481">
                <a:tc>
                  <a:txBody>
                    <a:bodyPr/>
                    <a:lstStyle/>
                    <a:p>
                      <a:pPr algn="ctr"/>
                      <a:r>
                        <a:rPr lang="en-US" sz="1600" dirty="0">
                          <a:latin typeface="Times New Roman" panose="02020603050405020304" pitchFamily="18" charset="0"/>
                          <a:cs typeface="Times New Roman" panose="02020603050405020304" pitchFamily="18" charset="0"/>
                        </a:rPr>
                        <a:t>Education Services</a:t>
                      </a:r>
                    </a:p>
                  </a:txBody>
                  <a:tcPr/>
                </a:tc>
                <a:tc>
                  <a:txBody>
                    <a:bodyPr/>
                    <a:lstStyle/>
                    <a:p>
                      <a:pPr algn="ctr"/>
                      <a:r>
                        <a:rPr lang="en-US" sz="1600" dirty="0">
                          <a:latin typeface="Times New Roman" panose="02020603050405020304" pitchFamily="18" charset="0"/>
                          <a:cs typeface="Times New Roman" panose="02020603050405020304" pitchFamily="18" charset="0"/>
                        </a:rPr>
                        <a:t>Social Services and Income Maintenance</a:t>
                      </a:r>
                    </a:p>
                  </a:txBody>
                  <a:tcPr/>
                </a:tc>
                <a:tc>
                  <a:txBody>
                    <a:bodyPr/>
                    <a:lstStyle/>
                    <a:p>
                      <a:pPr algn="ctr"/>
                      <a:r>
                        <a:rPr lang="en-US" sz="1600" dirty="0">
                          <a:latin typeface="Times New Roman" panose="02020603050405020304" pitchFamily="18" charset="0"/>
                          <a:cs typeface="Times New Roman" panose="02020603050405020304" pitchFamily="18" charset="0"/>
                        </a:rPr>
                        <a:t>Transportation</a:t>
                      </a:r>
                    </a:p>
                  </a:txBody>
                  <a:tcPr/>
                </a:tc>
                <a:tc>
                  <a:txBody>
                    <a:bodyPr/>
                    <a:lstStyle/>
                    <a:p>
                      <a:pPr algn="ctr"/>
                      <a:r>
                        <a:rPr lang="en-US" sz="1600" dirty="0">
                          <a:latin typeface="Times New Roman" panose="02020603050405020304" pitchFamily="18" charset="0"/>
                          <a:cs typeface="Times New Roman" panose="02020603050405020304" pitchFamily="18" charset="0"/>
                        </a:rPr>
                        <a:t>Public Safety</a:t>
                      </a:r>
                    </a:p>
                  </a:txBody>
                  <a:tcPr/>
                </a:tc>
                <a:tc>
                  <a:txBody>
                    <a:bodyPr/>
                    <a:lstStyle/>
                    <a:p>
                      <a:pPr algn="ctr"/>
                      <a:r>
                        <a:rPr lang="en-US" sz="1600" dirty="0">
                          <a:latin typeface="Times New Roman" panose="02020603050405020304" pitchFamily="18" charset="0"/>
                          <a:cs typeface="Times New Roman" panose="02020603050405020304" pitchFamily="18" charset="0"/>
                        </a:rPr>
                        <a:t>Environment and Housing</a:t>
                      </a:r>
                    </a:p>
                  </a:txBody>
                  <a:tcPr/>
                </a:tc>
                <a:extLst>
                  <a:ext uri="{0D108BD9-81ED-4DB2-BD59-A6C34878D82A}">
                    <a16:rowId xmlns:a16="http://schemas.microsoft.com/office/drawing/2014/main" val="1572917425"/>
                  </a:ext>
                </a:extLst>
              </a:tr>
              <a:tr h="930082">
                <a:tc>
                  <a:txBody>
                    <a:bodyPr/>
                    <a:lstStyle/>
                    <a:p>
                      <a:pPr algn="ctr"/>
                      <a:r>
                        <a:rPr lang="en-US" sz="1600" dirty="0">
                          <a:latin typeface="Times New Roman" panose="02020603050405020304" pitchFamily="18" charset="0"/>
                          <a:cs typeface="Times New Roman" panose="02020603050405020304" pitchFamily="18" charset="0"/>
                        </a:rPr>
                        <a:t>Education, Libraries</a:t>
                      </a:r>
                    </a:p>
                  </a:txBody>
                  <a:tcPr/>
                </a:tc>
                <a:tc>
                  <a:txBody>
                    <a:bodyPr/>
                    <a:lstStyle/>
                    <a:p>
                      <a:pPr algn="ctr"/>
                      <a:r>
                        <a:rPr lang="en-US" sz="1600" dirty="0">
                          <a:latin typeface="Times New Roman" panose="02020603050405020304" pitchFamily="18" charset="0"/>
                          <a:cs typeface="Times New Roman" panose="02020603050405020304" pitchFamily="18" charset="0"/>
                        </a:rPr>
                        <a:t>Public Welfare, Hospitals, Health, Employment Security, Veterans’ services</a:t>
                      </a:r>
                    </a:p>
                  </a:txBody>
                  <a:tcPr/>
                </a:tc>
                <a:tc>
                  <a:txBody>
                    <a:bodyPr/>
                    <a:lstStyle/>
                    <a:p>
                      <a:pPr algn="ctr"/>
                      <a:r>
                        <a:rPr lang="en-US" sz="1600" dirty="0">
                          <a:latin typeface="Times New Roman" panose="02020603050405020304" pitchFamily="18" charset="0"/>
                          <a:cs typeface="Times New Roman" panose="02020603050405020304" pitchFamily="18" charset="0"/>
                        </a:rPr>
                        <a:t>Highways, Air Transportation, Parking Facilities, Sea and Inland Port Facilities</a:t>
                      </a:r>
                    </a:p>
                  </a:txBody>
                  <a:tcPr/>
                </a:tc>
                <a:tc>
                  <a:txBody>
                    <a:bodyPr/>
                    <a:lstStyle/>
                    <a:p>
                      <a:pPr algn="ctr"/>
                      <a:r>
                        <a:rPr lang="en-US" sz="1600" dirty="0">
                          <a:latin typeface="Times New Roman" panose="02020603050405020304" pitchFamily="18" charset="0"/>
                          <a:cs typeface="Times New Roman" panose="02020603050405020304" pitchFamily="18" charset="0"/>
                        </a:rPr>
                        <a:t>Police Protection, Fire Protection, Correction, Protective inspection and regulation</a:t>
                      </a:r>
                    </a:p>
                  </a:txBody>
                  <a:tcPr/>
                </a:tc>
                <a:tc>
                  <a:txBody>
                    <a:bodyPr/>
                    <a:lstStyle/>
                    <a:p>
                      <a:pPr algn="ctr"/>
                      <a:r>
                        <a:rPr lang="en-US" sz="1600" dirty="0">
                          <a:latin typeface="Times New Roman" panose="02020603050405020304" pitchFamily="18" charset="0"/>
                          <a:cs typeface="Times New Roman" panose="02020603050405020304" pitchFamily="18" charset="0"/>
                        </a:rPr>
                        <a:t>Natural Resources, Parks and Recreation, Housing and Community development, sewerage, solid waste management</a:t>
                      </a:r>
                    </a:p>
                  </a:txBody>
                  <a:tcPr/>
                </a:tc>
                <a:extLst>
                  <a:ext uri="{0D108BD9-81ED-4DB2-BD59-A6C34878D82A}">
                    <a16:rowId xmlns:a16="http://schemas.microsoft.com/office/drawing/2014/main" val="222365760"/>
                  </a:ext>
                </a:extLst>
              </a:tr>
            </a:tbl>
          </a:graphicData>
        </a:graphic>
      </p:graphicFrame>
      <p:sp>
        <p:nvSpPr>
          <p:cNvPr id="5" name="Content Placeholder 2">
            <a:extLst>
              <a:ext uri="{FF2B5EF4-FFF2-40B4-BE49-F238E27FC236}">
                <a16:creationId xmlns:a16="http://schemas.microsoft.com/office/drawing/2014/main" id="{BE3831B1-3003-60EA-70F5-DE1D08074507}"/>
              </a:ext>
            </a:extLst>
          </p:cNvPr>
          <p:cNvSpPr txBox="1">
            <a:spLocks/>
          </p:cNvSpPr>
          <p:nvPr/>
        </p:nvSpPr>
        <p:spPr>
          <a:xfrm>
            <a:off x="3679369" y="6348639"/>
            <a:ext cx="4833257" cy="50936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(i.e. Education Services = Education + Libraries)</a:t>
            </a:r>
          </a:p>
        </p:txBody>
      </p:sp>
      <p:graphicFrame>
        <p:nvGraphicFramePr>
          <p:cNvPr id="6" name="Table 5">
            <a:extLst>
              <a:ext uri="{FF2B5EF4-FFF2-40B4-BE49-F238E27FC236}">
                <a16:creationId xmlns:a16="http://schemas.microsoft.com/office/drawing/2014/main" id="{AEF65BED-3AA1-25F0-36DD-23ABBE396F98}"/>
              </a:ext>
            </a:extLst>
          </p:cNvPr>
          <p:cNvGraphicFramePr>
            <a:graphicFrameLocks noGrp="1"/>
          </p:cNvGraphicFramePr>
          <p:nvPr>
            <p:extLst>
              <p:ext uri="{D42A27DB-BD31-4B8C-83A1-F6EECF244321}">
                <p14:modId xmlns:p14="http://schemas.microsoft.com/office/powerpoint/2010/main" val="2629380674"/>
              </p:ext>
            </p:extLst>
          </p:nvPr>
        </p:nvGraphicFramePr>
        <p:xfrm>
          <a:off x="308197" y="3999183"/>
          <a:ext cx="11575602" cy="2230168"/>
        </p:xfrm>
        <a:graphic>
          <a:graphicData uri="http://schemas.openxmlformats.org/drawingml/2006/table">
            <a:tbl>
              <a:tblPr firstRow="1" bandRow="1">
                <a:tableStyleId>{5C22544A-7EE6-4342-B048-85BDC9FD1C3A}</a:tableStyleId>
              </a:tblPr>
              <a:tblGrid>
                <a:gridCol w="2500317">
                  <a:extLst>
                    <a:ext uri="{9D8B030D-6E8A-4147-A177-3AD203B41FA5}">
                      <a16:colId xmlns:a16="http://schemas.microsoft.com/office/drawing/2014/main" val="3612552281"/>
                    </a:ext>
                  </a:extLst>
                </a:gridCol>
                <a:gridCol w="1616869">
                  <a:extLst>
                    <a:ext uri="{9D8B030D-6E8A-4147-A177-3AD203B41FA5}">
                      <a16:colId xmlns:a16="http://schemas.microsoft.com/office/drawing/2014/main" val="1529720300"/>
                    </a:ext>
                  </a:extLst>
                </a:gridCol>
                <a:gridCol w="1864604">
                  <a:extLst>
                    <a:ext uri="{9D8B030D-6E8A-4147-A177-3AD203B41FA5}">
                      <a16:colId xmlns:a16="http://schemas.microsoft.com/office/drawing/2014/main" val="1550794027"/>
                    </a:ext>
                  </a:extLst>
                </a:gridCol>
                <a:gridCol w="1864604">
                  <a:extLst>
                    <a:ext uri="{9D8B030D-6E8A-4147-A177-3AD203B41FA5}">
                      <a16:colId xmlns:a16="http://schemas.microsoft.com/office/drawing/2014/main" val="585802907"/>
                    </a:ext>
                  </a:extLst>
                </a:gridCol>
                <a:gridCol w="1454773">
                  <a:extLst>
                    <a:ext uri="{9D8B030D-6E8A-4147-A177-3AD203B41FA5}">
                      <a16:colId xmlns:a16="http://schemas.microsoft.com/office/drawing/2014/main" val="3634567468"/>
                    </a:ext>
                  </a:extLst>
                </a:gridCol>
                <a:gridCol w="2274435">
                  <a:extLst>
                    <a:ext uri="{9D8B030D-6E8A-4147-A177-3AD203B41FA5}">
                      <a16:colId xmlns:a16="http://schemas.microsoft.com/office/drawing/2014/main" val="3861114320"/>
                    </a:ext>
                  </a:extLst>
                </a:gridCol>
              </a:tblGrid>
              <a:tr h="769023">
                <a:tc>
                  <a:txBody>
                    <a:bodyPr/>
                    <a:lstStyle/>
                    <a:p>
                      <a:pPr algn="ctr"/>
                      <a:r>
                        <a:rPr lang="en-US" sz="1600" dirty="0">
                          <a:latin typeface="Times New Roman" panose="02020603050405020304" pitchFamily="18" charset="0"/>
                          <a:cs typeface="Times New Roman" panose="02020603050405020304" pitchFamily="18" charset="0"/>
                        </a:rPr>
                        <a:t>Governmental Administration</a:t>
                      </a:r>
                    </a:p>
                  </a:txBody>
                  <a:tcPr/>
                </a:tc>
                <a:tc>
                  <a:txBody>
                    <a:bodyPr/>
                    <a:lstStyle/>
                    <a:p>
                      <a:pPr algn="ctr"/>
                      <a:r>
                        <a:rPr lang="en-US" sz="1600" dirty="0">
                          <a:latin typeface="Times New Roman" panose="02020603050405020304" pitchFamily="18" charset="0"/>
                          <a:cs typeface="Times New Roman" panose="02020603050405020304" pitchFamily="18" charset="0"/>
                        </a:rPr>
                        <a:t>Interest on General Debt</a:t>
                      </a:r>
                    </a:p>
                  </a:txBody>
                  <a:tcPr/>
                </a:tc>
                <a:tc>
                  <a:txBody>
                    <a:bodyPr/>
                    <a:lstStyle/>
                    <a:p>
                      <a:pPr algn="ctr"/>
                      <a:r>
                        <a:rPr lang="en-US" sz="1600" dirty="0">
                          <a:latin typeface="Times New Roman" panose="02020603050405020304" pitchFamily="18" charset="0"/>
                          <a:cs typeface="Times New Roman" panose="02020603050405020304" pitchFamily="18" charset="0"/>
                        </a:rPr>
                        <a:t>General Expenditure, </a:t>
                      </a:r>
                      <a:r>
                        <a:rPr lang="en-US" sz="1600" dirty="0" err="1">
                          <a:latin typeface="Times New Roman" panose="02020603050405020304" pitchFamily="18" charset="0"/>
                          <a:cs typeface="Times New Roman" panose="02020603050405020304" pitchFamily="18" charset="0"/>
                        </a:rPr>
                        <a:t>n.e.c.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Utility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Liquor Store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Insurance Trust Expenditure</a:t>
                      </a:r>
                    </a:p>
                  </a:txBody>
                  <a:tcPr/>
                </a:tc>
                <a:extLst>
                  <a:ext uri="{0D108BD9-81ED-4DB2-BD59-A6C34878D82A}">
                    <a16:rowId xmlns:a16="http://schemas.microsoft.com/office/drawing/2014/main" val="1572917425"/>
                  </a:ext>
                </a:extLst>
              </a:tr>
              <a:tr h="1461145">
                <a:tc>
                  <a:txBody>
                    <a:bodyPr/>
                    <a:lstStyle/>
                    <a:p>
                      <a:pPr algn="ctr"/>
                      <a:r>
                        <a:rPr lang="en-US" sz="1600" dirty="0">
                          <a:latin typeface="Times New Roman" panose="02020603050405020304" pitchFamily="18" charset="0"/>
                          <a:cs typeface="Times New Roman" panose="02020603050405020304" pitchFamily="18" charset="0"/>
                        </a:rPr>
                        <a:t>Financial Administration, Judicial and Legal, General Public Buildings, Other governmental administration</a:t>
                      </a:r>
                    </a:p>
                  </a:txBody>
                  <a:tcPr/>
                </a:tc>
                <a:tc>
                  <a:txBody>
                    <a:bodyPr/>
                    <a:lstStyle/>
                    <a:p>
                      <a:pPr algn="ctr"/>
                      <a:r>
                        <a:rPr lang="en-US" sz="1600" dirty="0">
                          <a:latin typeface="Times New Roman" panose="02020603050405020304" pitchFamily="18" charset="0"/>
                          <a:cs typeface="Times New Roman" panose="02020603050405020304" pitchFamily="18" charset="0"/>
                        </a:rPr>
                        <a:t>Interest on General Debt</a:t>
                      </a:r>
                    </a:p>
                  </a:txBody>
                  <a:tcPr/>
                </a:tc>
                <a:tc>
                  <a:txBody>
                    <a:bodyPr/>
                    <a:lstStyle/>
                    <a:p>
                      <a:pPr algn="ctr"/>
                      <a:r>
                        <a:rPr lang="en-US" sz="1600" dirty="0" err="1">
                          <a:latin typeface="Times New Roman" panose="02020603050405020304" pitchFamily="18" charset="0"/>
                          <a:cs typeface="Times New Roman" panose="02020603050405020304" pitchFamily="18" charset="0"/>
                        </a:rPr>
                        <a:t>Miscellaneaous</a:t>
                      </a:r>
                      <a:r>
                        <a:rPr lang="en-US" sz="1600" dirty="0">
                          <a:latin typeface="Times New Roman" panose="02020603050405020304" pitchFamily="18" charset="0"/>
                          <a:cs typeface="Times New Roman" panose="02020603050405020304" pitchFamily="18" charset="0"/>
                        </a:rPr>
                        <a:t> Commercial Activities, Other and </a:t>
                      </a:r>
                      <a:r>
                        <a:rPr lang="en-US" sz="1600" dirty="0" err="1">
                          <a:latin typeface="Times New Roman" panose="02020603050405020304" pitchFamily="18" charset="0"/>
                          <a:cs typeface="Times New Roman" panose="02020603050405020304" pitchFamily="18" charset="0"/>
                        </a:rPr>
                        <a:t>unallocable</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Water supply, electric power, gas supply, transit</a:t>
                      </a:r>
                    </a:p>
                  </a:txBody>
                  <a:tcPr/>
                </a:tc>
                <a:tc>
                  <a:txBody>
                    <a:bodyPr/>
                    <a:lstStyle/>
                    <a:p>
                      <a:pPr algn="ctr"/>
                      <a:r>
                        <a:rPr lang="en-US" sz="1600" dirty="0">
                          <a:latin typeface="Times New Roman" panose="02020603050405020304" pitchFamily="18" charset="0"/>
                          <a:cs typeface="Times New Roman" panose="02020603050405020304" pitchFamily="18" charset="0"/>
                        </a:rPr>
                        <a:t>Liquor store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Unemployment Compensation, Employee Retirement, Workers Compensation, Other insurance trust</a:t>
                      </a:r>
                    </a:p>
                  </a:txBody>
                  <a:tcPr/>
                </a:tc>
                <a:extLst>
                  <a:ext uri="{0D108BD9-81ED-4DB2-BD59-A6C34878D82A}">
                    <a16:rowId xmlns:a16="http://schemas.microsoft.com/office/drawing/2014/main" val="222365760"/>
                  </a:ext>
                </a:extLst>
              </a:tr>
            </a:tbl>
          </a:graphicData>
        </a:graphic>
      </p:graphicFrame>
    </p:spTree>
    <p:extLst>
      <p:ext uri="{BB962C8B-B14F-4D97-AF65-F5344CB8AC3E}">
        <p14:creationId xmlns:p14="http://schemas.microsoft.com/office/powerpoint/2010/main" val="292047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2B1E-CFD4-C4F7-9FF2-483531398863}"/>
              </a:ext>
            </a:extLst>
          </p:cNvPr>
          <p:cNvSpPr>
            <a:spLocks noGrp="1"/>
          </p:cNvSpPr>
          <p:nvPr>
            <p:ph type="title"/>
          </p:nvPr>
        </p:nvSpPr>
        <p:spPr/>
        <p:txBody>
          <a:bodyPr/>
          <a:lstStyle/>
          <a:p>
            <a:r>
              <a:rPr lang="en-US" dirty="0"/>
              <a:t>How Can This Be Optimized?</a:t>
            </a:r>
          </a:p>
        </p:txBody>
      </p:sp>
      <p:graphicFrame>
        <p:nvGraphicFramePr>
          <p:cNvPr id="4" name="Table 3">
            <a:extLst>
              <a:ext uri="{FF2B5EF4-FFF2-40B4-BE49-F238E27FC236}">
                <a16:creationId xmlns:a16="http://schemas.microsoft.com/office/drawing/2014/main" id="{951E09BA-C84E-266A-301E-7CEA30E584F4}"/>
              </a:ext>
            </a:extLst>
          </p:cNvPr>
          <p:cNvGraphicFramePr>
            <a:graphicFrameLocks noGrp="1"/>
          </p:cNvGraphicFramePr>
          <p:nvPr>
            <p:extLst>
              <p:ext uri="{D42A27DB-BD31-4B8C-83A1-F6EECF244321}">
                <p14:modId xmlns:p14="http://schemas.microsoft.com/office/powerpoint/2010/main" val="1425670228"/>
              </p:ext>
            </p:extLst>
          </p:nvPr>
        </p:nvGraphicFramePr>
        <p:xfrm>
          <a:off x="308199" y="2074112"/>
          <a:ext cx="11575601" cy="579120"/>
        </p:xfrm>
        <a:graphic>
          <a:graphicData uri="http://schemas.openxmlformats.org/drawingml/2006/table">
            <a:tbl>
              <a:tblPr firstRow="1" bandRow="1">
                <a:tableStyleId>{5C22544A-7EE6-4342-B048-85BDC9FD1C3A}</a:tableStyleId>
              </a:tblPr>
              <a:tblGrid>
                <a:gridCol w="2012484">
                  <a:extLst>
                    <a:ext uri="{9D8B030D-6E8A-4147-A177-3AD203B41FA5}">
                      <a16:colId xmlns:a16="http://schemas.microsoft.com/office/drawing/2014/main" val="3293242359"/>
                    </a:ext>
                  </a:extLst>
                </a:gridCol>
                <a:gridCol w="2610357">
                  <a:extLst>
                    <a:ext uri="{9D8B030D-6E8A-4147-A177-3AD203B41FA5}">
                      <a16:colId xmlns:a16="http://schemas.microsoft.com/office/drawing/2014/main" val="1866400579"/>
                    </a:ext>
                  </a:extLst>
                </a:gridCol>
                <a:gridCol w="2473969">
                  <a:extLst>
                    <a:ext uri="{9D8B030D-6E8A-4147-A177-3AD203B41FA5}">
                      <a16:colId xmlns:a16="http://schemas.microsoft.com/office/drawing/2014/main" val="4133320079"/>
                    </a:ext>
                  </a:extLst>
                </a:gridCol>
                <a:gridCol w="1992086">
                  <a:extLst>
                    <a:ext uri="{9D8B030D-6E8A-4147-A177-3AD203B41FA5}">
                      <a16:colId xmlns:a16="http://schemas.microsoft.com/office/drawing/2014/main" val="3522086586"/>
                    </a:ext>
                  </a:extLst>
                </a:gridCol>
                <a:gridCol w="2486705">
                  <a:extLst>
                    <a:ext uri="{9D8B030D-6E8A-4147-A177-3AD203B41FA5}">
                      <a16:colId xmlns:a16="http://schemas.microsoft.com/office/drawing/2014/main" val="792530114"/>
                    </a:ext>
                  </a:extLst>
                </a:gridCol>
              </a:tblGrid>
              <a:tr h="395481">
                <a:tc>
                  <a:txBody>
                    <a:bodyPr/>
                    <a:lstStyle/>
                    <a:p>
                      <a:pPr algn="ctr"/>
                      <a:r>
                        <a:rPr lang="en-US" sz="1600" dirty="0">
                          <a:latin typeface="Times New Roman" panose="02020603050405020304" pitchFamily="18" charset="0"/>
                          <a:cs typeface="Times New Roman" panose="02020603050405020304" pitchFamily="18" charset="0"/>
                        </a:rPr>
                        <a:t>Education Services</a:t>
                      </a:r>
                    </a:p>
                  </a:txBody>
                  <a:tcPr/>
                </a:tc>
                <a:tc>
                  <a:txBody>
                    <a:bodyPr/>
                    <a:lstStyle/>
                    <a:p>
                      <a:pPr algn="ctr"/>
                      <a:r>
                        <a:rPr lang="en-US" sz="1600" dirty="0">
                          <a:latin typeface="Times New Roman" panose="02020603050405020304" pitchFamily="18" charset="0"/>
                          <a:cs typeface="Times New Roman" panose="02020603050405020304" pitchFamily="18" charset="0"/>
                        </a:rPr>
                        <a:t>Social Services and Income Maintenance</a:t>
                      </a:r>
                    </a:p>
                  </a:txBody>
                  <a:tcPr/>
                </a:tc>
                <a:tc>
                  <a:txBody>
                    <a:bodyPr/>
                    <a:lstStyle/>
                    <a:p>
                      <a:pPr algn="ctr"/>
                      <a:r>
                        <a:rPr lang="en-US" sz="1600" dirty="0">
                          <a:latin typeface="Times New Roman" panose="02020603050405020304" pitchFamily="18" charset="0"/>
                          <a:cs typeface="Times New Roman" panose="02020603050405020304" pitchFamily="18" charset="0"/>
                        </a:rPr>
                        <a:t>Transportation</a:t>
                      </a:r>
                    </a:p>
                  </a:txBody>
                  <a:tcPr/>
                </a:tc>
                <a:tc>
                  <a:txBody>
                    <a:bodyPr/>
                    <a:lstStyle/>
                    <a:p>
                      <a:pPr algn="ctr"/>
                      <a:r>
                        <a:rPr lang="en-US" sz="1600" dirty="0">
                          <a:latin typeface="Times New Roman" panose="02020603050405020304" pitchFamily="18" charset="0"/>
                          <a:cs typeface="Times New Roman" panose="02020603050405020304" pitchFamily="18" charset="0"/>
                        </a:rPr>
                        <a:t>Public Safety</a:t>
                      </a:r>
                    </a:p>
                  </a:txBody>
                  <a:tcPr/>
                </a:tc>
                <a:tc>
                  <a:txBody>
                    <a:bodyPr/>
                    <a:lstStyle/>
                    <a:p>
                      <a:pPr algn="ctr"/>
                      <a:r>
                        <a:rPr lang="en-US" sz="1600" dirty="0">
                          <a:latin typeface="Times New Roman" panose="02020603050405020304" pitchFamily="18" charset="0"/>
                          <a:cs typeface="Times New Roman" panose="02020603050405020304" pitchFamily="18" charset="0"/>
                        </a:rPr>
                        <a:t>Environment and Housing</a:t>
                      </a:r>
                    </a:p>
                  </a:txBody>
                  <a:tcPr/>
                </a:tc>
                <a:extLst>
                  <a:ext uri="{0D108BD9-81ED-4DB2-BD59-A6C34878D82A}">
                    <a16:rowId xmlns:a16="http://schemas.microsoft.com/office/drawing/2014/main" val="1572917425"/>
                  </a:ext>
                </a:extLst>
              </a:tr>
            </a:tbl>
          </a:graphicData>
        </a:graphic>
      </p:graphicFrame>
      <p:graphicFrame>
        <p:nvGraphicFramePr>
          <p:cNvPr id="6" name="Table 5">
            <a:extLst>
              <a:ext uri="{FF2B5EF4-FFF2-40B4-BE49-F238E27FC236}">
                <a16:creationId xmlns:a16="http://schemas.microsoft.com/office/drawing/2014/main" id="{AEF65BED-3AA1-25F0-36DD-23ABBE396F98}"/>
              </a:ext>
            </a:extLst>
          </p:cNvPr>
          <p:cNvGraphicFramePr>
            <a:graphicFrameLocks noGrp="1"/>
          </p:cNvGraphicFramePr>
          <p:nvPr>
            <p:extLst>
              <p:ext uri="{D42A27DB-BD31-4B8C-83A1-F6EECF244321}">
                <p14:modId xmlns:p14="http://schemas.microsoft.com/office/powerpoint/2010/main" val="3645464470"/>
              </p:ext>
            </p:extLst>
          </p:nvPr>
        </p:nvGraphicFramePr>
        <p:xfrm>
          <a:off x="308199" y="2828815"/>
          <a:ext cx="11575602" cy="769023"/>
        </p:xfrm>
        <a:graphic>
          <a:graphicData uri="http://schemas.openxmlformats.org/drawingml/2006/table">
            <a:tbl>
              <a:tblPr firstRow="1" bandRow="1">
                <a:tableStyleId>{5C22544A-7EE6-4342-B048-85BDC9FD1C3A}</a:tableStyleId>
              </a:tblPr>
              <a:tblGrid>
                <a:gridCol w="2500317">
                  <a:extLst>
                    <a:ext uri="{9D8B030D-6E8A-4147-A177-3AD203B41FA5}">
                      <a16:colId xmlns:a16="http://schemas.microsoft.com/office/drawing/2014/main" val="3612552281"/>
                    </a:ext>
                  </a:extLst>
                </a:gridCol>
                <a:gridCol w="1616869">
                  <a:extLst>
                    <a:ext uri="{9D8B030D-6E8A-4147-A177-3AD203B41FA5}">
                      <a16:colId xmlns:a16="http://schemas.microsoft.com/office/drawing/2014/main" val="1529720300"/>
                    </a:ext>
                  </a:extLst>
                </a:gridCol>
                <a:gridCol w="1864604">
                  <a:extLst>
                    <a:ext uri="{9D8B030D-6E8A-4147-A177-3AD203B41FA5}">
                      <a16:colId xmlns:a16="http://schemas.microsoft.com/office/drawing/2014/main" val="1550794027"/>
                    </a:ext>
                  </a:extLst>
                </a:gridCol>
                <a:gridCol w="1864604">
                  <a:extLst>
                    <a:ext uri="{9D8B030D-6E8A-4147-A177-3AD203B41FA5}">
                      <a16:colId xmlns:a16="http://schemas.microsoft.com/office/drawing/2014/main" val="585802907"/>
                    </a:ext>
                  </a:extLst>
                </a:gridCol>
                <a:gridCol w="1454773">
                  <a:extLst>
                    <a:ext uri="{9D8B030D-6E8A-4147-A177-3AD203B41FA5}">
                      <a16:colId xmlns:a16="http://schemas.microsoft.com/office/drawing/2014/main" val="3634567468"/>
                    </a:ext>
                  </a:extLst>
                </a:gridCol>
                <a:gridCol w="2274435">
                  <a:extLst>
                    <a:ext uri="{9D8B030D-6E8A-4147-A177-3AD203B41FA5}">
                      <a16:colId xmlns:a16="http://schemas.microsoft.com/office/drawing/2014/main" val="3861114320"/>
                    </a:ext>
                  </a:extLst>
                </a:gridCol>
              </a:tblGrid>
              <a:tr h="769023">
                <a:tc>
                  <a:txBody>
                    <a:bodyPr/>
                    <a:lstStyle/>
                    <a:p>
                      <a:pPr algn="ctr"/>
                      <a:r>
                        <a:rPr lang="en-US" sz="1600" dirty="0">
                          <a:latin typeface="Times New Roman" panose="02020603050405020304" pitchFamily="18" charset="0"/>
                          <a:cs typeface="Times New Roman" panose="02020603050405020304" pitchFamily="18" charset="0"/>
                        </a:rPr>
                        <a:t>Governmental Administration</a:t>
                      </a:r>
                    </a:p>
                  </a:txBody>
                  <a:tcPr>
                    <a:solidFill>
                      <a:schemeClr val="accent1"/>
                    </a:solidFill>
                  </a:tcPr>
                </a:tc>
                <a:tc>
                  <a:txBody>
                    <a:bodyPr/>
                    <a:lstStyle/>
                    <a:p>
                      <a:pPr algn="ctr"/>
                      <a:r>
                        <a:rPr lang="en-US" sz="1600" dirty="0">
                          <a:latin typeface="Times New Roman" panose="02020603050405020304" pitchFamily="18" charset="0"/>
                          <a:cs typeface="Times New Roman" panose="02020603050405020304" pitchFamily="18" charset="0"/>
                        </a:rPr>
                        <a:t>Interest on General Debt</a:t>
                      </a:r>
                    </a:p>
                  </a:txBody>
                  <a:tcPr>
                    <a:solidFill>
                      <a:schemeClr val="accent2"/>
                    </a:solidFill>
                  </a:tcPr>
                </a:tc>
                <a:tc>
                  <a:txBody>
                    <a:bodyPr/>
                    <a:lstStyle/>
                    <a:p>
                      <a:pPr algn="ctr"/>
                      <a:r>
                        <a:rPr lang="en-US" sz="1600" dirty="0">
                          <a:latin typeface="Times New Roman" panose="02020603050405020304" pitchFamily="18" charset="0"/>
                          <a:cs typeface="Times New Roman" panose="02020603050405020304" pitchFamily="18" charset="0"/>
                        </a:rPr>
                        <a:t>General Expenditure, </a:t>
                      </a:r>
                      <a:r>
                        <a:rPr lang="en-US" sz="1600" dirty="0" err="1">
                          <a:latin typeface="Times New Roman" panose="02020603050405020304" pitchFamily="18" charset="0"/>
                          <a:cs typeface="Times New Roman" panose="02020603050405020304" pitchFamily="18" charset="0"/>
                        </a:rPr>
                        <a:t>n.e.c.</a:t>
                      </a:r>
                      <a:endParaRPr lang="en-US" sz="1600" dirty="0">
                        <a:latin typeface="Times New Roman" panose="02020603050405020304" pitchFamily="18" charset="0"/>
                        <a:cs typeface="Times New Roman" panose="02020603050405020304" pitchFamily="18" charset="0"/>
                      </a:endParaRPr>
                    </a:p>
                  </a:txBody>
                  <a:tcPr>
                    <a:solidFill>
                      <a:schemeClr val="accent2"/>
                    </a:solidFill>
                  </a:tcPr>
                </a:tc>
                <a:tc>
                  <a:txBody>
                    <a:bodyPr/>
                    <a:lstStyle/>
                    <a:p>
                      <a:pPr algn="ctr"/>
                      <a:r>
                        <a:rPr lang="en-US" sz="1600" dirty="0">
                          <a:latin typeface="Times New Roman" panose="02020603050405020304" pitchFamily="18" charset="0"/>
                          <a:cs typeface="Times New Roman" panose="02020603050405020304" pitchFamily="18" charset="0"/>
                        </a:rPr>
                        <a:t>Utility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Liquor Store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Insurance Trust Expenditure</a:t>
                      </a:r>
                    </a:p>
                  </a:txBody>
                  <a:tcPr/>
                </a:tc>
                <a:extLst>
                  <a:ext uri="{0D108BD9-81ED-4DB2-BD59-A6C34878D82A}">
                    <a16:rowId xmlns:a16="http://schemas.microsoft.com/office/drawing/2014/main" val="1572917425"/>
                  </a:ext>
                </a:extLst>
              </a:tr>
            </a:tbl>
          </a:graphicData>
        </a:graphic>
      </p:graphicFrame>
      <p:sp>
        <p:nvSpPr>
          <p:cNvPr id="9" name="Content Placeholder 2">
            <a:extLst>
              <a:ext uri="{FF2B5EF4-FFF2-40B4-BE49-F238E27FC236}">
                <a16:creationId xmlns:a16="http://schemas.microsoft.com/office/drawing/2014/main" id="{CC2EC0E9-DD2D-A926-E1B9-3ABE7AF506C9}"/>
              </a:ext>
            </a:extLst>
          </p:cNvPr>
          <p:cNvSpPr>
            <a:spLocks noGrp="1"/>
          </p:cNvSpPr>
          <p:nvPr>
            <p:ph idx="1"/>
          </p:nvPr>
        </p:nvSpPr>
        <p:spPr>
          <a:xfrm>
            <a:off x="573200" y="4001420"/>
            <a:ext cx="11045598" cy="2638644"/>
          </a:xfrm>
        </p:spPr>
        <p:txBody>
          <a:bodyPr>
            <a:normAutofit/>
          </a:bodyPr>
          <a:lstStyle/>
          <a:p>
            <a:r>
              <a:rPr lang="en-US" dirty="0"/>
              <a:t>“Interest on General Debt” and “General Expenditure, </a:t>
            </a:r>
            <a:r>
              <a:rPr lang="en-US" dirty="0" err="1"/>
              <a:t>n.e.c</a:t>
            </a:r>
            <a:r>
              <a:rPr lang="en-US" dirty="0"/>
              <a:t>” are not adjustable - that part of the budget is predetermined</a:t>
            </a:r>
          </a:p>
          <a:p>
            <a:r>
              <a:rPr lang="en-US" dirty="0"/>
              <a:t>The model combined these into a variable called “Other Expenditures”, and must take the value as a constraint</a:t>
            </a:r>
          </a:p>
        </p:txBody>
      </p:sp>
      <p:cxnSp>
        <p:nvCxnSpPr>
          <p:cNvPr id="11" name="Straight Connector 10">
            <a:extLst>
              <a:ext uri="{FF2B5EF4-FFF2-40B4-BE49-F238E27FC236}">
                <a16:creationId xmlns:a16="http://schemas.microsoft.com/office/drawing/2014/main" id="{CE312A16-0D99-AE5C-0F72-2E7CAC9D78BB}"/>
              </a:ext>
            </a:extLst>
          </p:cNvPr>
          <p:cNvCxnSpPr>
            <a:cxnSpLocks/>
          </p:cNvCxnSpPr>
          <p:nvPr/>
        </p:nvCxnSpPr>
        <p:spPr>
          <a:xfrm>
            <a:off x="6300784" y="3589917"/>
            <a:ext cx="5053018" cy="384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C6D7F7-BE28-5A0B-F84D-64EE38160ECE}"/>
              </a:ext>
            </a:extLst>
          </p:cNvPr>
          <p:cNvCxnSpPr>
            <a:cxnSpLocks/>
          </p:cNvCxnSpPr>
          <p:nvPr/>
        </p:nvCxnSpPr>
        <p:spPr>
          <a:xfrm flipH="1">
            <a:off x="498022" y="3589917"/>
            <a:ext cx="2302329" cy="37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7F7B51-E097-810B-272C-E06CCA788A77}"/>
              </a:ext>
            </a:extLst>
          </p:cNvPr>
          <p:cNvCxnSpPr>
            <a:cxnSpLocks/>
          </p:cNvCxnSpPr>
          <p:nvPr/>
        </p:nvCxnSpPr>
        <p:spPr>
          <a:xfrm>
            <a:off x="498023" y="3974428"/>
            <a:ext cx="1085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F0FA5D-AD13-1D64-DB0A-F69A9B11806E}"/>
              </a:ext>
            </a:extLst>
          </p:cNvPr>
          <p:cNvCxnSpPr>
            <a:cxnSpLocks/>
          </p:cNvCxnSpPr>
          <p:nvPr/>
        </p:nvCxnSpPr>
        <p:spPr>
          <a:xfrm>
            <a:off x="498022" y="5751521"/>
            <a:ext cx="1085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D2D58E-7855-7C44-4894-5B150A9216D9}"/>
              </a:ext>
            </a:extLst>
          </p:cNvPr>
          <p:cNvCxnSpPr>
            <a:cxnSpLocks/>
          </p:cNvCxnSpPr>
          <p:nvPr/>
        </p:nvCxnSpPr>
        <p:spPr>
          <a:xfrm>
            <a:off x="498022" y="3974427"/>
            <a:ext cx="0" cy="177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F5445C-8E90-692E-3704-CF25A6B5AC85}"/>
              </a:ext>
            </a:extLst>
          </p:cNvPr>
          <p:cNvCxnSpPr>
            <a:cxnSpLocks/>
          </p:cNvCxnSpPr>
          <p:nvPr/>
        </p:nvCxnSpPr>
        <p:spPr>
          <a:xfrm>
            <a:off x="11353801" y="3974427"/>
            <a:ext cx="0" cy="177709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B4B405E-5D06-6518-AE3C-F025D5EB645E}"/>
              </a:ext>
            </a:extLst>
          </p:cNvPr>
          <p:cNvSpPr/>
          <p:nvPr/>
        </p:nvSpPr>
        <p:spPr>
          <a:xfrm>
            <a:off x="2800351" y="2820896"/>
            <a:ext cx="3500433" cy="76902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6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38C-4972-856A-1BEB-C2F0A586A174}"/>
              </a:ext>
            </a:extLst>
          </p:cNvPr>
          <p:cNvSpPr>
            <a:spLocks noGrp="1"/>
          </p:cNvSpPr>
          <p:nvPr>
            <p:ph type="title"/>
          </p:nvPr>
        </p:nvSpPr>
        <p:spPr/>
        <p:txBody>
          <a:bodyPr/>
          <a:lstStyle/>
          <a:p>
            <a:r>
              <a:rPr lang="en-US" dirty="0"/>
              <a:t>Calculations In the Model</a:t>
            </a:r>
          </a:p>
        </p:txBody>
      </p:sp>
      <p:sp>
        <p:nvSpPr>
          <p:cNvPr id="3" name="Content Placeholder 2">
            <a:extLst>
              <a:ext uri="{FF2B5EF4-FFF2-40B4-BE49-F238E27FC236}">
                <a16:creationId xmlns:a16="http://schemas.microsoft.com/office/drawing/2014/main" id="{CCAE9980-EF91-DC80-DBD6-DA27AAA5A34E}"/>
              </a:ext>
            </a:extLst>
          </p:cNvPr>
          <p:cNvSpPr>
            <a:spLocks noGrp="1"/>
          </p:cNvSpPr>
          <p:nvPr>
            <p:ph idx="1"/>
          </p:nvPr>
        </p:nvSpPr>
        <p:spPr/>
        <p:txBody>
          <a:bodyPr>
            <a:normAutofit/>
          </a:bodyPr>
          <a:lstStyle/>
          <a:p>
            <a:r>
              <a:rPr lang="en-US" dirty="0"/>
              <a:t>All the data was combined from 2015-2021 (no 2020)</a:t>
            </a:r>
          </a:p>
          <a:p>
            <a:r>
              <a:rPr lang="en-US" dirty="0"/>
              <a:t>Crime data = Violent Crimes + Property Crimes</a:t>
            </a:r>
          </a:p>
          <a:p>
            <a:r>
              <a:rPr lang="en-US" dirty="0"/>
              <a:t>Budget data was converted to proportions of total budget</a:t>
            </a:r>
          </a:p>
          <a:p>
            <a:r>
              <a:rPr lang="en-US" dirty="0"/>
              <a:t>Crime data was converted to crimes per resident</a:t>
            </a:r>
          </a:p>
          <a:p>
            <a:r>
              <a:rPr lang="en-US" dirty="0"/>
              <a:t>Population Profile data was converted to proportions of population</a:t>
            </a:r>
          </a:p>
          <a:p>
            <a:endParaRPr lang="en-US" dirty="0"/>
          </a:p>
          <a:p>
            <a:r>
              <a:rPr lang="en-US" dirty="0"/>
              <a:t>Key Assumption: State residents act in similar ways (crime) with similar population profile data</a:t>
            </a:r>
          </a:p>
          <a:p>
            <a:pPr lvl="1"/>
            <a:r>
              <a:rPr lang="en-US" i="1" dirty="0"/>
              <a:t>Model does not account for the difference culturally</a:t>
            </a:r>
          </a:p>
        </p:txBody>
      </p:sp>
    </p:spTree>
    <p:extLst>
      <p:ext uri="{BB962C8B-B14F-4D97-AF65-F5344CB8AC3E}">
        <p14:creationId xmlns:p14="http://schemas.microsoft.com/office/powerpoint/2010/main" val="100745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29BA-19B8-E519-4BAB-EE4AD40C86F5}"/>
              </a:ext>
            </a:extLst>
          </p:cNvPr>
          <p:cNvSpPr>
            <a:spLocks noGrp="1"/>
          </p:cNvSpPr>
          <p:nvPr>
            <p:ph type="title"/>
          </p:nvPr>
        </p:nvSpPr>
        <p:spPr/>
        <p:txBody>
          <a:bodyPr/>
          <a:lstStyle/>
          <a:p>
            <a:r>
              <a:rPr lang="en-US" dirty="0"/>
              <a:t>Calculations in the Model (cont.) - </a:t>
            </a:r>
            <a:r>
              <a:rPr lang="en-US" i="1" dirty="0"/>
              <a:t>Python</a:t>
            </a:r>
            <a:endParaRPr lang="en-US" dirty="0"/>
          </a:p>
        </p:txBody>
      </p:sp>
      <p:sp>
        <p:nvSpPr>
          <p:cNvPr id="3" name="Content Placeholder 2">
            <a:extLst>
              <a:ext uri="{FF2B5EF4-FFF2-40B4-BE49-F238E27FC236}">
                <a16:creationId xmlns:a16="http://schemas.microsoft.com/office/drawing/2014/main" id="{C55263E3-63DB-AD4C-ECF0-A2E24E94D441}"/>
              </a:ext>
            </a:extLst>
          </p:cNvPr>
          <p:cNvSpPr>
            <a:spLocks noGrp="1"/>
          </p:cNvSpPr>
          <p:nvPr>
            <p:ph idx="1"/>
          </p:nvPr>
        </p:nvSpPr>
        <p:spPr>
          <a:xfrm>
            <a:off x="838200" y="2086881"/>
            <a:ext cx="10515600" cy="4297590"/>
          </a:xfrm>
        </p:spPr>
        <p:txBody>
          <a:bodyPr>
            <a:normAutofit/>
          </a:bodyPr>
          <a:lstStyle/>
          <a:p>
            <a:r>
              <a:rPr lang="en-US" sz="2400" dirty="0"/>
              <a:t>A Neural Network was used to calculate feature importance among the population profile data points to predict crime rate</a:t>
            </a:r>
          </a:p>
          <a:p>
            <a:pPr lvl="1"/>
            <a:r>
              <a:rPr lang="en-US" dirty="0"/>
              <a:t>The top 10 most important features were selected</a:t>
            </a:r>
          </a:p>
          <a:p>
            <a:r>
              <a:rPr lang="en-US" sz="2400" dirty="0"/>
              <a:t>The selected population profile features were then used in a Linear Regression Model to predict violent crime rate and property crime rate separately</a:t>
            </a:r>
          </a:p>
          <a:p>
            <a:r>
              <a:rPr lang="en-US" sz="2400" dirty="0"/>
              <a:t>The budget category features were then used in a Linear Regression Model to predict each of the selected population profile features separately</a:t>
            </a:r>
          </a:p>
          <a:p>
            <a:r>
              <a:rPr lang="en-US" sz="2400" dirty="0"/>
              <a:t>The weights (coefficients and intercepts) from each model were then extracted and put into functions to use for the optimization model</a:t>
            </a:r>
          </a:p>
          <a:p>
            <a:pPr lvl="1"/>
            <a:r>
              <a:rPr lang="en-US" sz="2000" i="1" dirty="0"/>
              <a:t>With scaling when necessary</a:t>
            </a:r>
          </a:p>
        </p:txBody>
      </p:sp>
    </p:spTree>
    <p:extLst>
      <p:ext uri="{BB962C8B-B14F-4D97-AF65-F5344CB8AC3E}">
        <p14:creationId xmlns:p14="http://schemas.microsoft.com/office/powerpoint/2010/main" val="280132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FB81-0716-4560-3D9F-E125BCD10BFB}"/>
              </a:ext>
            </a:extLst>
          </p:cNvPr>
          <p:cNvSpPr>
            <a:spLocks noGrp="1"/>
          </p:cNvSpPr>
          <p:nvPr>
            <p:ph type="title"/>
          </p:nvPr>
        </p:nvSpPr>
        <p:spPr/>
        <p:txBody>
          <a:bodyPr/>
          <a:lstStyle/>
          <a:p>
            <a:r>
              <a:rPr lang="en-US" dirty="0"/>
              <a:t>The model performance</a:t>
            </a:r>
          </a:p>
        </p:txBody>
      </p:sp>
      <p:sp>
        <p:nvSpPr>
          <p:cNvPr id="3" name="Content Placeholder 2">
            <a:extLst>
              <a:ext uri="{FF2B5EF4-FFF2-40B4-BE49-F238E27FC236}">
                <a16:creationId xmlns:a16="http://schemas.microsoft.com/office/drawing/2014/main" id="{7D27CB20-18F6-78AE-CCB3-9AB7D4FCDE94}"/>
              </a:ext>
            </a:extLst>
          </p:cNvPr>
          <p:cNvSpPr>
            <a:spLocks noGrp="1"/>
          </p:cNvSpPr>
          <p:nvPr>
            <p:ph idx="1"/>
          </p:nvPr>
        </p:nvSpPr>
        <p:spPr>
          <a:xfrm>
            <a:off x="838200" y="1825624"/>
            <a:ext cx="10515600" cy="4730297"/>
          </a:xfrm>
        </p:spPr>
        <p:txBody>
          <a:bodyPr>
            <a:normAutofit fontScale="92500" lnSpcReduction="10000"/>
          </a:bodyPr>
          <a:lstStyle/>
          <a:p>
            <a:r>
              <a:rPr lang="en-US" dirty="0"/>
              <a:t>The output of the machine learning model crime rate predictions were impressively extremely accurate</a:t>
            </a:r>
          </a:p>
          <a:p>
            <a:pPr lvl="1"/>
            <a:r>
              <a:rPr lang="en-US" dirty="0"/>
              <a:t>All crime rate predictions were within 0.001 of the expected true rate</a:t>
            </a:r>
          </a:p>
          <a:p>
            <a:pPr lvl="1"/>
            <a:r>
              <a:rPr lang="en-US" dirty="0"/>
              <a:t>Suggesting that culture does not make too large of an impact</a:t>
            </a:r>
          </a:p>
          <a:p>
            <a:pPr lvl="1"/>
            <a:endParaRPr lang="en-US" dirty="0"/>
          </a:p>
          <a:p>
            <a:r>
              <a:rPr lang="en-US" dirty="0"/>
              <a:t>The optimization model had some key assumptions:</a:t>
            </a:r>
          </a:p>
          <a:p>
            <a:pPr lvl="1"/>
            <a:r>
              <a:rPr lang="en-US" dirty="0"/>
              <a:t>Only allowed budgetary decisions within the range of possible values in the dataset </a:t>
            </a:r>
            <a:r>
              <a:rPr lang="en-US" dirty="0">
                <a:sym typeface="Wingdings" panose="05000000000000000000" pitchFamily="2" charset="2"/>
              </a:rPr>
              <a:t> this way the budget was spread around</a:t>
            </a:r>
          </a:p>
          <a:p>
            <a:pPr lvl="1"/>
            <a:r>
              <a:rPr lang="en-US" dirty="0">
                <a:sym typeface="Wingdings" panose="05000000000000000000" pitchFamily="2" charset="2"/>
              </a:rPr>
              <a:t>Accepted a minimum crime rate of 0.01  it would be unreasonable to predict a crime rate of 0</a:t>
            </a:r>
          </a:p>
          <a:p>
            <a:pPr lvl="1"/>
            <a:r>
              <a:rPr lang="en-US" dirty="0">
                <a:sym typeface="Wingdings" panose="05000000000000000000" pitchFamily="2" charset="2"/>
              </a:rPr>
              <a:t>The budget total input into the model should not include Direct Expenditures (which was not one of the categories listed on slide 4)  the reason being this funding is split between national and state funding, and does not change much by state</a:t>
            </a:r>
          </a:p>
          <a:p>
            <a:pPr lvl="2"/>
            <a:r>
              <a:rPr lang="en-US" i="1" dirty="0">
                <a:sym typeface="Wingdings" panose="05000000000000000000" pitchFamily="2" charset="2"/>
              </a:rPr>
              <a:t>So with total budget of $1million, and direct expenditures of $200k  model input is $800k</a:t>
            </a:r>
            <a:endParaRPr lang="en-US" i="1" dirty="0"/>
          </a:p>
        </p:txBody>
      </p:sp>
    </p:spTree>
    <p:extLst>
      <p:ext uri="{BB962C8B-B14F-4D97-AF65-F5344CB8AC3E}">
        <p14:creationId xmlns:p14="http://schemas.microsoft.com/office/powerpoint/2010/main" val="90622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E5DE-738E-AD73-617F-65B6520F4550}"/>
              </a:ext>
            </a:extLst>
          </p:cNvPr>
          <p:cNvSpPr>
            <a:spLocks noGrp="1"/>
          </p:cNvSpPr>
          <p:nvPr>
            <p:ph type="title"/>
          </p:nvPr>
        </p:nvSpPr>
        <p:spPr/>
        <p:txBody>
          <a:bodyPr/>
          <a:lstStyle/>
          <a:p>
            <a:r>
              <a:rPr lang="en-US" dirty="0"/>
              <a:t>Key Challenges When Optimizing</a:t>
            </a:r>
          </a:p>
        </p:txBody>
      </p:sp>
      <p:sp>
        <p:nvSpPr>
          <p:cNvPr id="3" name="Content Placeholder 2">
            <a:extLst>
              <a:ext uri="{FF2B5EF4-FFF2-40B4-BE49-F238E27FC236}">
                <a16:creationId xmlns:a16="http://schemas.microsoft.com/office/drawing/2014/main" id="{20622EE5-E0AF-8906-89D1-E706B93EEF80}"/>
              </a:ext>
            </a:extLst>
          </p:cNvPr>
          <p:cNvSpPr>
            <a:spLocks noGrp="1"/>
          </p:cNvSpPr>
          <p:nvPr>
            <p:ph idx="1"/>
          </p:nvPr>
        </p:nvSpPr>
        <p:spPr/>
        <p:txBody>
          <a:bodyPr/>
          <a:lstStyle/>
          <a:p>
            <a:r>
              <a:rPr lang="en-US" dirty="0" err="1"/>
              <a:t>Inorder</a:t>
            </a:r>
            <a:r>
              <a:rPr lang="en-US" dirty="0"/>
              <a:t> to scale the decision variables and work through the Machine Learning algorithms, the optimization model required some intense coding – something outside of this course</a:t>
            </a:r>
          </a:p>
          <a:p>
            <a:r>
              <a:rPr lang="en-US" dirty="0"/>
              <a:t>In Summary: The decision variables needed to be set to 0 at the start of the model, and then optimized with the constraints mentioned on the last slide</a:t>
            </a:r>
          </a:p>
          <a:p>
            <a:pPr lvl="1"/>
            <a:r>
              <a:rPr lang="en-US" dirty="0"/>
              <a:t>The model was then solved and optimized using ‘</a:t>
            </a:r>
            <a:r>
              <a:rPr lang="en-US" dirty="0" err="1"/>
              <a:t>cbc</a:t>
            </a:r>
            <a:r>
              <a:rPr lang="en-US" dirty="0"/>
              <a:t>’</a:t>
            </a:r>
          </a:p>
          <a:p>
            <a:pPr lvl="1"/>
            <a:r>
              <a:rPr lang="en-US" dirty="0"/>
              <a:t>Then instances of the model were made for each ‘client’ and a constraint was added for said client’s ‘Other Expenditures’ category (Interest on General Debt” + “General Expenditure, </a:t>
            </a:r>
            <a:r>
              <a:rPr lang="en-US" dirty="0" err="1"/>
              <a:t>n.e.c</a:t>
            </a:r>
            <a:r>
              <a:rPr lang="en-US" dirty="0"/>
              <a:t>”)</a:t>
            </a:r>
          </a:p>
        </p:txBody>
      </p:sp>
    </p:spTree>
    <p:extLst>
      <p:ext uri="{BB962C8B-B14F-4D97-AF65-F5344CB8AC3E}">
        <p14:creationId xmlns:p14="http://schemas.microsoft.com/office/powerpoint/2010/main" val="583815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1390</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Minimizing Crime Rates Through Budgetary Decisions</vt:lpstr>
      <vt:lpstr>Problem: Crime and Budget Decisions</vt:lpstr>
      <vt:lpstr>Data Sourcing</vt:lpstr>
      <vt:lpstr>How Can This Be Optimized? (Key Assumptions)</vt:lpstr>
      <vt:lpstr>How Can This Be Optimized?</vt:lpstr>
      <vt:lpstr>Calculations In the Model</vt:lpstr>
      <vt:lpstr>Calculations in the Model (cont.) - Python</vt:lpstr>
      <vt:lpstr>The model performance</vt:lpstr>
      <vt:lpstr>Key Challenges When Optimizing</vt:lpstr>
      <vt:lpstr>The (Hypothetical) Client</vt:lpstr>
      <vt:lpstr>Optimized State Budgets (for 2021)</vt:lpstr>
      <vt:lpstr>Conclusions and Projected Benefits</vt:lpstr>
      <vt:lpstr>Limitations and Next Steps</vt:lpstr>
      <vt:lpstr>Supporting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Minimizing Crime Rates Through Budgetary Decisions</dc:title>
  <dc:creator>LOGAN J DESMET</dc:creator>
  <cp:lastModifiedBy>LOGAN J DESMET</cp:lastModifiedBy>
  <cp:revision>31</cp:revision>
  <dcterms:created xsi:type="dcterms:W3CDTF">2023-12-18T17:04:59Z</dcterms:created>
  <dcterms:modified xsi:type="dcterms:W3CDTF">2023-12-18T20:52:23Z</dcterms:modified>
</cp:coreProperties>
</file>