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e42c6f3d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e42c6f3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ae42c6f3d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ae42c6f3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01f68ebc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01f68ebc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4f88daa5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4f88daa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4f88daa5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4f88da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a01f68ebc7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a01f68ebc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01f68ebc7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01f68ebc7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01f68ebc7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a01f68ebc7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01f68ebc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01f68eb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a01f68ebc7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a01f68ebc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a47cc7a405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a47cc7a405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47cc7a405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47cc7a405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c230f7c4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c230f7c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a01f68eb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01f68eb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a351049f5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a351049f5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a01f68ebc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a01f68ebc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01f68ebc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01f68ebc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x3fMOdKC5CpeJpQbHcrjjdrhggF1R-GQ/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drive.google.com/file/d/1x3fMOdKC5CpeJpQbHcrjjdrhggF1R-GQ/view?usp=sharing"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B-PONf36hOLQ43juHBdkR530gfch5dBq/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2YUKK0YkH15wmSFmaqQgLnpgd0HXTdkq/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jangoproject.com/en/4.1/topics/auth/" TargetMode="External"/><Relationship Id="rId7" Type="http://schemas.openxmlformats.org/officeDocument/2006/relationships/hyperlink" Target="https://reactjs.org/docs/state-and-lifecycle.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docs.djangoproject.com/en/4.1/intro/tutorial01/" TargetMode="External"/><Relationship Id="rId5" Type="http://schemas.openxmlformats.org/officeDocument/2006/relationships/hyperlink" Target="https://mui.com/material-ui/getting-started/overview/" TargetMode="External"/><Relationship Id="rId4" Type="http://schemas.openxmlformats.org/officeDocument/2006/relationships/hyperlink" Target="https://developer.mozilla.org/en-US/docs/Learn/Server-side/Django/Authent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N860tVIMy2TFjQORrqeSKuSEtIBbQgiP/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55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Dan’s Hip Frappuccino Paradise Website</a:t>
            </a:r>
            <a:endParaRPr/>
          </a:p>
        </p:txBody>
      </p:sp>
      <p:sp>
        <p:nvSpPr>
          <p:cNvPr id="55" name="Google Shape;55;p13"/>
          <p:cNvSpPr txBox="1">
            <a:spLocks noGrp="1"/>
          </p:cNvSpPr>
          <p:nvPr>
            <p:ph type="subTitle" idx="1"/>
          </p:nvPr>
        </p:nvSpPr>
        <p:spPr>
          <a:xfrm>
            <a:off x="311700" y="24341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3</a:t>
            </a:r>
            <a:endParaRPr/>
          </a:p>
        </p:txBody>
      </p:sp>
      <p:sp>
        <p:nvSpPr>
          <p:cNvPr id="56" name="Google Shape;56;p13"/>
          <p:cNvSpPr txBox="1"/>
          <p:nvPr/>
        </p:nvSpPr>
        <p:spPr>
          <a:xfrm>
            <a:off x="633250" y="3157750"/>
            <a:ext cx="8199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Spencer Hall - Database Templar</a:t>
            </a:r>
            <a:endParaRPr sz="1800"/>
          </a:p>
          <a:p>
            <a:pPr marL="0" lvl="0" indent="0" algn="l" rtl="0">
              <a:spcBef>
                <a:spcPts val="0"/>
              </a:spcBef>
              <a:spcAft>
                <a:spcPts val="0"/>
              </a:spcAft>
              <a:buNone/>
            </a:pPr>
            <a:r>
              <a:rPr lang="en" sz="1800"/>
              <a:t>Logan Nielsen - React Ninja</a:t>
            </a:r>
            <a:endParaRPr sz="1800"/>
          </a:p>
          <a:p>
            <a:pPr marL="0" lvl="0" indent="0" algn="l" rtl="0">
              <a:spcBef>
                <a:spcPts val="0"/>
              </a:spcBef>
              <a:spcAft>
                <a:spcPts val="0"/>
              </a:spcAft>
              <a:buNone/>
            </a:pPr>
            <a:r>
              <a:rPr lang="en" sz="1800"/>
              <a:t>Justin Roylance - Backend Wizard</a:t>
            </a:r>
            <a:endParaRPr sz="1800"/>
          </a:p>
          <a:p>
            <a:pPr marL="0" lvl="0" indent="0" algn="l" rtl="0">
              <a:spcBef>
                <a:spcPts val="0"/>
              </a:spcBef>
              <a:spcAft>
                <a:spcPts val="0"/>
              </a:spcAft>
              <a:buNone/>
            </a:pPr>
            <a:r>
              <a:rPr lang="en" sz="1800"/>
              <a:t>Gabe Tonks - Authentication Warrior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 Order - Related Scrum Tasks</a:t>
            </a:r>
            <a:endParaRPr/>
          </a:p>
        </p:txBody>
      </p:sp>
      <p:sp>
        <p:nvSpPr>
          <p:cNvPr id="114" name="Google Shape;114;p22"/>
          <p:cNvSpPr txBox="1">
            <a:spLocks noGrp="1"/>
          </p:cNvSpPr>
          <p:nvPr>
            <p:ph type="body" idx="1"/>
          </p:nvPr>
        </p:nvSpPr>
        <p:spPr>
          <a:xfrm>
            <a:off x="311700" y="11218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 Database: Order</a:t>
            </a:r>
            <a:endParaRPr/>
          </a:p>
          <a:p>
            <a:pPr marL="457200" lvl="0" indent="-342900" algn="l" rtl="0">
              <a:spcBef>
                <a:spcPts val="0"/>
              </a:spcBef>
              <a:spcAft>
                <a:spcPts val="0"/>
              </a:spcAft>
              <a:buSzPts val="1800"/>
              <a:buChar char="●"/>
            </a:pPr>
            <a:r>
              <a:rPr lang="en"/>
              <a:t>Create Database: Drink</a:t>
            </a:r>
            <a:endParaRPr/>
          </a:p>
          <a:p>
            <a:pPr marL="457200" lvl="0" indent="-342900" algn="l" rtl="0">
              <a:spcBef>
                <a:spcPts val="0"/>
              </a:spcBef>
              <a:spcAft>
                <a:spcPts val="0"/>
              </a:spcAft>
              <a:buSzPts val="1800"/>
              <a:buChar char="●"/>
            </a:pPr>
            <a:r>
              <a:rPr lang="en"/>
              <a:t>Create Database: User</a:t>
            </a:r>
            <a:endParaRPr/>
          </a:p>
          <a:p>
            <a:pPr marL="457200" lvl="0" indent="-342900" algn="l" rtl="0">
              <a:spcBef>
                <a:spcPts val="0"/>
              </a:spcBef>
              <a:spcAft>
                <a:spcPts val="0"/>
              </a:spcAft>
              <a:buSzPts val="1800"/>
              <a:buChar char="●"/>
            </a:pPr>
            <a:r>
              <a:rPr lang="en"/>
              <a:t>View order status page</a:t>
            </a:r>
            <a:endParaRPr/>
          </a:p>
          <a:p>
            <a:pPr marL="457200" lvl="0" indent="-342900" algn="l" rtl="0">
              <a:spcBef>
                <a:spcPts val="0"/>
              </a:spcBef>
              <a:spcAft>
                <a:spcPts val="0"/>
              </a:spcAft>
              <a:buSzPts val="1800"/>
              <a:buChar char="●"/>
            </a:pPr>
            <a:r>
              <a:rPr lang="en"/>
              <a:t>Baristas and the manager must be able to manage orders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8"/>
        <p:cNvGrpSpPr/>
        <p:nvPr/>
      </p:nvGrpSpPr>
      <p:grpSpPr>
        <a:xfrm>
          <a:off x="0" y="0"/>
          <a:ext cx="0" cy="0"/>
          <a:chOff x="0" y="0"/>
          <a:chExt cx="0" cy="0"/>
        </a:xfrm>
      </p:grpSpPr>
      <p:pic>
        <p:nvPicPr>
          <p:cNvPr id="119" name="Google Shape;119;p23" title="2022-12-03 15-16-08.mkv">
            <a:hlinkClick r:id="rId3"/>
          </p:cNvPr>
          <p:cNvPicPr preferRelativeResize="0"/>
          <p:nvPr/>
        </p:nvPicPr>
        <p:blipFill>
          <a:blip r:embed="rId4">
            <a:alphaModFix/>
          </a:blip>
          <a:stretch>
            <a:fillRect/>
          </a:stretch>
        </p:blipFill>
        <p:spPr>
          <a:xfrm>
            <a:off x="0" y="0"/>
            <a:ext cx="9144000" cy="4898950"/>
          </a:xfrm>
          <a:prstGeom prst="rect">
            <a:avLst/>
          </a:prstGeom>
          <a:noFill/>
          <a:ln>
            <a:noFill/>
          </a:ln>
        </p:spPr>
      </p:pic>
      <p:sp>
        <p:nvSpPr>
          <p:cNvPr id="120" name="Google Shape;120;p23"/>
          <p:cNvSpPr txBox="1">
            <a:spLocks noGrp="1"/>
          </p:cNvSpPr>
          <p:nvPr>
            <p:ph type="body" idx="1"/>
          </p:nvPr>
        </p:nvSpPr>
        <p:spPr>
          <a:xfrm>
            <a:off x="148675" y="4833775"/>
            <a:ext cx="8520600" cy="6318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u="sng">
                <a:solidFill>
                  <a:schemeClr val="hlink"/>
                </a:solidFill>
                <a:hlinkClick r:id="rId5"/>
              </a:rPr>
              <a:t>https://drive.google.com/file/d/1x3fMOdKC5CpeJpQbHcrjjdrhggF1R-GQ/view?usp=sharing</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Inventory Management: Requirements Gathering</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chemeClr val="dk1"/>
                </a:solidFill>
              </a:rPr>
              <a:t>                  2.</a:t>
            </a:r>
            <a:r>
              <a:rPr lang="en" sz="1100">
                <a:solidFill>
                  <a:schemeClr val="dk1"/>
                </a:solidFill>
              </a:rPr>
              <a:t>1.1.         Inventory must decrease as products are used to fulfill orders.</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2.1.1.1.         Customers should not be able to place orders that cannot be fulfilled due to inventory shortages.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2.1.2.         The manager must be able to buy and stock the inventory.</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2.1.2.1.         The manager should be able to view the current status of the inventory.</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2.1.2.2.         Customers and baristas should not be able to buy and stock the inventory.</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2.1.3.         The manager should be able to update menu information.</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2.1.3.1.         The manager should be able to add products to the menu.</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2.1.3.2.         The manager should be able to edit product names.</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2.1.3.3.         The manager should be able to edit prices.</a:t>
            </a:r>
            <a:endParaRPr sz="1100">
              <a:solidFill>
                <a:schemeClr val="dk1"/>
              </a:solidFill>
            </a:endParaRPr>
          </a:p>
          <a:p>
            <a:pPr marL="457200" lvl="0" indent="0" algn="l" rtl="0">
              <a:spcBef>
                <a:spcPts val="0"/>
              </a:spcBef>
              <a:spcAft>
                <a:spcPts val="0"/>
              </a:spcAft>
              <a:buClr>
                <a:schemeClr val="dk1"/>
              </a:buClr>
              <a:buSzPts val="1100"/>
              <a:buFont typeface="Arial"/>
              <a:buNone/>
            </a:pPr>
            <a:r>
              <a:rPr lang="en" sz="1100">
                <a:solidFill>
                  <a:schemeClr val="dk1"/>
                </a:solidFill>
              </a:rPr>
              <a:t>                                2.1.3.4.         The manager could be able to edit portion sizes.</a:t>
            </a:r>
            <a:endParaRPr sz="1100">
              <a:solidFill>
                <a:schemeClr val="dk1"/>
              </a:solidFill>
            </a:endParaRPr>
          </a:p>
          <a:p>
            <a:pPr marL="0" lvl="0" indent="0" algn="l" rtl="0">
              <a:spcBef>
                <a:spcPts val="0"/>
              </a:spcBef>
              <a:spcAft>
                <a:spcPts val="1200"/>
              </a:spcAft>
              <a:buNone/>
            </a:pPr>
            <a:r>
              <a:rPr lang="en" sz="1100"/>
              <a:t>All requirements in section 2 of our requirements gathering document pertain to the management of inventory. We were able to implement all of these requirements in our design except 2.1.3.4, since each of our drinks do not have differing portion sizes.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Inventory Management: Design</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1200"/>
              <a:t>We created two use case diagrams for the different aspects of managing the inventory. Updating the menu and buying more. We drew heavily from these diagrams in the development of these features.</a:t>
            </a:r>
            <a:endParaRPr sz="1200"/>
          </a:p>
        </p:txBody>
      </p:sp>
      <p:pic>
        <p:nvPicPr>
          <p:cNvPr id="133" name="Google Shape;133;p25"/>
          <p:cNvPicPr preferRelativeResize="0"/>
          <p:nvPr/>
        </p:nvPicPr>
        <p:blipFill>
          <a:blip r:embed="rId3">
            <a:alphaModFix/>
          </a:blip>
          <a:stretch>
            <a:fillRect/>
          </a:stretch>
        </p:blipFill>
        <p:spPr>
          <a:xfrm>
            <a:off x="790750" y="1152475"/>
            <a:ext cx="3189500" cy="2852600"/>
          </a:xfrm>
          <a:prstGeom prst="rect">
            <a:avLst/>
          </a:prstGeom>
          <a:noFill/>
          <a:ln>
            <a:noFill/>
          </a:ln>
        </p:spPr>
      </p:pic>
      <p:pic>
        <p:nvPicPr>
          <p:cNvPr id="134" name="Google Shape;134;p25"/>
          <p:cNvPicPr preferRelativeResize="0"/>
          <p:nvPr/>
        </p:nvPicPr>
        <p:blipFill>
          <a:blip r:embed="rId4">
            <a:alphaModFix/>
          </a:blip>
          <a:stretch>
            <a:fillRect/>
          </a:stretch>
        </p:blipFill>
        <p:spPr>
          <a:xfrm>
            <a:off x="4600368" y="1152475"/>
            <a:ext cx="3334855" cy="285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Inventory Management: Implementation &amp; Testing</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Scrum Tasks: </a:t>
            </a:r>
            <a:endParaRPr sz="1200"/>
          </a:p>
          <a:p>
            <a:pPr marL="457200" lvl="0" indent="-304800" algn="l" rtl="0">
              <a:spcBef>
                <a:spcPts val="1200"/>
              </a:spcBef>
              <a:spcAft>
                <a:spcPts val="0"/>
              </a:spcAft>
              <a:buSzPts val="1200"/>
              <a:buChar char="●"/>
            </a:pPr>
            <a:r>
              <a:rPr lang="en" sz="1200"/>
              <a:t>Create Ingredient Database</a:t>
            </a:r>
            <a:endParaRPr sz="1200"/>
          </a:p>
          <a:p>
            <a:pPr marL="457200" lvl="0" indent="-304800" algn="l" rtl="0">
              <a:spcBef>
                <a:spcPts val="0"/>
              </a:spcBef>
              <a:spcAft>
                <a:spcPts val="0"/>
              </a:spcAft>
              <a:buSzPts val="1200"/>
              <a:buChar char="●"/>
            </a:pPr>
            <a:r>
              <a:rPr lang="en" sz="1200"/>
              <a:t>Create Drink Database</a:t>
            </a:r>
            <a:endParaRPr sz="1200"/>
          </a:p>
          <a:p>
            <a:pPr marL="457200" lvl="0" indent="-304800" algn="l" rtl="0">
              <a:spcBef>
                <a:spcPts val="0"/>
              </a:spcBef>
              <a:spcAft>
                <a:spcPts val="0"/>
              </a:spcAft>
              <a:buSzPts val="1200"/>
              <a:buChar char="●"/>
            </a:pPr>
            <a:r>
              <a:rPr lang="en" sz="1200"/>
              <a:t>Create Updating Menu backend</a:t>
            </a:r>
            <a:endParaRPr sz="1200"/>
          </a:p>
          <a:p>
            <a:pPr marL="457200" lvl="0" indent="-304800" algn="l" rtl="0">
              <a:spcBef>
                <a:spcPts val="0"/>
              </a:spcBef>
              <a:spcAft>
                <a:spcPts val="0"/>
              </a:spcAft>
              <a:buSzPts val="1200"/>
              <a:buChar char="●"/>
            </a:pPr>
            <a:r>
              <a:rPr lang="en" sz="1200"/>
              <a:t>Create Buying Inventory backend</a:t>
            </a:r>
            <a:endParaRPr sz="1200"/>
          </a:p>
          <a:p>
            <a:pPr marL="457200" lvl="0" indent="-304800" algn="l" rtl="0">
              <a:spcBef>
                <a:spcPts val="0"/>
              </a:spcBef>
              <a:spcAft>
                <a:spcPts val="0"/>
              </a:spcAft>
              <a:buSzPts val="1200"/>
              <a:buChar char="●"/>
            </a:pPr>
            <a:r>
              <a:rPr lang="en" sz="1200"/>
              <a:t>Create Updating Menu Frontend</a:t>
            </a:r>
            <a:endParaRPr sz="1200"/>
          </a:p>
          <a:p>
            <a:pPr marL="457200" lvl="0" indent="-304800" algn="l" rtl="0">
              <a:spcBef>
                <a:spcPts val="0"/>
              </a:spcBef>
              <a:spcAft>
                <a:spcPts val="0"/>
              </a:spcAft>
              <a:buSzPts val="1200"/>
              <a:buChar char="●"/>
            </a:pPr>
            <a:r>
              <a:rPr lang="en" sz="1200"/>
              <a:t>Create Buying Inventory Frontend</a:t>
            </a:r>
            <a:endParaRPr sz="1200"/>
          </a:p>
          <a:p>
            <a:pPr marL="457200" lvl="0" indent="-304800" algn="l" rtl="0">
              <a:spcBef>
                <a:spcPts val="0"/>
              </a:spcBef>
              <a:spcAft>
                <a:spcPts val="0"/>
              </a:spcAft>
              <a:buSzPts val="1200"/>
              <a:buChar char="●"/>
            </a:pPr>
            <a:r>
              <a:rPr lang="en" sz="1200"/>
              <a:t>Implement Inventory Unit Tests</a:t>
            </a:r>
            <a:endParaRPr sz="1200"/>
          </a:p>
          <a:p>
            <a:pPr marL="0" lvl="0" indent="0" algn="l" rtl="0">
              <a:spcBef>
                <a:spcPts val="1200"/>
              </a:spcBef>
              <a:spcAft>
                <a:spcPts val="1200"/>
              </a:spcAft>
              <a:buNone/>
            </a:pPr>
            <a:r>
              <a:rPr lang="en" sz="1200"/>
              <a:t>Given the simplicity django allows in updating and creating models, we divided the work on these features at a fairly high level. Each of these tasks was designated to take up only a couple hours time while maintaining a fully functional environment between the different kinds of objects involved. The development of some of these features was dependent on the development of the manager dashboard, which contained these amongst other manager capabilities, and was taken into account on our projected timeline.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7" title="BuyingInventory.mov">
            <a:hlinkClick r:id="rId3"/>
          </p:cNvPr>
          <p:cNvPicPr preferRelativeResize="0"/>
          <p:nvPr/>
        </p:nvPicPr>
        <p:blipFill>
          <a:blip r:embed="rId4">
            <a:alphaModFix/>
          </a:blip>
          <a:stretch>
            <a:fillRect/>
          </a:stretch>
        </p:blipFill>
        <p:spPr>
          <a:xfrm>
            <a:off x="1143013" y="0"/>
            <a:ext cx="6857975"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8" title="2022-12-04 20-25-12.mkv">
            <a:hlinkClick r:id="rId3"/>
          </p:cNvPr>
          <p:cNvPicPr preferRelativeResize="0"/>
          <p:nvPr/>
        </p:nvPicPr>
        <p:blipFill>
          <a:blip r:embed="rId4">
            <a:alphaModFix/>
          </a:blip>
          <a:stretch>
            <a:fillRect/>
          </a:stretch>
        </p:blipFill>
        <p:spPr>
          <a:xfrm>
            <a:off x="1245588" y="76938"/>
            <a:ext cx="6652825" cy="4989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300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Burndown Chart</a:t>
            </a:r>
            <a:endParaRPr/>
          </a:p>
        </p:txBody>
      </p:sp>
      <p:pic>
        <p:nvPicPr>
          <p:cNvPr id="156" name="Google Shape;156;p29"/>
          <p:cNvPicPr preferRelativeResize="0"/>
          <p:nvPr/>
        </p:nvPicPr>
        <p:blipFill>
          <a:blip r:embed="rId3">
            <a:alphaModFix/>
          </a:blip>
          <a:stretch>
            <a:fillRect/>
          </a:stretch>
        </p:blipFill>
        <p:spPr>
          <a:xfrm>
            <a:off x="969175" y="835025"/>
            <a:ext cx="7051326" cy="430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https://docs.djangoproject.com/en/4.1/topics/auth/</a:t>
            </a:r>
            <a:endParaRPr/>
          </a:p>
          <a:p>
            <a:pPr marL="457200" lvl="0" indent="-342900" algn="l" rtl="0">
              <a:spcBef>
                <a:spcPts val="0"/>
              </a:spcBef>
              <a:spcAft>
                <a:spcPts val="0"/>
              </a:spcAft>
              <a:buSzPts val="1800"/>
              <a:buChar char="●"/>
            </a:pPr>
            <a:r>
              <a:rPr lang="en" u="sng">
                <a:solidFill>
                  <a:schemeClr val="hlink"/>
                </a:solidFill>
                <a:hlinkClick r:id="rId4"/>
              </a:rPr>
              <a:t>https://developer.mozilla.org/en-US/docs/Learn/Server-side/Django/Authentication</a:t>
            </a:r>
            <a:endParaRPr/>
          </a:p>
          <a:p>
            <a:pPr marL="457200" lvl="0" indent="-342900" algn="l" rtl="0">
              <a:spcBef>
                <a:spcPts val="0"/>
              </a:spcBef>
              <a:spcAft>
                <a:spcPts val="0"/>
              </a:spcAft>
              <a:buSzPts val="1800"/>
              <a:buChar char="●"/>
            </a:pPr>
            <a:r>
              <a:rPr lang="en" u="sng">
                <a:solidFill>
                  <a:schemeClr val="hlink"/>
                </a:solidFill>
                <a:hlinkClick r:id="rId5"/>
              </a:rPr>
              <a:t>https://mui.com/material-ui/getting-started/overview/</a:t>
            </a:r>
            <a:endParaRPr/>
          </a:p>
          <a:p>
            <a:pPr marL="457200" lvl="0" indent="-342900" algn="l" rtl="0">
              <a:spcBef>
                <a:spcPts val="0"/>
              </a:spcBef>
              <a:spcAft>
                <a:spcPts val="0"/>
              </a:spcAft>
              <a:buSzPts val="1800"/>
              <a:buChar char="●"/>
            </a:pPr>
            <a:r>
              <a:rPr lang="en" u="sng">
                <a:solidFill>
                  <a:schemeClr val="hlink"/>
                </a:solidFill>
                <a:hlinkClick r:id="rId6"/>
              </a:rPr>
              <a:t>https://docs.djangoproject.com/en/4.1/intro/tutorial01/</a:t>
            </a:r>
            <a:endParaRPr/>
          </a:p>
          <a:p>
            <a:pPr marL="457200" lvl="0" indent="-342900" algn="l" rtl="0">
              <a:spcBef>
                <a:spcPts val="0"/>
              </a:spcBef>
              <a:spcAft>
                <a:spcPts val="0"/>
              </a:spcAft>
              <a:buSzPts val="1800"/>
              <a:buChar char="●"/>
            </a:pPr>
            <a:r>
              <a:rPr lang="en" u="sng">
                <a:solidFill>
                  <a:schemeClr val="hlink"/>
                </a:solidFill>
                <a:hlinkClick r:id="rId7"/>
              </a:rPr>
              <a:t>https://reactjs.org/docs/state-and-lifecycle.html</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 Tool Stack</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Front End: React</a:t>
            </a:r>
            <a:endParaRPr/>
          </a:p>
          <a:p>
            <a:pPr marL="457200" lvl="0" indent="-342900" algn="l" rtl="0">
              <a:spcBef>
                <a:spcPts val="0"/>
              </a:spcBef>
              <a:spcAft>
                <a:spcPts val="0"/>
              </a:spcAft>
              <a:buSzPts val="1800"/>
              <a:buChar char="●"/>
            </a:pPr>
            <a:r>
              <a:rPr lang="en"/>
              <a:t>Backend: Django</a:t>
            </a:r>
            <a:endParaRPr/>
          </a:p>
          <a:p>
            <a:pPr marL="457200" lvl="0" indent="-342900" algn="l" rtl="0">
              <a:spcBef>
                <a:spcPts val="0"/>
              </a:spcBef>
              <a:spcAft>
                <a:spcPts val="0"/>
              </a:spcAft>
              <a:buSzPts val="1800"/>
              <a:buChar char="●"/>
            </a:pPr>
            <a:r>
              <a:rPr lang="en"/>
              <a:t>Database: SQLite</a:t>
            </a:r>
            <a:endParaRPr/>
          </a:p>
          <a:p>
            <a:pPr marL="457200" lvl="0" indent="-342900" algn="l" rtl="0">
              <a:spcBef>
                <a:spcPts val="0"/>
              </a:spcBef>
              <a:spcAft>
                <a:spcPts val="0"/>
              </a:spcAft>
              <a:buSzPts val="1800"/>
              <a:buChar char="●"/>
            </a:pPr>
            <a:r>
              <a:rPr lang="en"/>
              <a:t>Project Management: GitHub and GitHub Projects</a:t>
            </a:r>
            <a:endParaRPr/>
          </a:p>
          <a:p>
            <a:pPr marL="0" lvl="0" indent="0" algn="l" rtl="0">
              <a:spcBef>
                <a:spcPts val="1200"/>
              </a:spcBef>
              <a:spcAft>
                <a:spcPts val="0"/>
              </a:spcAft>
              <a:buNone/>
            </a:pPr>
            <a:r>
              <a:rPr lang="en"/>
              <a:t>These are all tools that at least one or more members of our team had significant experience with and had plenty of documentation online to help fill in any gaps of our knowledge. These tools are very capable for building projects like this one and are very commonly used.</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Overview: Agile and Scrum</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017725"/>
            <a:ext cx="8520600" cy="3947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Our team utilized the Agile development model and Scrum to increase performance and efficiency. We met at the beginning of every two-week sprint and held a planning session for the work to be done. We identified all tasks needed to be completed and assigned each task story points after a small discussion of the required work. These tasks were then divided up evenly to each team member based on their skillset. </a:t>
            </a:r>
            <a:endParaRPr/>
          </a:p>
          <a:p>
            <a:pPr marL="0" lvl="0" indent="0" algn="l" rtl="0">
              <a:spcBef>
                <a:spcPts val="1200"/>
              </a:spcBef>
              <a:spcAft>
                <a:spcPts val="0"/>
              </a:spcAft>
              <a:buNone/>
            </a:pPr>
            <a:r>
              <a:rPr lang="en"/>
              <a:t>Our team would then meetup 2-3 times throughout the week to follow up on the current status of these tasks and modify and/or add new tasks as needed after further discussion of the involved requirements and the current method of implementation. </a:t>
            </a:r>
            <a:endParaRPr/>
          </a:p>
          <a:p>
            <a:pPr marL="0" lvl="0" indent="0" algn="l" rtl="0">
              <a:spcBef>
                <a:spcPts val="1200"/>
              </a:spcBef>
              <a:spcAft>
                <a:spcPts val="1200"/>
              </a:spcAft>
              <a:buNone/>
            </a:pPr>
            <a:r>
              <a:rPr lang="en"/>
              <a:t>At the conclusion of the sprint, we would meet again and discuss what went well and what could be improved during the next sprint. We found this approach to be very beneficial to our productivity.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 Move into Deployment</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project is now complete and ready to be deployed. The functionality of our code satisfies all the requirements defined in the requirements definition we created in the beginning with the customer. </a:t>
            </a:r>
            <a:endParaRPr/>
          </a:p>
          <a:p>
            <a:pPr marL="0" lvl="0" indent="0" algn="l" rtl="0">
              <a:spcBef>
                <a:spcPts val="1200"/>
              </a:spcBef>
              <a:spcAft>
                <a:spcPts val="1200"/>
              </a:spcAft>
              <a:buNone/>
            </a:pPr>
            <a:r>
              <a:rPr lang="en"/>
              <a:t>We have given sufficient time to clean up and refactor the code and fix any bugs found. We have implemented several unit tests to verify the functionality of the core capabilities of the project and the correctness of the code. Sufficient end to end testing was also done following the use case diagrams’ event flow to verify these capabilities.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 an Order: Requirements</a:t>
            </a:r>
            <a:endParaRPr/>
          </a:p>
        </p:txBody>
      </p:sp>
      <p:sp>
        <p:nvSpPr>
          <p:cNvPr id="80" name="Google Shape;80;p17"/>
          <p:cNvSpPr txBox="1">
            <a:spLocks noGrp="1"/>
          </p:cNvSpPr>
          <p:nvPr>
            <p:ph type="body" idx="1"/>
          </p:nvPr>
        </p:nvSpPr>
        <p:spPr>
          <a:xfrm>
            <a:off x="393200" y="2571750"/>
            <a:ext cx="8520600" cy="266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 3 and all of its sub-requirements in our Requirements Definition document relate directly to allowing customers to place and customize orders. We didn’t end up implementing requirement 3.2 because we could require customers to create an account and place orders directly through it. We did this primarily because of the short time frame we had for development, which required us to prioritize the most important aspects of the project.</a:t>
            </a:r>
            <a:endParaRPr/>
          </a:p>
          <a:p>
            <a:pPr marL="0" lvl="0" indent="0" algn="l" rtl="0">
              <a:spcBef>
                <a:spcPts val="1200"/>
              </a:spcBef>
              <a:spcAft>
                <a:spcPts val="1200"/>
              </a:spcAft>
              <a:buNone/>
            </a:pPr>
            <a:endParaRPr/>
          </a:p>
        </p:txBody>
      </p:sp>
      <p:sp>
        <p:nvSpPr>
          <p:cNvPr id="81" name="Google Shape;81;p17"/>
          <p:cNvSpPr txBox="1"/>
          <p:nvPr/>
        </p:nvSpPr>
        <p:spPr>
          <a:xfrm>
            <a:off x="393200" y="1017725"/>
            <a:ext cx="3492000" cy="146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AutoNum type="arabicPeriod" startAt="3"/>
            </a:pPr>
            <a:r>
              <a:rPr lang="en" sz="1800">
                <a:solidFill>
                  <a:schemeClr val="dk2"/>
                </a:solidFill>
              </a:rPr>
              <a:t>Order Placement</a:t>
            </a:r>
            <a:endParaRPr sz="1800">
              <a:solidFill>
                <a:schemeClr val="dk2"/>
              </a:solidFill>
            </a:endParaRPr>
          </a:p>
          <a:p>
            <a:pPr marL="914400" lvl="1" indent="-317500" algn="l" rtl="0">
              <a:lnSpc>
                <a:spcPct val="115000"/>
              </a:lnSpc>
              <a:spcBef>
                <a:spcPts val="0"/>
              </a:spcBef>
              <a:spcAft>
                <a:spcPts val="0"/>
              </a:spcAft>
              <a:buClr>
                <a:schemeClr val="dk2"/>
              </a:buClr>
              <a:buSzPts val="1400"/>
              <a:buAutoNum type="arabicPeriod"/>
            </a:pPr>
            <a:r>
              <a:rPr lang="en">
                <a:solidFill>
                  <a:schemeClr val="dk2"/>
                </a:solidFill>
              </a:rPr>
              <a:t>All users must have the ability to place orders for themselves</a:t>
            </a:r>
            <a:endParaRPr>
              <a:solidFill>
                <a:schemeClr val="dk2"/>
              </a:solidFill>
            </a:endParaRPr>
          </a:p>
          <a:p>
            <a:pPr marL="914400" lvl="1" indent="-317500" algn="l" rtl="0">
              <a:lnSpc>
                <a:spcPct val="115000"/>
              </a:lnSpc>
              <a:spcBef>
                <a:spcPts val="0"/>
              </a:spcBef>
              <a:spcAft>
                <a:spcPts val="0"/>
              </a:spcAft>
              <a:buClr>
                <a:schemeClr val="dk2"/>
              </a:buClr>
              <a:buSzPts val="1400"/>
              <a:buAutoNum type="arabicPeriod" startAt="3"/>
            </a:pPr>
            <a:r>
              <a:rPr lang="en">
                <a:solidFill>
                  <a:schemeClr val="dk2"/>
                </a:solidFill>
              </a:rPr>
              <a:t>Users should be able to customize orders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 an Order: UML Class Diagrams</a:t>
            </a:r>
            <a:endParaRPr/>
          </a:p>
        </p:txBody>
      </p:sp>
      <p:sp>
        <p:nvSpPr>
          <p:cNvPr id="87" name="Google Shape;87;p18"/>
          <p:cNvSpPr txBox="1"/>
          <p:nvPr/>
        </p:nvSpPr>
        <p:spPr>
          <a:xfrm>
            <a:off x="450575" y="1232450"/>
            <a:ext cx="41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8" name="Google Shape;88;p18"/>
          <p:cNvSpPr txBox="1"/>
          <p:nvPr/>
        </p:nvSpPr>
        <p:spPr>
          <a:xfrm>
            <a:off x="371075" y="1150250"/>
            <a:ext cx="41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9" name="Google Shape;89;p18"/>
          <p:cNvSpPr txBox="1"/>
          <p:nvPr/>
        </p:nvSpPr>
        <p:spPr>
          <a:xfrm>
            <a:off x="301625" y="1017725"/>
            <a:ext cx="5140800" cy="3514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600"/>
              <a:t>We primarily modeled our order placement requirement (requirement 3) during Milestone 2 by diagraming how the classes that we would need to keep track of orders relate to each other. The classes that are used while placing an order are the Order, OrderItem, AddOn, Ingredient, Drink, User, and Account classes.</a:t>
            </a:r>
            <a:endParaRPr sz="1600"/>
          </a:p>
          <a:p>
            <a:pPr marL="0" lvl="0" indent="0" algn="l" rtl="0">
              <a:lnSpc>
                <a:spcPct val="100000"/>
              </a:lnSpc>
              <a:spcBef>
                <a:spcPts val="1000"/>
              </a:spcBef>
              <a:spcAft>
                <a:spcPts val="1000"/>
              </a:spcAft>
              <a:buNone/>
            </a:pPr>
            <a:r>
              <a:rPr lang="en" sz="1600"/>
              <a:t>The OrderItem class was not present in the first iteration of our class diagram. We added it during the implementation phase of the project because we needed a way for customers to be able to order more than one of the same drink (with all the same add-ons). </a:t>
            </a:r>
            <a:endParaRPr sz="1600"/>
          </a:p>
        </p:txBody>
      </p:sp>
      <p:pic>
        <p:nvPicPr>
          <p:cNvPr id="90" name="Google Shape;90;p18"/>
          <p:cNvPicPr preferRelativeResize="0"/>
          <p:nvPr/>
        </p:nvPicPr>
        <p:blipFill>
          <a:blip r:embed="rId3">
            <a:alphaModFix/>
          </a:blip>
          <a:stretch>
            <a:fillRect/>
          </a:stretch>
        </p:blipFill>
        <p:spPr>
          <a:xfrm>
            <a:off x="5602900" y="1017725"/>
            <a:ext cx="288400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Place an Order: Implementation and Testing</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obvious aspects of the place an order requirements primarily implemented by Logan and Justin, with Logan working primarily on the frontend and Justin working primarily on the backend. Spencer also contributed significantly to this section by designing the database tables we need need in order to store and track orders.</a:t>
            </a:r>
            <a:endParaRPr/>
          </a:p>
          <a:p>
            <a:pPr marL="0" lvl="0" indent="0" algn="l" rtl="0">
              <a:spcBef>
                <a:spcPts val="1200"/>
              </a:spcBef>
              <a:spcAft>
                <a:spcPts val="1200"/>
              </a:spcAft>
              <a:buNone/>
            </a:pPr>
            <a:r>
              <a:rPr lang="en"/>
              <a:t>Testing for the place an order requirements was primarily done using unit tests. Django has an integrated testing library that we used to write unit tests for major functionality related to placing an order such as verifying that orders are placed correctly and that funds are removed from the customer’s account and added to the manager’s account when an order is placed.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title="Final Presentation Place an Order Use Case Demonstration.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 Order</a:t>
            </a:r>
            <a:endParaRPr/>
          </a:p>
        </p:txBody>
      </p:sp>
      <p:sp>
        <p:nvSpPr>
          <p:cNvPr id="107" name="Google Shape;107;p21"/>
          <p:cNvSpPr txBox="1">
            <a:spLocks noGrp="1"/>
          </p:cNvSpPr>
          <p:nvPr>
            <p:ph type="body" idx="1"/>
          </p:nvPr>
        </p:nvSpPr>
        <p:spPr>
          <a:xfrm>
            <a:off x="5668550" y="1152475"/>
            <a:ext cx="3163800" cy="39393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4.	Order Management</a:t>
            </a:r>
            <a:endParaRPr/>
          </a:p>
          <a:p>
            <a:pPr marL="457200" lvl="0" indent="0" algn="l" rtl="0">
              <a:spcBef>
                <a:spcPts val="1200"/>
              </a:spcBef>
              <a:spcAft>
                <a:spcPts val="0"/>
              </a:spcAft>
              <a:buNone/>
            </a:pPr>
            <a:r>
              <a:rPr lang="en"/>
              <a:t>4.1.	Baristas and the manager must be able to manage orders.</a:t>
            </a:r>
            <a:endParaRPr/>
          </a:p>
          <a:p>
            <a:pPr marL="914400" lvl="0" indent="0" algn="l" rtl="0">
              <a:spcBef>
                <a:spcPts val="1200"/>
              </a:spcBef>
              <a:spcAft>
                <a:spcPts val="0"/>
              </a:spcAft>
              <a:buNone/>
            </a:pPr>
            <a:r>
              <a:rPr lang="en"/>
              <a:t>4.1.1.	Customers must not be able to manage orders.</a:t>
            </a:r>
            <a:endParaRPr/>
          </a:p>
          <a:p>
            <a:pPr marL="457200" lvl="0" indent="0" algn="l" rtl="0">
              <a:spcBef>
                <a:spcPts val="1200"/>
              </a:spcBef>
              <a:spcAft>
                <a:spcPts val="0"/>
              </a:spcAft>
              <a:buNone/>
            </a:pPr>
            <a:r>
              <a:rPr lang="en"/>
              <a:t>4.3.	Baristas and the manager must be able to mark orders as ready for pickup.</a:t>
            </a:r>
            <a:endParaRPr/>
          </a:p>
          <a:p>
            <a:pPr marL="914400" lvl="0" indent="0" algn="l" rtl="0">
              <a:spcBef>
                <a:spcPts val="1200"/>
              </a:spcBef>
              <a:spcAft>
                <a:spcPts val="0"/>
              </a:spcAft>
              <a:buNone/>
            </a:pPr>
            <a:r>
              <a:rPr lang="en"/>
              <a:t>4.3.1.	Customers must not be able to mark orders as ready for pickup.</a:t>
            </a:r>
            <a:endParaRPr/>
          </a:p>
          <a:p>
            <a:pPr marL="457200" lvl="0" indent="0" algn="l" rtl="0">
              <a:spcBef>
                <a:spcPts val="1200"/>
              </a:spcBef>
              <a:spcAft>
                <a:spcPts val="1200"/>
              </a:spcAft>
              <a:buNone/>
            </a:pPr>
            <a:r>
              <a:rPr lang="en"/>
              <a:t>4.4.	Baristas and the manager must be able to mark orders as fulfilled.</a:t>
            </a:r>
            <a:endParaRPr/>
          </a:p>
        </p:txBody>
      </p:sp>
      <p:pic>
        <p:nvPicPr>
          <p:cNvPr id="108" name="Google Shape;108;p21"/>
          <p:cNvPicPr preferRelativeResize="0"/>
          <p:nvPr/>
        </p:nvPicPr>
        <p:blipFill>
          <a:blip r:embed="rId3">
            <a:alphaModFix/>
          </a:blip>
          <a:stretch>
            <a:fillRect/>
          </a:stretch>
        </p:blipFill>
        <p:spPr>
          <a:xfrm>
            <a:off x="311700" y="1152475"/>
            <a:ext cx="5356850" cy="3939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1279</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Dan’s Hip Frappuccino Paradise Website</vt:lpstr>
      <vt:lpstr>Project Overview: Tool Stack</vt:lpstr>
      <vt:lpstr>Project Overview: Agile and Scrum </vt:lpstr>
      <vt:lpstr>Project Overview: Move into Deployment</vt:lpstr>
      <vt:lpstr>Place an Order: Requirements</vt:lpstr>
      <vt:lpstr>Place an Order: UML Class Diagrams</vt:lpstr>
      <vt:lpstr>Place an Order: Implementation and Testing</vt:lpstr>
      <vt:lpstr>PowerPoint Presentation</vt:lpstr>
      <vt:lpstr>Manage Order</vt:lpstr>
      <vt:lpstr>Manage Order - Related Scrum Tasks</vt:lpstr>
      <vt:lpstr>PowerPoint Presentation</vt:lpstr>
      <vt:lpstr>Inventory Management: Requirements Gathering</vt:lpstr>
      <vt:lpstr>Inventory Management: Design</vt:lpstr>
      <vt:lpstr>Inventory Management: Implementation &amp; Testing</vt:lpstr>
      <vt:lpstr>PowerPoint Presentation</vt:lpstr>
      <vt:lpstr>PowerPoint Presentation</vt:lpstr>
      <vt:lpstr>Burndown Chart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Dan’s Hip Frappuccino Paradise Website</dc:title>
  <dc:creator>logan nielsen</dc:creator>
  <cp:lastModifiedBy>logan nielsen</cp:lastModifiedBy>
  <cp:revision>1</cp:revision>
  <dcterms:modified xsi:type="dcterms:W3CDTF">2022-12-05T04:38:50Z</dcterms:modified>
</cp:coreProperties>
</file>