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00" d="100"/>
          <a:sy n="100" d="100"/>
        </p:scale>
        <p:origin x="240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A0EDC-D25E-58E8-C01E-FAE246C05AB0}"/>
              </a:ext>
            </a:extLst>
          </p:cNvPr>
          <p:cNvSpPr/>
          <p:nvPr/>
        </p:nvSpPr>
        <p:spPr>
          <a:xfrm>
            <a:off x="874736" y="7647813"/>
            <a:ext cx="1865376" cy="3026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Radius = 4 </a:t>
            </a:r>
            <a:r>
              <a:rPr lang="en-US" dirty="0" err="1"/>
              <a:t>Rearth</a:t>
            </a:r>
            <a:r>
              <a:rPr lang="en-US" dirty="0"/>
              <a:t> = 0.35Rjup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17Mearth = 0.05Mjup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100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4315E-FEBD-969F-8A02-82EDE132D492}"/>
              </a:ext>
            </a:extLst>
          </p:cNvPr>
          <p:cNvSpPr/>
          <p:nvPr/>
        </p:nvSpPr>
        <p:spPr>
          <a:xfrm>
            <a:off x="3054056" y="7647814"/>
            <a:ext cx="1865376" cy="30266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6 </a:t>
            </a:r>
            <a:r>
              <a:rPr lang="en-US" dirty="0" err="1"/>
              <a:t>Rearth</a:t>
            </a:r>
            <a:r>
              <a:rPr lang="en-US" dirty="0"/>
              <a:t> = 0.54Rjup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30Mearth = 0.09Mjup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50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50005E-B724-F953-0E04-6311E32ECD2F}"/>
              </a:ext>
            </a:extLst>
          </p:cNvPr>
          <p:cNvSpPr/>
          <p:nvPr/>
        </p:nvSpPr>
        <p:spPr>
          <a:xfrm>
            <a:off x="5233376" y="7647813"/>
            <a:ext cx="1865376" cy="3026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9 </a:t>
            </a:r>
            <a:r>
              <a:rPr lang="en-US" dirty="0" err="1"/>
              <a:t>Rearth</a:t>
            </a:r>
            <a:r>
              <a:rPr lang="en-US" dirty="0"/>
              <a:t> = 0.8Rjup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95Mearth = 0.3Mjup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EB4F18-E642-F6D5-7053-5B851CE27FFA}"/>
              </a:ext>
            </a:extLst>
          </p:cNvPr>
          <p:cNvSpPr/>
          <p:nvPr/>
        </p:nvSpPr>
        <p:spPr>
          <a:xfrm>
            <a:off x="7348688" y="7647814"/>
            <a:ext cx="1865376" cy="30266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11Rearth = 1Rjup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317Mearth = 1Mjup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56A212-FBCC-1B0A-3DF3-AFEA9711A778}"/>
              </a:ext>
            </a:extLst>
          </p:cNvPr>
          <p:cNvSpPr/>
          <p:nvPr/>
        </p:nvSpPr>
        <p:spPr>
          <a:xfrm>
            <a:off x="9464000" y="7647813"/>
            <a:ext cx="1865376" cy="3026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10 </a:t>
            </a:r>
            <a:r>
              <a:rPr lang="en-US" dirty="0" err="1"/>
              <a:t>Rearth</a:t>
            </a:r>
            <a:r>
              <a:rPr lang="en-US" dirty="0"/>
              <a:t> = 0.9Rjup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1560Mearth = 5Mjup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F6180-6158-3E18-F081-27BB5525437B}"/>
              </a:ext>
            </a:extLst>
          </p:cNvPr>
          <p:cNvSpPr/>
          <p:nvPr/>
        </p:nvSpPr>
        <p:spPr>
          <a:xfrm>
            <a:off x="874736" y="1038792"/>
            <a:ext cx="1865376" cy="1848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3000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0.2Rsun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0.15Msun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E26AF5-5E88-1D95-8289-52035F6A663E}"/>
              </a:ext>
            </a:extLst>
          </p:cNvPr>
          <p:cNvSpPr/>
          <p:nvPr/>
        </p:nvSpPr>
        <p:spPr>
          <a:xfrm>
            <a:off x="3054056" y="1038791"/>
            <a:ext cx="1865376" cy="1848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0.8Rsun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4.5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1646A4-31F8-1A92-A37F-A06ECED7249B}"/>
              </a:ext>
            </a:extLst>
          </p:cNvPr>
          <p:cNvSpPr/>
          <p:nvPr/>
        </p:nvSpPr>
        <p:spPr>
          <a:xfrm>
            <a:off x="5233376" y="1038792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997C3-672C-EC8B-25B2-D8DDD1A493C5}"/>
              </a:ext>
            </a:extLst>
          </p:cNvPr>
          <p:cNvSpPr/>
          <p:nvPr/>
        </p:nvSpPr>
        <p:spPr>
          <a:xfrm>
            <a:off x="7348688" y="1038792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1.7Rsun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0DB658-0D3F-F950-98AC-21AFBE1F19F5}"/>
              </a:ext>
            </a:extLst>
          </p:cNvPr>
          <p:cNvSpPr/>
          <p:nvPr/>
        </p:nvSpPr>
        <p:spPr>
          <a:xfrm>
            <a:off x="9464000" y="1038791"/>
            <a:ext cx="1865376" cy="1848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56C44-3568-4F14-4BBF-959EDEFCA62E}"/>
              </a:ext>
            </a:extLst>
          </p:cNvPr>
          <p:cNvSpPr txBox="1"/>
          <p:nvPr/>
        </p:nvSpPr>
        <p:spPr>
          <a:xfrm>
            <a:off x="1380063" y="66627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M5 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8DEBC-FD9B-E1F6-D81B-E03D60F0A405}"/>
              </a:ext>
            </a:extLst>
          </p:cNvPr>
          <p:cNvSpPr txBox="1"/>
          <p:nvPr/>
        </p:nvSpPr>
        <p:spPr>
          <a:xfrm>
            <a:off x="1304434" y="7278481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Neptune</a:t>
            </a:r>
          </a:p>
        </p:txBody>
      </p:sp>
      <p:pic>
        <p:nvPicPr>
          <p:cNvPr id="17" name="Picture 16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D2283121-004D-C403-079E-19B9551A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4" y="11345152"/>
            <a:ext cx="4864100" cy="2755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CE1BF8-6F9B-1C30-3FCF-0A34E399E2ED}"/>
              </a:ext>
            </a:extLst>
          </p:cNvPr>
          <p:cNvSpPr txBox="1"/>
          <p:nvPr/>
        </p:nvSpPr>
        <p:spPr>
          <a:xfrm>
            <a:off x="3235666" y="6761487"/>
            <a:ext cx="150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Neptune-Saturn Intermediate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525C7AC-08CD-1984-9F29-9C0636A3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6" y="3989726"/>
            <a:ext cx="3812659" cy="270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879E257-77C8-0AD2-2F41-15D5864F572E}"/>
              </a:ext>
            </a:extLst>
          </p:cNvPr>
          <p:cNvSpPr/>
          <p:nvPr/>
        </p:nvSpPr>
        <p:spPr>
          <a:xfrm>
            <a:off x="1247280" y="4584003"/>
            <a:ext cx="2682312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CDEDD-CB01-BD03-A216-78C735BB2B52}"/>
              </a:ext>
            </a:extLst>
          </p:cNvPr>
          <p:cNvCxnSpPr>
            <a:cxnSpLocks/>
          </p:cNvCxnSpPr>
          <p:nvPr/>
        </p:nvCxnSpPr>
        <p:spPr>
          <a:xfrm>
            <a:off x="2588438" y="4784028"/>
            <a:ext cx="1021639" cy="1977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6DA6802A-F5E3-8B3D-77F2-7DD436F3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59" y="3683485"/>
            <a:ext cx="4579390" cy="360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20C8AB-4CAF-E047-AE0A-BBA9BE490030}"/>
              </a:ext>
            </a:extLst>
          </p:cNvPr>
          <p:cNvCxnSpPr>
            <a:cxnSpLocks/>
          </p:cNvCxnSpPr>
          <p:nvPr/>
        </p:nvCxnSpPr>
        <p:spPr>
          <a:xfrm flipV="1">
            <a:off x="1895721" y="10489391"/>
            <a:ext cx="1588034" cy="158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1B58A-E494-FB49-1098-DAFDADC9DF9A}"/>
              </a:ext>
            </a:extLst>
          </p:cNvPr>
          <p:cNvCxnSpPr>
            <a:cxnSpLocks/>
          </p:cNvCxnSpPr>
          <p:nvPr/>
        </p:nvCxnSpPr>
        <p:spPr>
          <a:xfrm>
            <a:off x="4817847" y="4926595"/>
            <a:ext cx="2496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37875-1304-6823-5C98-1544F65FCCA7}"/>
              </a:ext>
            </a:extLst>
          </p:cNvPr>
          <p:cNvCxnSpPr>
            <a:cxnSpLocks/>
          </p:cNvCxnSpPr>
          <p:nvPr/>
        </p:nvCxnSpPr>
        <p:spPr>
          <a:xfrm flipV="1">
            <a:off x="7313901" y="4926597"/>
            <a:ext cx="0" cy="2028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D75E1-195C-825D-F99B-2EADB7310B66}"/>
              </a:ext>
            </a:extLst>
          </p:cNvPr>
          <p:cNvCxnSpPr>
            <a:cxnSpLocks/>
          </p:cNvCxnSpPr>
          <p:nvPr/>
        </p:nvCxnSpPr>
        <p:spPr>
          <a:xfrm flipV="1">
            <a:off x="2911844" y="12088089"/>
            <a:ext cx="0" cy="1328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C04F1D-9217-59F7-01E8-ECCB59B5F90D}"/>
              </a:ext>
            </a:extLst>
          </p:cNvPr>
          <p:cNvCxnSpPr>
            <a:cxnSpLocks/>
          </p:cNvCxnSpPr>
          <p:nvPr/>
        </p:nvCxnSpPr>
        <p:spPr>
          <a:xfrm>
            <a:off x="1630739" y="12088087"/>
            <a:ext cx="12811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C97EFD-D37C-521A-0B6D-BE07A314552C}"/>
              </a:ext>
            </a:extLst>
          </p:cNvPr>
          <p:cNvCxnSpPr>
            <a:cxnSpLocks/>
          </p:cNvCxnSpPr>
          <p:nvPr/>
        </p:nvCxnSpPr>
        <p:spPr>
          <a:xfrm flipH="1">
            <a:off x="4376503" y="6696978"/>
            <a:ext cx="2937398" cy="251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EC89AA-BE3D-0C5A-490C-73727EC51F6E}"/>
              </a:ext>
            </a:extLst>
          </p:cNvPr>
          <p:cNvSpPr txBox="1"/>
          <p:nvPr/>
        </p:nvSpPr>
        <p:spPr>
          <a:xfrm>
            <a:off x="5752336" y="733412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8A0B4-C1A8-AF57-A6C1-556C8F8475C1}"/>
              </a:ext>
            </a:extLst>
          </p:cNvPr>
          <p:cNvSpPr txBox="1"/>
          <p:nvPr/>
        </p:nvSpPr>
        <p:spPr>
          <a:xfrm>
            <a:off x="7881525" y="731548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Jupiter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B1ED2-9A70-6345-9097-E573FD2FD590}"/>
              </a:ext>
            </a:extLst>
          </p:cNvPr>
          <p:cNvSpPr txBox="1"/>
          <p:nvPr/>
        </p:nvSpPr>
        <p:spPr>
          <a:xfrm>
            <a:off x="9680209" y="7294900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Jupiter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E3D432-B0B5-A115-61F4-F4730A277F78}"/>
              </a:ext>
            </a:extLst>
          </p:cNvPr>
          <p:cNvSpPr/>
          <p:nvPr/>
        </p:nvSpPr>
        <p:spPr>
          <a:xfrm>
            <a:off x="1398956" y="4188560"/>
            <a:ext cx="2682312" cy="330933"/>
          </a:xfrm>
          <a:prstGeom prst="ellipse">
            <a:avLst/>
          </a:prstGeom>
          <a:noFill/>
          <a:ln w="19050">
            <a:solidFill>
              <a:srgbClr val="4AD3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283606-6350-2A0F-412B-0C2AD26A8644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4081270" y="4354027"/>
            <a:ext cx="5964675" cy="3037617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6A9BC1-E2AC-21C3-7AFC-C0AD296D9FF3}"/>
              </a:ext>
            </a:extLst>
          </p:cNvPr>
          <p:cNvCxnSpPr>
            <a:cxnSpLocks/>
          </p:cNvCxnSpPr>
          <p:nvPr/>
        </p:nvCxnSpPr>
        <p:spPr>
          <a:xfrm>
            <a:off x="4737822" y="4373535"/>
            <a:ext cx="4263082" cy="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17709E-11B7-C88A-8A61-DA48B134E62E}"/>
              </a:ext>
            </a:extLst>
          </p:cNvPr>
          <p:cNvCxnSpPr>
            <a:cxnSpLocks/>
          </p:cNvCxnSpPr>
          <p:nvPr/>
        </p:nvCxnSpPr>
        <p:spPr>
          <a:xfrm flipV="1">
            <a:off x="9000904" y="4365586"/>
            <a:ext cx="0" cy="2662563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190232-C3A3-7EC7-63CB-D6D80BFB2D90}"/>
              </a:ext>
            </a:extLst>
          </p:cNvPr>
          <p:cNvCxnSpPr>
            <a:cxnSpLocks/>
          </p:cNvCxnSpPr>
          <p:nvPr/>
        </p:nvCxnSpPr>
        <p:spPr>
          <a:xfrm flipV="1">
            <a:off x="5044119" y="12728603"/>
            <a:ext cx="0" cy="66437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AC8755-A302-D12D-1F39-99A934AA9BDB}"/>
              </a:ext>
            </a:extLst>
          </p:cNvPr>
          <p:cNvCxnSpPr>
            <a:cxnSpLocks/>
          </p:cNvCxnSpPr>
          <p:nvPr/>
        </p:nvCxnSpPr>
        <p:spPr>
          <a:xfrm>
            <a:off x="1630737" y="12736554"/>
            <a:ext cx="3413382" cy="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57C873-6101-CA5A-FDC7-B4A15C08B87C}"/>
              </a:ext>
            </a:extLst>
          </p:cNvPr>
          <p:cNvCxnSpPr>
            <a:cxnSpLocks/>
          </p:cNvCxnSpPr>
          <p:nvPr/>
        </p:nvCxnSpPr>
        <p:spPr>
          <a:xfrm flipV="1">
            <a:off x="4950368" y="10385847"/>
            <a:ext cx="4804387" cy="2337257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98818-C02A-3EC4-2536-202B9DDD58D8}"/>
              </a:ext>
            </a:extLst>
          </p:cNvPr>
          <p:cNvSpPr/>
          <p:nvPr/>
        </p:nvSpPr>
        <p:spPr>
          <a:xfrm>
            <a:off x="240184" y="3683483"/>
            <a:ext cx="11738344" cy="106303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E1AB98-A937-E253-AA13-8BAEE835C6EC}"/>
              </a:ext>
            </a:extLst>
          </p:cNvPr>
          <p:cNvCxnSpPr>
            <a:cxnSpLocks/>
          </p:cNvCxnSpPr>
          <p:nvPr/>
        </p:nvCxnSpPr>
        <p:spPr>
          <a:xfrm>
            <a:off x="9010123" y="4393046"/>
            <a:ext cx="858773" cy="3669138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78536C1-205C-842D-F86E-666C416A6A2B}"/>
              </a:ext>
            </a:extLst>
          </p:cNvPr>
          <p:cNvSpPr txBox="1"/>
          <p:nvPr/>
        </p:nvSpPr>
        <p:spPr>
          <a:xfrm>
            <a:off x="3538491" y="6990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F56641-07E1-2879-9873-CAA8521D740B}"/>
              </a:ext>
            </a:extLst>
          </p:cNvPr>
          <p:cNvSpPr txBox="1"/>
          <p:nvPr/>
        </p:nvSpPr>
        <p:spPr>
          <a:xfrm>
            <a:off x="5563983" y="671976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RGB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4B520-100D-DFEC-D63E-996F56364699}"/>
              </a:ext>
            </a:extLst>
          </p:cNvPr>
          <p:cNvSpPr txBox="1"/>
          <p:nvPr/>
        </p:nvSpPr>
        <p:spPr>
          <a:xfrm>
            <a:off x="7866648" y="663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25028E-F1FA-B1E2-71CA-68ED7FF9F132}"/>
              </a:ext>
            </a:extLst>
          </p:cNvPr>
          <p:cNvSpPr txBox="1"/>
          <p:nvPr/>
        </p:nvSpPr>
        <p:spPr>
          <a:xfrm>
            <a:off x="9964293" y="640839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RGB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043298-F502-71D0-5634-7D63DA0D0733}"/>
              </a:ext>
            </a:extLst>
          </p:cNvPr>
          <p:cNvSpPr/>
          <p:nvPr/>
        </p:nvSpPr>
        <p:spPr>
          <a:xfrm>
            <a:off x="226828" y="491502"/>
            <a:ext cx="11738344" cy="24788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A2FFCD-32D6-5397-E8CE-292613D7B191}"/>
              </a:ext>
            </a:extLst>
          </p:cNvPr>
          <p:cNvSpPr txBox="1"/>
          <p:nvPr/>
        </p:nvSpPr>
        <p:spPr>
          <a:xfrm>
            <a:off x="5397872" y="14656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Star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02B437-C184-E1AF-40CB-2A0E051DD00E}"/>
              </a:ext>
            </a:extLst>
          </p:cNvPr>
          <p:cNvSpPr txBox="1"/>
          <p:nvPr/>
        </p:nvSpPr>
        <p:spPr>
          <a:xfrm>
            <a:off x="5371977" y="3373286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Planet</a:t>
            </a: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D9859B19-8D56-0B5B-8E5C-AC8934A4E0E4}"/>
              </a:ext>
            </a:extLst>
          </p:cNvPr>
          <p:cNvSpPr/>
          <p:nvPr/>
        </p:nvSpPr>
        <p:spPr>
          <a:xfrm>
            <a:off x="5352089" y="306841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5DB125-CF7A-4B8C-6629-FDC1E032E4EA}"/>
              </a:ext>
            </a:extLst>
          </p:cNvPr>
          <p:cNvSpPr txBox="1"/>
          <p:nvPr/>
        </p:nvSpPr>
        <p:spPr>
          <a:xfrm>
            <a:off x="4427633" y="14734916"/>
            <a:ext cx="306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Separation -&gt; Eq Temp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4AC83695-476A-D03E-FF26-F00459636314}"/>
              </a:ext>
            </a:extLst>
          </p:cNvPr>
          <p:cNvSpPr/>
          <p:nvPr/>
        </p:nvSpPr>
        <p:spPr>
          <a:xfrm>
            <a:off x="5160004" y="1443318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58A2053-722C-DEE9-C302-3339AB707055}"/>
              </a:ext>
            </a:extLst>
          </p:cNvPr>
          <p:cNvSpPr/>
          <p:nvPr/>
        </p:nvSpPr>
        <p:spPr>
          <a:xfrm>
            <a:off x="1096004" y="1525160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 au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6E2F1AF-9853-00DF-EDE4-C6EF3D5E4682}"/>
              </a:ext>
            </a:extLst>
          </p:cNvPr>
          <p:cNvSpPr/>
          <p:nvPr/>
        </p:nvSpPr>
        <p:spPr>
          <a:xfrm>
            <a:off x="3095426" y="1524871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au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6BF9FE7-8271-28DE-9ED5-E36533163815}"/>
              </a:ext>
            </a:extLst>
          </p:cNvPr>
          <p:cNvSpPr/>
          <p:nvPr/>
        </p:nvSpPr>
        <p:spPr>
          <a:xfrm>
            <a:off x="5096604" y="1524871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au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BE61EB4-CA60-BDAE-3D97-EFC377468E44}"/>
              </a:ext>
            </a:extLst>
          </p:cNvPr>
          <p:cNvSpPr/>
          <p:nvPr/>
        </p:nvSpPr>
        <p:spPr>
          <a:xfrm>
            <a:off x="7096026" y="15248715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au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335F6E7-B33D-FA0C-4B80-A622F828D1D7}"/>
              </a:ext>
            </a:extLst>
          </p:cNvPr>
          <p:cNvSpPr/>
          <p:nvPr/>
        </p:nvSpPr>
        <p:spPr>
          <a:xfrm>
            <a:off x="9095448" y="1524871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au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A166F-C76D-8BFA-A8DF-2582BB98CF0D}"/>
              </a:ext>
            </a:extLst>
          </p:cNvPr>
          <p:cNvSpPr txBox="1"/>
          <p:nvPr/>
        </p:nvSpPr>
        <p:spPr>
          <a:xfrm>
            <a:off x="5069838" y="16472074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C/O ratio</a:t>
            </a:r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7781C76D-9D80-1FAE-6D78-BE5F9E0E450D}"/>
              </a:ext>
            </a:extLst>
          </p:cNvPr>
          <p:cNvSpPr/>
          <p:nvPr/>
        </p:nvSpPr>
        <p:spPr>
          <a:xfrm>
            <a:off x="5160004" y="15884068"/>
            <a:ext cx="1600200" cy="5880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E1AA745-EE5A-D8A7-8FE9-28736CB7C622}"/>
              </a:ext>
            </a:extLst>
          </p:cNvPr>
          <p:cNvSpPr/>
          <p:nvPr/>
        </p:nvSpPr>
        <p:spPr>
          <a:xfrm>
            <a:off x="4016727" y="1688979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16073228-4AF2-4A59-A923-A6C81AACA486}"/>
              </a:ext>
            </a:extLst>
          </p:cNvPr>
          <p:cNvSpPr/>
          <p:nvPr/>
        </p:nvSpPr>
        <p:spPr>
          <a:xfrm>
            <a:off x="6016149" y="16889795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F193D630-1CDA-64E4-A9BD-106389D93BA3}"/>
              </a:ext>
            </a:extLst>
          </p:cNvPr>
          <p:cNvSpPr/>
          <p:nvPr/>
        </p:nvSpPr>
        <p:spPr>
          <a:xfrm>
            <a:off x="5156049" y="17487849"/>
            <a:ext cx="1600200" cy="896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4BE1F7F7-C595-4CF5-D5D3-3126EDE7E8EB}"/>
              </a:ext>
            </a:extLst>
          </p:cNvPr>
          <p:cNvSpPr/>
          <p:nvPr/>
        </p:nvSpPr>
        <p:spPr>
          <a:xfrm>
            <a:off x="4734381" y="18923925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3C5E12-1569-F942-C7F4-F496624FE29C}"/>
              </a:ext>
            </a:extLst>
          </p:cNvPr>
          <p:cNvSpPr txBox="1"/>
          <p:nvPr/>
        </p:nvSpPr>
        <p:spPr>
          <a:xfrm>
            <a:off x="5050443" y="20126953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permutations</a:t>
            </a: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AA96D97D-6527-8671-8A9E-F07AB9AB114F}"/>
              </a:ext>
            </a:extLst>
          </p:cNvPr>
          <p:cNvSpPr/>
          <p:nvPr/>
        </p:nvSpPr>
        <p:spPr>
          <a:xfrm rot="5400000">
            <a:off x="3582959" y="19362730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nip Same Side Corner Rectangle 119">
            <a:extLst>
              <a:ext uri="{FF2B5EF4-FFF2-40B4-BE49-F238E27FC236}">
                <a16:creationId xmlns:a16="http://schemas.microsoft.com/office/drawing/2014/main" id="{341D8273-BC76-71D3-A6AF-6D40C1766DC1}"/>
              </a:ext>
            </a:extLst>
          </p:cNvPr>
          <p:cNvSpPr/>
          <p:nvPr/>
        </p:nvSpPr>
        <p:spPr>
          <a:xfrm>
            <a:off x="100889" y="19176736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Cloud-free Spectrum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AC9E6A-1F01-B23B-3943-6ECB7460B046}"/>
              </a:ext>
            </a:extLst>
          </p:cNvPr>
          <p:cNvSpPr txBox="1"/>
          <p:nvPr/>
        </p:nvSpPr>
        <p:spPr>
          <a:xfrm>
            <a:off x="7127296" y="2976068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Typical masses/radii for given Teff from </a:t>
            </a:r>
            <a:r>
              <a:rPr lang="en-US" sz="1100" dirty="0" err="1"/>
              <a:t>Mamajek</a:t>
            </a:r>
            <a:r>
              <a:rPr lang="en-US" sz="1100" dirty="0"/>
              <a:t> table: 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www.pas.rochester.edu</a:t>
            </a:r>
            <a:r>
              <a:rPr lang="en-US" sz="1100" dirty="0"/>
              <a:t>/~</a:t>
            </a:r>
            <a:r>
              <a:rPr lang="en-US" sz="1100" dirty="0" err="1"/>
              <a:t>emamajek</a:t>
            </a:r>
            <a:r>
              <a:rPr lang="en-US" sz="1100" dirty="0"/>
              <a:t>/</a:t>
            </a:r>
            <a:r>
              <a:rPr lang="en-US" sz="1100" dirty="0" err="1"/>
              <a:t>EEM_dwarf_UBVIJHK_colors_Teff.txt</a:t>
            </a:r>
            <a:endParaRPr lang="en-US" sz="11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D6A859-AB04-B97A-8101-FA15268E32FD}"/>
              </a:ext>
            </a:extLst>
          </p:cNvPr>
          <p:cNvSpPr/>
          <p:nvPr/>
        </p:nvSpPr>
        <p:spPr>
          <a:xfrm>
            <a:off x="8961402" y="17944908"/>
            <a:ext cx="2417742" cy="25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T_int</a:t>
            </a:r>
            <a:r>
              <a:rPr lang="en-US" dirty="0"/>
              <a:t> = 100K</a:t>
            </a:r>
          </a:p>
          <a:p>
            <a:r>
              <a:rPr lang="en-US" dirty="0" err="1"/>
              <a:t>noTiVO</a:t>
            </a:r>
            <a:r>
              <a:rPr lang="en-US" dirty="0"/>
              <a:t> = True</a:t>
            </a:r>
          </a:p>
          <a:p>
            <a:r>
              <a:rPr lang="en-US" dirty="0" err="1"/>
              <a:t>Rfacv</a:t>
            </a:r>
            <a:r>
              <a:rPr lang="en-US" dirty="0"/>
              <a:t> = 0.5</a:t>
            </a:r>
          </a:p>
          <a:p>
            <a:r>
              <a:rPr lang="en-US" dirty="0" err="1"/>
              <a:t>Nstr_upper</a:t>
            </a:r>
            <a:r>
              <a:rPr lang="en-US" dirty="0"/>
              <a:t> = 85</a:t>
            </a:r>
          </a:p>
          <a:p>
            <a:r>
              <a:rPr lang="en-US" dirty="0" err="1"/>
              <a:t>Nlevel</a:t>
            </a:r>
            <a:r>
              <a:rPr lang="en-US" dirty="0"/>
              <a:t> = 91</a:t>
            </a:r>
          </a:p>
          <a:p>
            <a:r>
              <a:rPr lang="en-US" dirty="0" err="1"/>
              <a:t>Nstr_deep</a:t>
            </a:r>
            <a:r>
              <a:rPr lang="en-US" dirty="0"/>
              <a:t> = 89</a:t>
            </a:r>
          </a:p>
          <a:p>
            <a:r>
              <a:rPr lang="en-US" dirty="0" err="1"/>
              <a:t>Nofczns</a:t>
            </a:r>
            <a:r>
              <a:rPr lang="en-US" dirty="0"/>
              <a:t> = 1</a:t>
            </a:r>
          </a:p>
          <a:p>
            <a:r>
              <a:rPr lang="en-US" dirty="0" err="1"/>
              <a:t>P_bottom</a:t>
            </a:r>
            <a:r>
              <a:rPr lang="en-US" dirty="0"/>
              <a:t> = 2</a:t>
            </a:r>
          </a:p>
          <a:p>
            <a:r>
              <a:rPr lang="en-US" dirty="0" err="1"/>
              <a:t>P_top</a:t>
            </a:r>
            <a:r>
              <a:rPr lang="en-US" dirty="0"/>
              <a:t> = -6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98248-717D-DF5C-D447-CCB878DC3F1A}"/>
              </a:ext>
            </a:extLst>
          </p:cNvPr>
          <p:cNvSpPr txBox="1"/>
          <p:nvPr/>
        </p:nvSpPr>
        <p:spPr>
          <a:xfrm>
            <a:off x="8955340" y="17583841"/>
            <a:ext cx="242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kept constant: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0B886324-1FE6-0060-4945-AD04CFA870D0}"/>
              </a:ext>
            </a:extLst>
          </p:cNvPr>
          <p:cNvSpPr/>
          <p:nvPr/>
        </p:nvSpPr>
        <p:spPr>
          <a:xfrm rot="5400000">
            <a:off x="7591189" y="19041810"/>
            <a:ext cx="1600200" cy="7371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D1EB8EF-018C-2BA2-82BF-8224386632F8}"/>
              </a:ext>
            </a:extLst>
          </p:cNvPr>
          <p:cNvSpPr/>
          <p:nvPr/>
        </p:nvSpPr>
        <p:spPr>
          <a:xfrm>
            <a:off x="2116841" y="1966115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 deg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C80B7B3E-F495-2833-F662-CB167D602316}"/>
              </a:ext>
            </a:extLst>
          </p:cNvPr>
          <p:cNvSpPr/>
          <p:nvPr/>
        </p:nvSpPr>
        <p:spPr>
          <a:xfrm>
            <a:off x="2121368" y="2017481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deg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0F43AAA-5358-8CC0-16B5-34D01AB3883A}"/>
              </a:ext>
            </a:extLst>
          </p:cNvPr>
          <p:cNvSpPr/>
          <p:nvPr/>
        </p:nvSpPr>
        <p:spPr>
          <a:xfrm>
            <a:off x="2122782" y="1913059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 deg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52AF2F4-2823-228A-98C8-D4EF1BC1D34E}"/>
              </a:ext>
            </a:extLst>
          </p:cNvPr>
          <p:cNvSpPr/>
          <p:nvPr/>
        </p:nvSpPr>
        <p:spPr>
          <a:xfrm>
            <a:off x="2127853" y="1861028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120 deg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355072-7D74-C9E2-56D4-0795C78409EF}"/>
              </a:ext>
            </a:extLst>
          </p:cNvPr>
          <p:cNvSpPr txBox="1"/>
          <p:nvPr/>
        </p:nvSpPr>
        <p:spPr>
          <a:xfrm>
            <a:off x="2416394" y="1758836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Phase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FDA0B341-17D8-BD9A-72EA-AA340AE12B76}"/>
              </a:ext>
            </a:extLst>
          </p:cNvPr>
          <p:cNvSpPr/>
          <p:nvPr/>
        </p:nvSpPr>
        <p:spPr>
          <a:xfrm>
            <a:off x="2116752" y="18098181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140 deg</a:t>
            </a:r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4DEB96AD-C349-C813-ABF6-431C9763B43F}"/>
              </a:ext>
            </a:extLst>
          </p:cNvPr>
          <p:cNvSpPr/>
          <p:nvPr/>
        </p:nvSpPr>
        <p:spPr>
          <a:xfrm rot="5400000">
            <a:off x="1028089" y="19554754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A0AC2E-763B-8155-B8D4-B5736C03A719}"/>
              </a:ext>
            </a:extLst>
          </p:cNvPr>
          <p:cNvSpPr txBox="1"/>
          <p:nvPr/>
        </p:nvSpPr>
        <p:spPr>
          <a:xfrm>
            <a:off x="100889" y="20560701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1250 permutations</a:t>
            </a:r>
          </a:p>
        </p:txBody>
      </p:sp>
    </p:spTree>
    <p:extLst>
      <p:ext uri="{BB962C8B-B14F-4D97-AF65-F5344CB8AC3E}">
        <p14:creationId xmlns:p14="http://schemas.microsoft.com/office/powerpoint/2010/main" val="15328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F67D0FA1-3AFD-E1C6-8B2B-4CCE9D997046}"/>
              </a:ext>
            </a:extLst>
          </p:cNvPr>
          <p:cNvSpPr/>
          <p:nvPr/>
        </p:nvSpPr>
        <p:spPr>
          <a:xfrm>
            <a:off x="4837665" y="1552474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242CEEB-4DB9-6CD4-C8F5-2C3163BA80B4}"/>
              </a:ext>
            </a:extLst>
          </p:cNvPr>
          <p:cNvSpPr/>
          <p:nvPr/>
        </p:nvSpPr>
        <p:spPr>
          <a:xfrm>
            <a:off x="5295900" y="2956398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B386-FECF-A031-8769-498B3199172E}"/>
              </a:ext>
            </a:extLst>
          </p:cNvPr>
          <p:cNvSpPr txBox="1"/>
          <p:nvPr/>
        </p:nvSpPr>
        <p:spPr>
          <a:xfrm>
            <a:off x="5356855" y="33826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an </a:t>
            </a:r>
            <a:r>
              <a:rPr lang="en-US" dirty="0" err="1"/>
              <a:t>f_sed</a:t>
            </a:r>
            <a:endParaRPr lang="en-US" dirty="0"/>
          </a:p>
        </p:txBody>
      </p:sp>
      <p:pic>
        <p:nvPicPr>
          <p:cNvPr id="8" name="Picture 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9D506EFA-D116-4EA5-569D-265A7681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8" y="4713910"/>
            <a:ext cx="3720103" cy="2289294"/>
          </a:xfrm>
          <a:prstGeom prst="rect">
            <a:avLst/>
          </a:prstGeom>
        </p:spPr>
      </p:pic>
      <p:pic>
        <p:nvPicPr>
          <p:cNvPr id="10" name="Picture 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95889BF-BFE7-D6B5-A347-66287D5D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82" y="914401"/>
            <a:ext cx="3379679" cy="331621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F6DE24-5473-378A-99FE-49ADA85BF746}"/>
              </a:ext>
            </a:extLst>
          </p:cNvPr>
          <p:cNvSpPr/>
          <p:nvPr/>
        </p:nvSpPr>
        <p:spPr>
          <a:xfrm>
            <a:off x="2602065" y="417916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B5C0CF-CC46-93D2-7080-30A37F25A296}"/>
              </a:ext>
            </a:extLst>
          </p:cNvPr>
          <p:cNvSpPr/>
          <p:nvPr/>
        </p:nvSpPr>
        <p:spPr>
          <a:xfrm>
            <a:off x="4037849" y="417916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C6E875-6C61-407F-9A8D-89736B904586}"/>
              </a:ext>
            </a:extLst>
          </p:cNvPr>
          <p:cNvSpPr/>
          <p:nvPr/>
        </p:nvSpPr>
        <p:spPr>
          <a:xfrm>
            <a:off x="5472173" y="4179168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9586BCE-66A6-B359-1F66-6FD491727488}"/>
              </a:ext>
            </a:extLst>
          </p:cNvPr>
          <p:cNvSpPr/>
          <p:nvPr/>
        </p:nvSpPr>
        <p:spPr>
          <a:xfrm>
            <a:off x="6907957" y="417916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4E803EFE-B1CE-6E3B-3806-39EBC19CAD2C}"/>
              </a:ext>
            </a:extLst>
          </p:cNvPr>
          <p:cNvSpPr/>
          <p:nvPr/>
        </p:nvSpPr>
        <p:spPr>
          <a:xfrm>
            <a:off x="5295900" y="506292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811EF-BAD0-758A-569F-C21C1028EDB9}"/>
              </a:ext>
            </a:extLst>
          </p:cNvPr>
          <p:cNvSpPr txBox="1"/>
          <p:nvPr/>
        </p:nvSpPr>
        <p:spPr>
          <a:xfrm>
            <a:off x="5356855" y="570941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</a:t>
            </a:r>
            <a:r>
              <a:rPr lang="en-US" dirty="0" err="1"/>
              <a:t>K_zz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353753-F204-0EC3-B8C7-F8FE7C36F6F2}"/>
              </a:ext>
            </a:extLst>
          </p:cNvPr>
          <p:cNvSpPr/>
          <p:nvPr/>
        </p:nvSpPr>
        <p:spPr>
          <a:xfrm>
            <a:off x="4675943" y="629811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1e9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FBE7638-7B06-D03F-E638-70269876B772}"/>
              </a:ext>
            </a:extLst>
          </p:cNvPr>
          <p:cNvSpPr/>
          <p:nvPr/>
        </p:nvSpPr>
        <p:spPr>
          <a:xfrm>
            <a:off x="6178457" y="629811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1e11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A44AF09B-732F-6843-ACB3-8F56257D0CF1}"/>
              </a:ext>
            </a:extLst>
          </p:cNvPr>
          <p:cNvSpPr/>
          <p:nvPr/>
        </p:nvSpPr>
        <p:spPr>
          <a:xfrm>
            <a:off x="5295900" y="695490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DF22841-925E-5277-D114-3215EEECEBA9}"/>
              </a:ext>
            </a:extLst>
          </p:cNvPr>
          <p:cNvSpPr/>
          <p:nvPr/>
        </p:nvSpPr>
        <p:spPr>
          <a:xfrm>
            <a:off x="4860480" y="7512813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model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96ACE99-EF15-126E-351E-94176FABEBB1}"/>
              </a:ext>
            </a:extLst>
          </p:cNvPr>
          <p:cNvSpPr/>
          <p:nvPr/>
        </p:nvSpPr>
        <p:spPr>
          <a:xfrm rot="5400000">
            <a:off x="3576842" y="792427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43742942-AB0C-DF6F-5473-DBE1EEA1695B}"/>
              </a:ext>
            </a:extLst>
          </p:cNvPr>
          <p:cNvSpPr/>
          <p:nvPr/>
        </p:nvSpPr>
        <p:spPr>
          <a:xfrm>
            <a:off x="656573" y="7456199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Spectrum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5DCFA9-525F-8CB5-2A9A-506CDF3572FB}"/>
              </a:ext>
            </a:extLst>
          </p:cNvPr>
          <p:cNvSpPr txBox="1"/>
          <p:nvPr/>
        </p:nvSpPr>
        <p:spPr>
          <a:xfrm>
            <a:off x="7377150" y="7806729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permutations per base model</a:t>
            </a:r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0162D3A2-1E71-294E-E690-094F17D60336}"/>
              </a:ext>
            </a:extLst>
          </p:cNvPr>
          <p:cNvSpPr/>
          <p:nvPr/>
        </p:nvSpPr>
        <p:spPr>
          <a:xfrm>
            <a:off x="5044636" y="8955277"/>
            <a:ext cx="1993310" cy="199331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E1A23C-44CE-1B48-436E-5E7EE1DA9A0A}"/>
              </a:ext>
            </a:extLst>
          </p:cNvPr>
          <p:cNvSpPr txBox="1"/>
          <p:nvPr/>
        </p:nvSpPr>
        <p:spPr>
          <a:xfrm>
            <a:off x="5091925" y="9721667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12,500 total permutations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148E8-4261-B6B2-1092-F84D4090360A}"/>
              </a:ext>
            </a:extLst>
          </p:cNvPr>
          <p:cNvSpPr txBox="1"/>
          <p:nvPr/>
        </p:nvSpPr>
        <p:spPr>
          <a:xfrm>
            <a:off x="2771975" y="790887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phase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0ED6D5FC-E2B5-E444-F18E-0656FD448F56}"/>
              </a:ext>
            </a:extLst>
          </p:cNvPr>
          <p:cNvSpPr/>
          <p:nvPr/>
        </p:nvSpPr>
        <p:spPr>
          <a:xfrm rot="5400000">
            <a:off x="1670794" y="7894466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1D5113C-40E4-ADD3-B58C-316F30A6A6C2}"/>
              </a:ext>
            </a:extLst>
          </p:cNvPr>
          <p:cNvSpPr/>
          <p:nvPr/>
        </p:nvSpPr>
        <p:spPr>
          <a:xfrm>
            <a:off x="8342281" y="4179166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1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4379</TotalTime>
  <Words>335</Words>
  <Application>Microsoft Macintosh PowerPoint</Application>
  <PresentationFormat>Custom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Pearce</dc:creator>
  <cp:lastModifiedBy>Logan Pearce</cp:lastModifiedBy>
  <cp:revision>7</cp:revision>
  <dcterms:created xsi:type="dcterms:W3CDTF">2023-06-06T20:45:51Z</dcterms:created>
  <dcterms:modified xsi:type="dcterms:W3CDTF">2023-06-09T21:45:04Z</dcterms:modified>
</cp:coreProperties>
</file>