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12192000" cy="2103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D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>
        <p:scale>
          <a:sx n="100" d="100"/>
          <a:sy n="100" d="100"/>
        </p:scale>
        <p:origin x="14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441913"/>
            <a:ext cx="10363200" cy="732197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046250"/>
            <a:ext cx="9144000" cy="507767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0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0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19717"/>
            <a:ext cx="2628900" cy="178229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19717"/>
            <a:ext cx="7734300" cy="178229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7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7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243201"/>
            <a:ext cx="10515600" cy="874839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074358"/>
            <a:ext cx="10515600" cy="460057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6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598583"/>
            <a:ext cx="5181600" cy="1334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598583"/>
            <a:ext cx="5181600" cy="1334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8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19721"/>
            <a:ext cx="10515600" cy="40650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155567"/>
            <a:ext cx="5157787" cy="25266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682230"/>
            <a:ext cx="5157787" cy="112994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155567"/>
            <a:ext cx="5183188" cy="25266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682230"/>
            <a:ext cx="5183188" cy="112994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9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6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0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02080"/>
            <a:ext cx="3932237" cy="49072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028108"/>
            <a:ext cx="6172200" cy="149457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309360"/>
            <a:ext cx="3932237" cy="1168887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6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02080"/>
            <a:ext cx="3932237" cy="49072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028108"/>
            <a:ext cx="6172200" cy="1494578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309360"/>
            <a:ext cx="3932237" cy="1168887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7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19721"/>
            <a:ext cx="10515600" cy="4065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598583"/>
            <a:ext cx="10515600" cy="13344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9492811"/>
            <a:ext cx="27432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9492811"/>
            <a:ext cx="41148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9492811"/>
            <a:ext cx="27432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1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19F6180-6158-3E18-F081-27BB5525437B}"/>
              </a:ext>
            </a:extLst>
          </p:cNvPr>
          <p:cNvSpPr/>
          <p:nvPr/>
        </p:nvSpPr>
        <p:spPr>
          <a:xfrm>
            <a:off x="874736" y="1038792"/>
            <a:ext cx="1865376" cy="18488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Teff = 3000</a:t>
            </a:r>
          </a:p>
          <a:p>
            <a:pPr algn="ctr"/>
            <a:r>
              <a:rPr lang="en-US" dirty="0" err="1"/>
              <a:t>Rstar</a:t>
            </a:r>
            <a:r>
              <a:rPr lang="en-US" dirty="0"/>
              <a:t> = 0.2Rsun</a:t>
            </a:r>
          </a:p>
          <a:p>
            <a:pPr algn="ctr"/>
            <a:r>
              <a:rPr lang="en-US" dirty="0" err="1"/>
              <a:t>Mstar</a:t>
            </a:r>
            <a:r>
              <a:rPr lang="en-US" dirty="0"/>
              <a:t> = 0.15Msun</a:t>
            </a:r>
          </a:p>
          <a:p>
            <a:pPr algn="ctr"/>
            <a:r>
              <a:rPr lang="en-US" dirty="0" err="1"/>
              <a:t>FeH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Log(g) = 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FE26AF5-5E88-1D95-8289-52035F6A663E}"/>
              </a:ext>
            </a:extLst>
          </p:cNvPr>
          <p:cNvSpPr/>
          <p:nvPr/>
        </p:nvSpPr>
        <p:spPr>
          <a:xfrm>
            <a:off x="3054056" y="1038791"/>
            <a:ext cx="1865376" cy="18488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Teff = 5000</a:t>
            </a:r>
          </a:p>
          <a:p>
            <a:pPr algn="ctr"/>
            <a:r>
              <a:rPr lang="en-US" dirty="0" err="1"/>
              <a:t>Rstar</a:t>
            </a:r>
            <a:r>
              <a:rPr lang="en-US" dirty="0"/>
              <a:t> = 0.8Rsun</a:t>
            </a:r>
          </a:p>
          <a:p>
            <a:pPr algn="ctr"/>
            <a:r>
              <a:rPr lang="en-US" dirty="0" err="1"/>
              <a:t>Mstar</a:t>
            </a:r>
            <a:r>
              <a:rPr lang="en-US" dirty="0"/>
              <a:t> = 0.8Msun</a:t>
            </a:r>
          </a:p>
          <a:p>
            <a:pPr algn="ctr"/>
            <a:r>
              <a:rPr lang="en-US" dirty="0" err="1"/>
              <a:t>FeH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Log(g) = 4.5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11646A4-31F8-1A92-A37F-A06ECED7249B}"/>
              </a:ext>
            </a:extLst>
          </p:cNvPr>
          <p:cNvSpPr/>
          <p:nvPr/>
        </p:nvSpPr>
        <p:spPr>
          <a:xfrm>
            <a:off x="5233376" y="1038792"/>
            <a:ext cx="1865376" cy="18488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Teff = 5000</a:t>
            </a:r>
          </a:p>
          <a:p>
            <a:pPr algn="ctr"/>
            <a:r>
              <a:rPr lang="en-US" dirty="0" err="1"/>
              <a:t>Rstar</a:t>
            </a:r>
            <a:r>
              <a:rPr lang="en-US" dirty="0"/>
              <a:t> = 10Rsun</a:t>
            </a:r>
          </a:p>
          <a:p>
            <a:pPr algn="ctr"/>
            <a:r>
              <a:rPr lang="en-US" dirty="0" err="1"/>
              <a:t>Mstar</a:t>
            </a:r>
            <a:r>
              <a:rPr lang="en-US" dirty="0"/>
              <a:t> = 0.8Msun</a:t>
            </a:r>
          </a:p>
          <a:p>
            <a:pPr algn="ctr"/>
            <a:r>
              <a:rPr lang="en-US" dirty="0" err="1"/>
              <a:t>FeH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Log(g) = 2.3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B997C3-672C-EC8B-25B2-D8DDD1A493C5}"/>
              </a:ext>
            </a:extLst>
          </p:cNvPr>
          <p:cNvSpPr/>
          <p:nvPr/>
        </p:nvSpPr>
        <p:spPr>
          <a:xfrm>
            <a:off x="7348688" y="1038792"/>
            <a:ext cx="1865376" cy="18488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Teff = 7000</a:t>
            </a:r>
          </a:p>
          <a:p>
            <a:pPr algn="ctr"/>
            <a:r>
              <a:rPr lang="en-US" dirty="0" err="1"/>
              <a:t>Rstar</a:t>
            </a:r>
            <a:r>
              <a:rPr lang="en-US" dirty="0"/>
              <a:t> = 1.7Rsun</a:t>
            </a:r>
          </a:p>
          <a:p>
            <a:pPr algn="ctr"/>
            <a:r>
              <a:rPr lang="en-US" dirty="0" err="1"/>
              <a:t>Mstar</a:t>
            </a:r>
            <a:r>
              <a:rPr lang="en-US" dirty="0"/>
              <a:t> = 1.5Msun</a:t>
            </a:r>
          </a:p>
          <a:p>
            <a:pPr algn="ctr"/>
            <a:r>
              <a:rPr lang="en-US" dirty="0" err="1"/>
              <a:t>FeH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Log(g) = 4.0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0DB658-0D3F-F950-98AC-21AFBE1F19F5}"/>
              </a:ext>
            </a:extLst>
          </p:cNvPr>
          <p:cNvSpPr/>
          <p:nvPr/>
        </p:nvSpPr>
        <p:spPr>
          <a:xfrm>
            <a:off x="9464000" y="1038791"/>
            <a:ext cx="1865376" cy="18488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Teff = 7000</a:t>
            </a:r>
          </a:p>
          <a:p>
            <a:pPr algn="ctr"/>
            <a:r>
              <a:rPr lang="en-US" dirty="0" err="1"/>
              <a:t>Rstar</a:t>
            </a:r>
            <a:r>
              <a:rPr lang="en-US" dirty="0"/>
              <a:t> = 10Rsun</a:t>
            </a:r>
          </a:p>
          <a:p>
            <a:pPr algn="ctr"/>
            <a:r>
              <a:rPr lang="en-US" dirty="0" err="1"/>
              <a:t>Mstar</a:t>
            </a:r>
            <a:r>
              <a:rPr lang="en-US" dirty="0"/>
              <a:t> = 1.5Msun</a:t>
            </a:r>
          </a:p>
          <a:p>
            <a:pPr algn="ctr"/>
            <a:r>
              <a:rPr lang="en-US" dirty="0" err="1"/>
              <a:t>FeH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Log(g) = 2.6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C56C44-3568-4F14-4BBF-959EDEFCA62E}"/>
              </a:ext>
            </a:extLst>
          </p:cNvPr>
          <p:cNvSpPr txBox="1"/>
          <p:nvPr/>
        </p:nvSpPr>
        <p:spPr>
          <a:xfrm>
            <a:off x="1380063" y="66627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M5 MS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98818-C02A-3EC4-2536-202B9DDD58D8}"/>
              </a:ext>
            </a:extLst>
          </p:cNvPr>
          <p:cNvSpPr/>
          <p:nvPr/>
        </p:nvSpPr>
        <p:spPr>
          <a:xfrm>
            <a:off x="240184" y="3683483"/>
            <a:ext cx="11738344" cy="5511317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78536C1-205C-842D-F86E-666C416A6A2B}"/>
              </a:ext>
            </a:extLst>
          </p:cNvPr>
          <p:cNvSpPr txBox="1"/>
          <p:nvPr/>
        </p:nvSpPr>
        <p:spPr>
          <a:xfrm>
            <a:off x="3538491" y="69909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K2-K3 MS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EF56641-07E1-2879-9873-CAA8521D740B}"/>
              </a:ext>
            </a:extLst>
          </p:cNvPr>
          <p:cNvSpPr txBox="1"/>
          <p:nvPr/>
        </p:nvSpPr>
        <p:spPr>
          <a:xfrm>
            <a:off x="5563983" y="671976"/>
            <a:ext cx="11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K2-K3 RGB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2E4B520-100D-DFEC-D63E-996F56364699}"/>
              </a:ext>
            </a:extLst>
          </p:cNvPr>
          <p:cNvSpPr txBox="1"/>
          <p:nvPr/>
        </p:nvSpPr>
        <p:spPr>
          <a:xfrm>
            <a:off x="7866648" y="66309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 MS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225028E-F1FA-B1E2-71CA-68ED7FF9F132}"/>
              </a:ext>
            </a:extLst>
          </p:cNvPr>
          <p:cNvSpPr txBox="1"/>
          <p:nvPr/>
        </p:nvSpPr>
        <p:spPr>
          <a:xfrm>
            <a:off x="9964293" y="640839"/>
            <a:ext cx="8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 RGB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043298-F502-71D0-5634-7D63DA0D0733}"/>
              </a:ext>
            </a:extLst>
          </p:cNvPr>
          <p:cNvSpPr/>
          <p:nvPr/>
        </p:nvSpPr>
        <p:spPr>
          <a:xfrm>
            <a:off x="226828" y="491502"/>
            <a:ext cx="11738344" cy="2478824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CA2FFCD-32D6-5397-E8CE-292613D7B191}"/>
              </a:ext>
            </a:extLst>
          </p:cNvPr>
          <p:cNvSpPr txBox="1"/>
          <p:nvPr/>
        </p:nvSpPr>
        <p:spPr>
          <a:xfrm>
            <a:off x="5397872" y="146567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a Star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902B437-C184-E1AF-40CB-2A0E051DD00E}"/>
              </a:ext>
            </a:extLst>
          </p:cNvPr>
          <p:cNvSpPr txBox="1"/>
          <p:nvPr/>
        </p:nvSpPr>
        <p:spPr>
          <a:xfrm>
            <a:off x="5371977" y="3373286"/>
            <a:ext cx="15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a Planet</a:t>
            </a:r>
          </a:p>
        </p:txBody>
      </p:sp>
      <p:sp>
        <p:nvSpPr>
          <p:cNvPr id="96" name="Down Arrow 95">
            <a:extLst>
              <a:ext uri="{FF2B5EF4-FFF2-40B4-BE49-F238E27FC236}">
                <a16:creationId xmlns:a16="http://schemas.microsoft.com/office/drawing/2014/main" id="{D9859B19-8D56-0B5B-8E5C-AC8934A4E0E4}"/>
              </a:ext>
            </a:extLst>
          </p:cNvPr>
          <p:cNvSpPr/>
          <p:nvPr/>
        </p:nvSpPr>
        <p:spPr>
          <a:xfrm>
            <a:off x="5352089" y="3068412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5DB125-CF7A-4B8C-6629-FDC1E032E4EA}"/>
              </a:ext>
            </a:extLst>
          </p:cNvPr>
          <p:cNvSpPr txBox="1"/>
          <p:nvPr/>
        </p:nvSpPr>
        <p:spPr>
          <a:xfrm>
            <a:off x="4427633" y="9896216"/>
            <a:ext cx="306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a Separation -&gt; Eq Temp</a:t>
            </a:r>
          </a:p>
        </p:txBody>
      </p:sp>
      <p:sp>
        <p:nvSpPr>
          <p:cNvPr id="98" name="Down Arrow 97">
            <a:extLst>
              <a:ext uri="{FF2B5EF4-FFF2-40B4-BE49-F238E27FC236}">
                <a16:creationId xmlns:a16="http://schemas.microsoft.com/office/drawing/2014/main" id="{4AC83695-476A-D03E-FF26-F00459636314}"/>
              </a:ext>
            </a:extLst>
          </p:cNvPr>
          <p:cNvSpPr/>
          <p:nvPr/>
        </p:nvSpPr>
        <p:spPr>
          <a:xfrm>
            <a:off x="5160004" y="9594485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658A2053-722C-DEE9-C302-3339AB707055}"/>
              </a:ext>
            </a:extLst>
          </p:cNvPr>
          <p:cNvSpPr/>
          <p:nvPr/>
        </p:nvSpPr>
        <p:spPr>
          <a:xfrm>
            <a:off x="1096004" y="10412904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0.1 au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A6E2F1AF-9853-00DF-EDE4-C6EF3D5E4682}"/>
              </a:ext>
            </a:extLst>
          </p:cNvPr>
          <p:cNvSpPr/>
          <p:nvPr/>
        </p:nvSpPr>
        <p:spPr>
          <a:xfrm>
            <a:off x="3095426" y="10410017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 au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C6BF9FE7-8271-28DE-9ED5-E36533163815}"/>
              </a:ext>
            </a:extLst>
          </p:cNvPr>
          <p:cNvSpPr/>
          <p:nvPr/>
        </p:nvSpPr>
        <p:spPr>
          <a:xfrm>
            <a:off x="5096604" y="10410016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au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7BE61EB4-CA60-BDAE-3D97-EFC377468E44}"/>
              </a:ext>
            </a:extLst>
          </p:cNvPr>
          <p:cNvSpPr/>
          <p:nvPr/>
        </p:nvSpPr>
        <p:spPr>
          <a:xfrm>
            <a:off x="7096026" y="10410015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au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2335F6E7-B33D-FA0C-4B80-A622F828D1D7}"/>
              </a:ext>
            </a:extLst>
          </p:cNvPr>
          <p:cNvSpPr/>
          <p:nvPr/>
        </p:nvSpPr>
        <p:spPr>
          <a:xfrm>
            <a:off x="9095448" y="10410014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au</a:t>
            </a:r>
          </a:p>
        </p:txBody>
      </p:sp>
      <p:sp>
        <p:nvSpPr>
          <p:cNvPr id="105" name="Down Arrow 104">
            <a:extLst>
              <a:ext uri="{FF2B5EF4-FFF2-40B4-BE49-F238E27FC236}">
                <a16:creationId xmlns:a16="http://schemas.microsoft.com/office/drawing/2014/main" id="{7781C76D-9D80-1FAE-6D78-BE5F9E0E450D}"/>
              </a:ext>
            </a:extLst>
          </p:cNvPr>
          <p:cNvSpPr/>
          <p:nvPr/>
        </p:nvSpPr>
        <p:spPr>
          <a:xfrm>
            <a:off x="5160004" y="11045368"/>
            <a:ext cx="1600200" cy="5880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rapezoid 114">
            <a:extLst>
              <a:ext uri="{FF2B5EF4-FFF2-40B4-BE49-F238E27FC236}">
                <a16:creationId xmlns:a16="http://schemas.microsoft.com/office/drawing/2014/main" id="{4BE1F7F7-C595-4CF5-D5D3-3126EDE7E8EB}"/>
              </a:ext>
            </a:extLst>
          </p:cNvPr>
          <p:cNvSpPr/>
          <p:nvPr/>
        </p:nvSpPr>
        <p:spPr>
          <a:xfrm>
            <a:off x="1828298" y="12760704"/>
            <a:ext cx="2516670" cy="1216152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model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B3C5E12-1569-F942-C7F4-F496624FE29C}"/>
              </a:ext>
            </a:extLst>
          </p:cNvPr>
          <p:cNvSpPr txBox="1"/>
          <p:nvPr/>
        </p:nvSpPr>
        <p:spPr>
          <a:xfrm>
            <a:off x="2144360" y="13963732"/>
            <a:ext cx="170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xx permutations</a:t>
            </a:r>
          </a:p>
        </p:txBody>
      </p:sp>
      <p:sp>
        <p:nvSpPr>
          <p:cNvPr id="117" name="Down Arrow 116">
            <a:extLst>
              <a:ext uri="{FF2B5EF4-FFF2-40B4-BE49-F238E27FC236}">
                <a16:creationId xmlns:a16="http://schemas.microsoft.com/office/drawing/2014/main" id="{AA96D97D-6527-8671-8A9E-F07AB9AB114F}"/>
              </a:ext>
            </a:extLst>
          </p:cNvPr>
          <p:cNvSpPr/>
          <p:nvPr/>
        </p:nvSpPr>
        <p:spPr>
          <a:xfrm rot="5400000">
            <a:off x="3903292" y="13569645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Snip Same Side Corner Rectangle 119">
            <a:extLst>
              <a:ext uri="{FF2B5EF4-FFF2-40B4-BE49-F238E27FC236}">
                <a16:creationId xmlns:a16="http://schemas.microsoft.com/office/drawing/2014/main" id="{341D8273-BC76-71D3-A6AF-6D40C1766DC1}"/>
              </a:ext>
            </a:extLst>
          </p:cNvPr>
          <p:cNvSpPr/>
          <p:nvPr/>
        </p:nvSpPr>
        <p:spPr>
          <a:xfrm>
            <a:off x="438593" y="16971094"/>
            <a:ext cx="1437966" cy="1347389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Cloud-free Spectrum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1AC9E6A-1F01-B23B-3943-6ECB7460B046}"/>
              </a:ext>
            </a:extLst>
          </p:cNvPr>
          <p:cNvSpPr txBox="1"/>
          <p:nvPr/>
        </p:nvSpPr>
        <p:spPr>
          <a:xfrm>
            <a:off x="7127296" y="2976068"/>
            <a:ext cx="48974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Typical masses/radii for given Teff from </a:t>
            </a:r>
            <a:r>
              <a:rPr lang="en-US" sz="1100" dirty="0" err="1"/>
              <a:t>Mamajek</a:t>
            </a:r>
            <a:r>
              <a:rPr lang="en-US" sz="1100" dirty="0"/>
              <a:t> table: </a:t>
            </a:r>
          </a:p>
          <a:p>
            <a:r>
              <a:rPr lang="en-US" sz="1100" dirty="0"/>
              <a:t>https://</a:t>
            </a:r>
            <a:r>
              <a:rPr lang="en-US" sz="1100" dirty="0" err="1"/>
              <a:t>www.pas.rochester.edu</a:t>
            </a:r>
            <a:r>
              <a:rPr lang="en-US" sz="1100" dirty="0"/>
              <a:t>/~</a:t>
            </a:r>
            <a:r>
              <a:rPr lang="en-US" sz="1100" dirty="0" err="1"/>
              <a:t>emamajek</a:t>
            </a:r>
            <a:r>
              <a:rPr lang="en-US" sz="1100" dirty="0"/>
              <a:t>/</a:t>
            </a:r>
            <a:r>
              <a:rPr lang="en-US" sz="1100" dirty="0" err="1"/>
              <a:t>EEM_dwarf_UBVIJHK_colors_Teff.txt</a:t>
            </a:r>
            <a:endParaRPr lang="en-US" sz="11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6D6A859-AB04-B97A-8101-FA15268E32FD}"/>
              </a:ext>
            </a:extLst>
          </p:cNvPr>
          <p:cNvSpPr/>
          <p:nvPr/>
        </p:nvSpPr>
        <p:spPr>
          <a:xfrm>
            <a:off x="8448771" y="13012995"/>
            <a:ext cx="2417742" cy="979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T_int</a:t>
            </a:r>
            <a:r>
              <a:rPr lang="en-US" dirty="0"/>
              <a:t> = 100K</a:t>
            </a:r>
          </a:p>
          <a:p>
            <a:r>
              <a:rPr lang="en-US" dirty="0" err="1"/>
              <a:t>noTiVO</a:t>
            </a:r>
            <a:r>
              <a:rPr lang="en-US" dirty="0"/>
              <a:t> = True</a:t>
            </a:r>
          </a:p>
          <a:p>
            <a:r>
              <a:rPr lang="en-US" dirty="0" err="1"/>
              <a:t>Rfacv</a:t>
            </a:r>
            <a:r>
              <a:rPr lang="en-US" dirty="0"/>
              <a:t> = 0.5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3198248-717D-DF5C-D447-CCB878DC3F1A}"/>
              </a:ext>
            </a:extLst>
          </p:cNvPr>
          <p:cNvSpPr txBox="1"/>
          <p:nvPr/>
        </p:nvSpPr>
        <p:spPr>
          <a:xfrm>
            <a:off x="8442709" y="12651928"/>
            <a:ext cx="242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kept constant:</a:t>
            </a:r>
          </a:p>
        </p:txBody>
      </p:sp>
      <p:sp>
        <p:nvSpPr>
          <p:cNvPr id="129" name="Down Arrow 128">
            <a:extLst>
              <a:ext uri="{FF2B5EF4-FFF2-40B4-BE49-F238E27FC236}">
                <a16:creationId xmlns:a16="http://schemas.microsoft.com/office/drawing/2014/main" id="{0B886324-1FE6-0060-4945-AD04CFA870D0}"/>
              </a:ext>
            </a:extLst>
          </p:cNvPr>
          <p:cNvSpPr/>
          <p:nvPr/>
        </p:nvSpPr>
        <p:spPr>
          <a:xfrm rot="5400000">
            <a:off x="7055908" y="13101837"/>
            <a:ext cx="1600200" cy="7371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6D1EB8EF-018C-2BA2-82BF-8224386632F8}"/>
              </a:ext>
            </a:extLst>
          </p:cNvPr>
          <p:cNvSpPr/>
          <p:nvPr/>
        </p:nvSpPr>
        <p:spPr>
          <a:xfrm>
            <a:off x="5123809" y="14130646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 deg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C80B7B3E-F495-2833-F662-CB167D602316}"/>
              </a:ext>
            </a:extLst>
          </p:cNvPr>
          <p:cNvSpPr/>
          <p:nvPr/>
        </p:nvSpPr>
        <p:spPr>
          <a:xfrm>
            <a:off x="5128336" y="14644306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 deg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90F43AAA-5358-8CC0-16B5-34D01AB3883A}"/>
              </a:ext>
            </a:extLst>
          </p:cNvPr>
          <p:cNvSpPr/>
          <p:nvPr/>
        </p:nvSpPr>
        <p:spPr>
          <a:xfrm>
            <a:off x="5129750" y="13600084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 deg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852AF2F4-2823-228A-98C8-D4EF1BC1D34E}"/>
              </a:ext>
            </a:extLst>
          </p:cNvPr>
          <p:cNvSpPr/>
          <p:nvPr/>
        </p:nvSpPr>
        <p:spPr>
          <a:xfrm>
            <a:off x="5134821" y="13079777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120 deg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1355072-7D74-C9E2-56D4-0795C78409EF}"/>
              </a:ext>
            </a:extLst>
          </p:cNvPr>
          <p:cNvSpPr txBox="1"/>
          <p:nvPr/>
        </p:nvSpPr>
        <p:spPr>
          <a:xfrm>
            <a:off x="5423362" y="1205785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Phase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FDA0B341-17D8-BD9A-72EA-AA340AE12B76}"/>
              </a:ext>
            </a:extLst>
          </p:cNvPr>
          <p:cNvSpPr/>
          <p:nvPr/>
        </p:nvSpPr>
        <p:spPr>
          <a:xfrm>
            <a:off x="5123720" y="12567671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140 deg</a:t>
            </a:r>
          </a:p>
        </p:txBody>
      </p:sp>
      <p:sp>
        <p:nvSpPr>
          <p:cNvPr id="136" name="Down Arrow 135">
            <a:extLst>
              <a:ext uri="{FF2B5EF4-FFF2-40B4-BE49-F238E27FC236}">
                <a16:creationId xmlns:a16="http://schemas.microsoft.com/office/drawing/2014/main" id="{4DEB96AD-C349-C813-ABF6-431C9763B43F}"/>
              </a:ext>
            </a:extLst>
          </p:cNvPr>
          <p:cNvSpPr/>
          <p:nvPr/>
        </p:nvSpPr>
        <p:spPr>
          <a:xfrm>
            <a:off x="357476" y="16449330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1543DCD-CF20-4BF4-2CD2-817886407DB9}"/>
              </a:ext>
            </a:extLst>
          </p:cNvPr>
          <p:cNvSpPr/>
          <p:nvPr/>
        </p:nvSpPr>
        <p:spPr>
          <a:xfrm>
            <a:off x="603402" y="3889308"/>
            <a:ext cx="2492024" cy="92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Water world:</a:t>
            </a:r>
          </a:p>
          <a:p>
            <a:pPr algn="ctr"/>
            <a:r>
              <a:rPr lang="en-US" dirty="0"/>
              <a:t>H2O-dominant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F9CB3E8-1457-CE2F-A74B-05D972E33156}"/>
              </a:ext>
            </a:extLst>
          </p:cNvPr>
          <p:cNvSpPr/>
          <p:nvPr/>
        </p:nvSpPr>
        <p:spPr>
          <a:xfrm>
            <a:off x="3337428" y="3875026"/>
            <a:ext cx="2492024" cy="92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Venus:</a:t>
            </a:r>
          </a:p>
          <a:p>
            <a:pPr algn="ctr"/>
            <a:r>
              <a:rPr lang="en-US" dirty="0"/>
              <a:t>CO2-dominant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293317B-9ACE-E514-5292-84BDF8B6FCA5}"/>
              </a:ext>
            </a:extLst>
          </p:cNvPr>
          <p:cNvSpPr/>
          <p:nvPr/>
        </p:nvSpPr>
        <p:spPr>
          <a:xfrm>
            <a:off x="6175744" y="3876544"/>
            <a:ext cx="2492024" cy="92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Earth:</a:t>
            </a:r>
          </a:p>
          <a:p>
            <a:pPr algn="ctr"/>
            <a:r>
              <a:rPr lang="en-US" dirty="0"/>
              <a:t>N2-dominant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85CEC4F-5B99-5751-AC75-FFC51807EE7A}"/>
              </a:ext>
            </a:extLst>
          </p:cNvPr>
          <p:cNvSpPr/>
          <p:nvPr/>
        </p:nvSpPr>
        <p:spPr>
          <a:xfrm>
            <a:off x="8909770" y="3876105"/>
            <a:ext cx="2492024" cy="92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Titan:</a:t>
            </a:r>
          </a:p>
          <a:p>
            <a:pPr algn="ctr"/>
            <a:r>
              <a:rPr lang="en-US" dirty="0"/>
              <a:t>CH4-dominant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1C8CD76-0E7A-A05E-260A-52F0ABEB7C19}"/>
              </a:ext>
            </a:extLst>
          </p:cNvPr>
          <p:cNvSpPr/>
          <p:nvPr/>
        </p:nvSpPr>
        <p:spPr>
          <a:xfrm>
            <a:off x="8909770" y="6060596"/>
            <a:ext cx="2492024" cy="92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20% O2 (Earth Only)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9ABDCB4-30D0-B72E-8773-D7D23C41DFC4}"/>
              </a:ext>
            </a:extLst>
          </p:cNvPr>
          <p:cNvSpPr/>
          <p:nvPr/>
        </p:nvSpPr>
        <p:spPr>
          <a:xfrm>
            <a:off x="3337428" y="6048940"/>
            <a:ext cx="2492024" cy="92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1% of each:</a:t>
            </a:r>
          </a:p>
          <a:p>
            <a:pPr algn="ctr"/>
            <a:r>
              <a:rPr lang="en-US" dirty="0"/>
              <a:t>H2O, CO2, CH4, O2, CO, O3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FA42549-6ACC-BA21-B987-5F2DA9E9D8A9}"/>
              </a:ext>
            </a:extLst>
          </p:cNvPr>
          <p:cNvSpPr/>
          <p:nvPr/>
        </p:nvSpPr>
        <p:spPr>
          <a:xfrm>
            <a:off x="6175744" y="6060596"/>
            <a:ext cx="2492024" cy="92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0.01% of each:</a:t>
            </a:r>
          </a:p>
          <a:p>
            <a:pPr algn="ctr"/>
            <a:r>
              <a:rPr lang="en-US" dirty="0"/>
              <a:t>H2O, CO2, CH4, O2, CO, O3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75D6CF0-681A-1E98-90BC-48B23BA0B579}"/>
              </a:ext>
            </a:extLst>
          </p:cNvPr>
          <p:cNvSpPr/>
          <p:nvPr/>
        </p:nvSpPr>
        <p:spPr>
          <a:xfrm>
            <a:off x="603402" y="6061973"/>
            <a:ext cx="2492024" cy="92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0.0001% of each:</a:t>
            </a:r>
          </a:p>
          <a:p>
            <a:pPr algn="ctr"/>
            <a:r>
              <a:rPr lang="en-US" dirty="0"/>
              <a:t>H2O, CO2, CH4, O2, CO, O3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62AFD4-476B-7FA8-400A-871FBE2D83F9}"/>
              </a:ext>
            </a:extLst>
          </p:cNvPr>
          <p:cNvSpPr txBox="1"/>
          <p:nvPr/>
        </p:nvSpPr>
        <p:spPr>
          <a:xfrm>
            <a:off x="5177262" y="5328365"/>
            <a:ext cx="174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Chemistry</a:t>
            </a: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F111C776-AF85-BB43-13D7-CFDAE5958859}"/>
              </a:ext>
            </a:extLst>
          </p:cNvPr>
          <p:cNvSpPr/>
          <p:nvPr/>
        </p:nvSpPr>
        <p:spPr>
          <a:xfrm>
            <a:off x="5251857" y="5021973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05D1DE-6348-82DE-5836-5FA8483B1491}"/>
              </a:ext>
            </a:extLst>
          </p:cNvPr>
          <p:cNvSpPr txBox="1"/>
          <p:nvPr/>
        </p:nvSpPr>
        <p:spPr>
          <a:xfrm>
            <a:off x="5280377" y="7630369"/>
            <a:ext cx="14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Gravity</a:t>
            </a: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EC67C214-6434-0097-97A9-3AF2F6C752DB}"/>
              </a:ext>
            </a:extLst>
          </p:cNvPr>
          <p:cNvSpPr/>
          <p:nvPr/>
        </p:nvSpPr>
        <p:spPr>
          <a:xfrm>
            <a:off x="5214324" y="7311920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0909041-61AE-FD4E-6533-40266C5AA43A}"/>
              </a:ext>
            </a:extLst>
          </p:cNvPr>
          <p:cNvSpPr/>
          <p:nvPr/>
        </p:nvSpPr>
        <p:spPr>
          <a:xfrm>
            <a:off x="2831666" y="8222679"/>
            <a:ext cx="1899187" cy="5647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5 m/s^2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4D14C29-6973-C731-E6FF-A1E2D74ADD42}"/>
              </a:ext>
            </a:extLst>
          </p:cNvPr>
          <p:cNvSpPr/>
          <p:nvPr/>
        </p:nvSpPr>
        <p:spPr>
          <a:xfrm>
            <a:off x="5043122" y="8188175"/>
            <a:ext cx="1899187" cy="5647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10 m/s^2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C68841F-EE1D-9E22-6C61-EF08D8AA55DA}"/>
              </a:ext>
            </a:extLst>
          </p:cNvPr>
          <p:cNvSpPr/>
          <p:nvPr/>
        </p:nvSpPr>
        <p:spPr>
          <a:xfrm>
            <a:off x="7251051" y="8222679"/>
            <a:ext cx="1899187" cy="5647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15 m/s^2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3DC372D6-B22C-961B-42C7-487CAF0F9D31}"/>
              </a:ext>
            </a:extLst>
          </p:cNvPr>
          <p:cNvSpPr/>
          <p:nvPr/>
        </p:nvSpPr>
        <p:spPr>
          <a:xfrm>
            <a:off x="2206010" y="14475035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58AFAB-1029-6D32-40CC-B1F7E78F959B}"/>
              </a:ext>
            </a:extLst>
          </p:cNvPr>
          <p:cNvSpPr txBox="1"/>
          <p:nvPr/>
        </p:nvSpPr>
        <p:spPr>
          <a:xfrm>
            <a:off x="2266965" y="14901335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clouds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BBDA01F-1FC1-1633-5EF6-A645234F0E6D}"/>
              </a:ext>
            </a:extLst>
          </p:cNvPr>
          <p:cNvSpPr/>
          <p:nvPr/>
        </p:nvSpPr>
        <p:spPr>
          <a:xfrm>
            <a:off x="224888" y="15655509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free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FA246D6-9D9C-5A05-D8A1-EA4C082F3973}"/>
              </a:ext>
            </a:extLst>
          </p:cNvPr>
          <p:cNvSpPr/>
          <p:nvPr/>
        </p:nvSpPr>
        <p:spPr>
          <a:xfrm>
            <a:off x="2234784" y="15491497"/>
            <a:ext cx="1865376" cy="7816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Grey opacity source at 0.1 bar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3B74C7D-5693-2968-1427-D9D9E63AEFCE}"/>
              </a:ext>
            </a:extLst>
          </p:cNvPr>
          <p:cNvSpPr/>
          <p:nvPr/>
        </p:nvSpPr>
        <p:spPr>
          <a:xfrm>
            <a:off x="4271463" y="15491497"/>
            <a:ext cx="2025396" cy="7816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Grey opacity source at 0.01 bar</a:t>
            </a:r>
          </a:p>
        </p:txBody>
      </p:sp>
      <p:sp>
        <p:nvSpPr>
          <p:cNvPr id="46" name="Snip Same Side Corner Rectangle 45">
            <a:extLst>
              <a:ext uri="{FF2B5EF4-FFF2-40B4-BE49-F238E27FC236}">
                <a16:creationId xmlns:a16="http://schemas.microsoft.com/office/drawing/2014/main" id="{E0AFF4A4-27C7-8DE8-22EE-554D240B21B6}"/>
              </a:ext>
            </a:extLst>
          </p:cNvPr>
          <p:cNvSpPr/>
          <p:nvPr/>
        </p:nvSpPr>
        <p:spPr>
          <a:xfrm>
            <a:off x="3381177" y="16971093"/>
            <a:ext cx="1437966" cy="1347389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Cloudy Spectrum</a:t>
            </a:r>
          </a:p>
        </p:txBody>
      </p:sp>
      <p:sp>
        <p:nvSpPr>
          <p:cNvPr id="47" name="Down Arrow 46">
            <a:extLst>
              <a:ext uri="{FF2B5EF4-FFF2-40B4-BE49-F238E27FC236}">
                <a16:creationId xmlns:a16="http://schemas.microsoft.com/office/drawing/2014/main" id="{80E118FE-FDB9-5213-3923-845FE4F743D5}"/>
              </a:ext>
            </a:extLst>
          </p:cNvPr>
          <p:cNvSpPr/>
          <p:nvPr/>
        </p:nvSpPr>
        <p:spPr>
          <a:xfrm>
            <a:off x="3336904" y="16383420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>
            <a:extLst>
              <a:ext uri="{FF2B5EF4-FFF2-40B4-BE49-F238E27FC236}">
                <a16:creationId xmlns:a16="http://schemas.microsoft.com/office/drawing/2014/main" id="{014223F8-AEFA-1781-478A-33E840502191}"/>
              </a:ext>
            </a:extLst>
          </p:cNvPr>
          <p:cNvSpPr/>
          <p:nvPr/>
        </p:nvSpPr>
        <p:spPr>
          <a:xfrm>
            <a:off x="8424937" y="16013848"/>
            <a:ext cx="1993310" cy="1993310"/>
          </a:xfrm>
          <a:prstGeom prst="star5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2889C4-C9D5-BFB0-22DD-31D94E260FD1}"/>
              </a:ext>
            </a:extLst>
          </p:cNvPr>
          <p:cNvSpPr txBox="1"/>
          <p:nvPr/>
        </p:nvSpPr>
        <p:spPr>
          <a:xfrm>
            <a:off x="8440038" y="16797648"/>
            <a:ext cx="200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13,516 total permutations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183ACD7-4EF5-2B38-74E5-FC1EEC887EAD}"/>
              </a:ext>
            </a:extLst>
          </p:cNvPr>
          <p:cNvSpPr/>
          <p:nvPr/>
        </p:nvSpPr>
        <p:spPr>
          <a:xfrm>
            <a:off x="8424937" y="14345045"/>
            <a:ext cx="2674548" cy="979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T(P) = [0.75 x  Teq^4(P+2/3)]^1/4</a:t>
            </a:r>
          </a:p>
          <a:p>
            <a:r>
              <a:rPr lang="en-US" dirty="0"/>
              <a:t>(Guillot 2010, Line 2013)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57F047-F97B-AC66-FDC9-604BC29941F3}"/>
              </a:ext>
            </a:extLst>
          </p:cNvPr>
          <p:cNvSpPr txBox="1"/>
          <p:nvPr/>
        </p:nvSpPr>
        <p:spPr>
          <a:xfrm>
            <a:off x="8424937" y="13951399"/>
            <a:ext cx="113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 Profile:</a:t>
            </a:r>
          </a:p>
        </p:txBody>
      </p:sp>
    </p:spTree>
    <p:extLst>
      <p:ext uri="{BB962C8B-B14F-4D97-AF65-F5344CB8AC3E}">
        <p14:creationId xmlns:p14="http://schemas.microsoft.com/office/powerpoint/2010/main" val="153289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11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5726</TotalTime>
  <Words>327</Words>
  <Application>Microsoft Macintosh PowerPoint</Application>
  <PresentationFormat>Custom</PresentationFormat>
  <Paragraphs>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Pearce</dc:creator>
  <cp:lastModifiedBy>Logan Pearce</cp:lastModifiedBy>
  <cp:revision>10</cp:revision>
  <dcterms:created xsi:type="dcterms:W3CDTF">2023-06-06T20:45:51Z</dcterms:created>
  <dcterms:modified xsi:type="dcterms:W3CDTF">2023-08-16T16:32:28Z</dcterms:modified>
</cp:coreProperties>
</file>