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2192000" cy="1920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D3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0" d="100"/>
          <a:sy n="110" d="100"/>
        </p:scale>
        <p:origin x="-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142616"/>
            <a:ext cx="10363200" cy="66852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85706"/>
            <a:ext cx="9144000" cy="46361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10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022350"/>
            <a:ext cx="262890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022350"/>
            <a:ext cx="773430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0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787270"/>
            <a:ext cx="10515600" cy="798766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2850500"/>
            <a:ext cx="10515600" cy="42005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6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111750"/>
            <a:ext cx="518160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111750"/>
            <a:ext cx="518160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22354"/>
            <a:ext cx="1051560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4707256"/>
            <a:ext cx="5157787" cy="230695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014210"/>
            <a:ext cx="5157787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4707256"/>
            <a:ext cx="5183188" cy="230695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014210"/>
            <a:ext cx="518318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2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0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0160"/>
            <a:ext cx="3932237" cy="44805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764794"/>
            <a:ext cx="6172200" cy="136461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760720"/>
            <a:ext cx="3932237" cy="1067244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1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80160"/>
            <a:ext cx="3932237" cy="44805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764794"/>
            <a:ext cx="6172200" cy="136461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760720"/>
            <a:ext cx="3932237" cy="1067244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3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2354"/>
            <a:ext cx="1051560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111750"/>
            <a:ext cx="1051560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7797784"/>
            <a:ext cx="27432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B0EB2-245C-044A-9427-1B716A4CD013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7797784"/>
            <a:ext cx="41148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7797784"/>
            <a:ext cx="274320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89A0B-7780-3C43-8E1D-E86E8290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8FA0EDC-D25E-58E8-C01E-FAE246C05AB0}"/>
              </a:ext>
            </a:extLst>
          </p:cNvPr>
          <p:cNvSpPr/>
          <p:nvPr/>
        </p:nvSpPr>
        <p:spPr>
          <a:xfrm>
            <a:off x="847536" y="7592949"/>
            <a:ext cx="1865376" cy="30266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Mass = 17Mearth = 0.05Mjup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Radius = 4 </a:t>
            </a:r>
            <a:r>
              <a:rPr lang="en-US" dirty="0" err="1"/>
              <a:t>Rearth</a:t>
            </a:r>
            <a:r>
              <a:rPr lang="en-US" dirty="0"/>
              <a:t> = 0.35Rjup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74315E-FEBD-969F-8A02-82EDE132D492}"/>
              </a:ext>
            </a:extLst>
          </p:cNvPr>
          <p:cNvSpPr/>
          <p:nvPr/>
        </p:nvSpPr>
        <p:spPr>
          <a:xfrm>
            <a:off x="3026856" y="7592949"/>
            <a:ext cx="1865376" cy="30266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Radius = 6 </a:t>
            </a:r>
            <a:r>
              <a:rPr lang="en-US" dirty="0" err="1"/>
              <a:t>Rearth</a:t>
            </a:r>
            <a:r>
              <a:rPr lang="en-US" dirty="0"/>
              <a:t> = 0.54Rjup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30Mearth = 0.09Mjup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50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650005E-B724-F953-0E04-6311E32ECD2F}"/>
              </a:ext>
            </a:extLst>
          </p:cNvPr>
          <p:cNvSpPr/>
          <p:nvPr/>
        </p:nvSpPr>
        <p:spPr>
          <a:xfrm>
            <a:off x="5206176" y="7592949"/>
            <a:ext cx="1865376" cy="3026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9 </a:t>
            </a:r>
            <a:r>
              <a:rPr lang="en-US" dirty="0" err="1"/>
              <a:t>Rearth</a:t>
            </a:r>
            <a:r>
              <a:rPr lang="en-US" dirty="0"/>
              <a:t> = 0.8Rjup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95Mearth = 0.3Mjup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10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8EB4F18-E642-F6D5-7053-5B851CE27FFA}"/>
              </a:ext>
            </a:extLst>
          </p:cNvPr>
          <p:cNvSpPr/>
          <p:nvPr/>
        </p:nvSpPr>
        <p:spPr>
          <a:xfrm>
            <a:off x="7321488" y="7592949"/>
            <a:ext cx="1865376" cy="30266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56A212-FBCC-1B0A-3DF3-AFEA9711A778}"/>
              </a:ext>
            </a:extLst>
          </p:cNvPr>
          <p:cNvSpPr/>
          <p:nvPr/>
        </p:nvSpPr>
        <p:spPr>
          <a:xfrm>
            <a:off x="9436800" y="7592949"/>
            <a:ext cx="1865376" cy="30266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Radius = 10 </a:t>
            </a:r>
            <a:r>
              <a:rPr lang="en-US" dirty="0" err="1"/>
              <a:t>Rearth</a:t>
            </a:r>
            <a:r>
              <a:rPr lang="en-US" dirty="0"/>
              <a:t> = 0.9Rjup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Mass = 1560Mearth = 5Mjup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Metallicity =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9F6180-6158-3E18-F081-27BB5525437B}"/>
              </a:ext>
            </a:extLst>
          </p:cNvPr>
          <p:cNvSpPr/>
          <p:nvPr/>
        </p:nvSpPr>
        <p:spPr>
          <a:xfrm>
            <a:off x="847536" y="983927"/>
            <a:ext cx="1865376" cy="1848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3000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0.2Rsun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0.15Msun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5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FE26AF5-5E88-1D95-8289-52035F6A663E}"/>
              </a:ext>
            </a:extLst>
          </p:cNvPr>
          <p:cNvSpPr/>
          <p:nvPr/>
        </p:nvSpPr>
        <p:spPr>
          <a:xfrm>
            <a:off x="3026856" y="983927"/>
            <a:ext cx="1865376" cy="1848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0.8Rsun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4.5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1646A4-31F8-1A92-A37F-A06ECED7249B}"/>
              </a:ext>
            </a:extLst>
          </p:cNvPr>
          <p:cNvSpPr/>
          <p:nvPr/>
        </p:nvSpPr>
        <p:spPr>
          <a:xfrm>
            <a:off x="5206176" y="983927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5000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0.8Msun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2.3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7B997C3-672C-EC8B-25B2-D8DDD1A493C5}"/>
              </a:ext>
            </a:extLst>
          </p:cNvPr>
          <p:cNvSpPr/>
          <p:nvPr/>
        </p:nvSpPr>
        <p:spPr>
          <a:xfrm>
            <a:off x="7321488" y="983927"/>
            <a:ext cx="1865376" cy="184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1.7Rsun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4.0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0DB658-0D3F-F950-98AC-21AFBE1F19F5}"/>
              </a:ext>
            </a:extLst>
          </p:cNvPr>
          <p:cNvSpPr/>
          <p:nvPr/>
        </p:nvSpPr>
        <p:spPr>
          <a:xfrm>
            <a:off x="9436800" y="983927"/>
            <a:ext cx="1865376" cy="18488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Teff = 7000</a:t>
            </a:r>
          </a:p>
          <a:p>
            <a:pPr algn="ctr"/>
            <a:r>
              <a:rPr lang="en-US" dirty="0" err="1"/>
              <a:t>Rstar</a:t>
            </a:r>
            <a:r>
              <a:rPr lang="en-US" dirty="0"/>
              <a:t> = 10Rsun</a:t>
            </a:r>
          </a:p>
          <a:p>
            <a:pPr algn="ctr"/>
            <a:r>
              <a:rPr lang="en-US" dirty="0" err="1"/>
              <a:t>Mstar</a:t>
            </a:r>
            <a:r>
              <a:rPr lang="en-US" dirty="0"/>
              <a:t> = 1.5Msun</a:t>
            </a:r>
          </a:p>
          <a:p>
            <a:pPr algn="ctr"/>
            <a:r>
              <a:rPr lang="en-US" dirty="0" err="1"/>
              <a:t>FeH</a:t>
            </a:r>
            <a:r>
              <a:rPr lang="en-US" dirty="0"/>
              <a:t> = 1</a:t>
            </a:r>
          </a:p>
          <a:p>
            <a:pPr algn="ctr"/>
            <a:r>
              <a:rPr lang="en-US" dirty="0"/>
              <a:t>Log(g) = 2.6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C56C44-3568-4F14-4BBF-959EDEFCA62E}"/>
              </a:ext>
            </a:extLst>
          </p:cNvPr>
          <p:cNvSpPr txBox="1"/>
          <p:nvPr/>
        </p:nvSpPr>
        <p:spPr>
          <a:xfrm>
            <a:off x="1352862" y="61140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M5 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28DEBC-FD9B-E1F6-D81B-E03D60F0A405}"/>
              </a:ext>
            </a:extLst>
          </p:cNvPr>
          <p:cNvSpPr txBox="1"/>
          <p:nvPr/>
        </p:nvSpPr>
        <p:spPr>
          <a:xfrm>
            <a:off x="1277233" y="7223617"/>
            <a:ext cx="1005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Neptune</a:t>
            </a:r>
          </a:p>
        </p:txBody>
      </p:sp>
      <p:pic>
        <p:nvPicPr>
          <p:cNvPr id="17" name="Picture 16" descr="A picture containing text, line, diagram, screenshot&#10;&#10;Description automatically generated">
            <a:extLst>
              <a:ext uri="{FF2B5EF4-FFF2-40B4-BE49-F238E27FC236}">
                <a16:creationId xmlns:a16="http://schemas.microsoft.com/office/drawing/2014/main" id="{D2283121-004D-C403-079E-19B9551A7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04" y="11290288"/>
            <a:ext cx="4864100" cy="2755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2CE1BF8-6F9B-1C30-3FCF-0A34E399E2ED}"/>
              </a:ext>
            </a:extLst>
          </p:cNvPr>
          <p:cNvSpPr txBox="1"/>
          <p:nvPr/>
        </p:nvSpPr>
        <p:spPr>
          <a:xfrm>
            <a:off x="3208466" y="6706623"/>
            <a:ext cx="150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Neptune-Saturn Intermediate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525C7AC-08CD-1984-9F29-9C0636A34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35" y="3934862"/>
            <a:ext cx="3812659" cy="270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B879E257-77C8-0AD2-2F41-15D5864F572E}"/>
              </a:ext>
            </a:extLst>
          </p:cNvPr>
          <p:cNvSpPr/>
          <p:nvPr/>
        </p:nvSpPr>
        <p:spPr>
          <a:xfrm>
            <a:off x="1220080" y="4529138"/>
            <a:ext cx="2682312" cy="2000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5CDEDD-CB01-BD03-A216-78C735BB2B52}"/>
              </a:ext>
            </a:extLst>
          </p:cNvPr>
          <p:cNvCxnSpPr>
            <a:cxnSpLocks/>
          </p:cNvCxnSpPr>
          <p:nvPr/>
        </p:nvCxnSpPr>
        <p:spPr>
          <a:xfrm>
            <a:off x="2561237" y="4729163"/>
            <a:ext cx="1021639" cy="1977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6DA6802A-F5E3-8B3D-77F2-7DD436F3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59" y="3628620"/>
            <a:ext cx="4579390" cy="360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D20C8AB-4CAF-E047-AE0A-BBA9BE490030}"/>
              </a:ext>
            </a:extLst>
          </p:cNvPr>
          <p:cNvCxnSpPr>
            <a:cxnSpLocks/>
          </p:cNvCxnSpPr>
          <p:nvPr/>
        </p:nvCxnSpPr>
        <p:spPr>
          <a:xfrm flipV="1">
            <a:off x="1868521" y="10434527"/>
            <a:ext cx="1588034" cy="1588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41B58A-E494-FB49-1098-DAFDADC9DF9A}"/>
              </a:ext>
            </a:extLst>
          </p:cNvPr>
          <p:cNvCxnSpPr>
            <a:cxnSpLocks/>
          </p:cNvCxnSpPr>
          <p:nvPr/>
        </p:nvCxnSpPr>
        <p:spPr>
          <a:xfrm>
            <a:off x="4790647" y="4871731"/>
            <a:ext cx="24960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537875-1304-6823-5C98-1544F65FCCA7}"/>
              </a:ext>
            </a:extLst>
          </p:cNvPr>
          <p:cNvCxnSpPr>
            <a:cxnSpLocks/>
          </p:cNvCxnSpPr>
          <p:nvPr/>
        </p:nvCxnSpPr>
        <p:spPr>
          <a:xfrm flipV="1">
            <a:off x="7286701" y="4871732"/>
            <a:ext cx="0" cy="20288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82D75E1-195C-825D-F99B-2EADB7310B66}"/>
              </a:ext>
            </a:extLst>
          </p:cNvPr>
          <p:cNvCxnSpPr>
            <a:cxnSpLocks/>
          </p:cNvCxnSpPr>
          <p:nvPr/>
        </p:nvCxnSpPr>
        <p:spPr>
          <a:xfrm flipV="1">
            <a:off x="2884644" y="12033224"/>
            <a:ext cx="0" cy="13287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C04F1D-9217-59F7-01E8-ECCB59B5F90D}"/>
              </a:ext>
            </a:extLst>
          </p:cNvPr>
          <p:cNvCxnSpPr>
            <a:cxnSpLocks/>
          </p:cNvCxnSpPr>
          <p:nvPr/>
        </p:nvCxnSpPr>
        <p:spPr>
          <a:xfrm>
            <a:off x="1603538" y="12033223"/>
            <a:ext cx="12811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C97EFD-D37C-521A-0B6D-BE07A314552C}"/>
              </a:ext>
            </a:extLst>
          </p:cNvPr>
          <p:cNvCxnSpPr>
            <a:cxnSpLocks/>
          </p:cNvCxnSpPr>
          <p:nvPr/>
        </p:nvCxnSpPr>
        <p:spPr>
          <a:xfrm flipH="1">
            <a:off x="4349303" y="6642114"/>
            <a:ext cx="2937398" cy="2519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EEC89AA-BE3D-0C5A-490C-73727EC51F6E}"/>
              </a:ext>
            </a:extLst>
          </p:cNvPr>
          <p:cNvSpPr txBox="1"/>
          <p:nvPr/>
        </p:nvSpPr>
        <p:spPr>
          <a:xfrm>
            <a:off x="5725136" y="7279264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D8A0B4-C1A8-AF57-A6C1-556C8F8475C1}"/>
              </a:ext>
            </a:extLst>
          </p:cNvPr>
          <p:cNvSpPr txBox="1"/>
          <p:nvPr/>
        </p:nvSpPr>
        <p:spPr>
          <a:xfrm>
            <a:off x="7854324" y="7260621"/>
            <a:ext cx="82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Jupiter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B1ED2-9A70-6345-9097-E573FD2FD590}"/>
              </a:ext>
            </a:extLst>
          </p:cNvPr>
          <p:cNvSpPr txBox="1"/>
          <p:nvPr/>
        </p:nvSpPr>
        <p:spPr>
          <a:xfrm>
            <a:off x="9653009" y="7240036"/>
            <a:ext cx="142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 Jupiter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DE3D432-B0B5-A115-61F4-F4730A277F78}"/>
              </a:ext>
            </a:extLst>
          </p:cNvPr>
          <p:cNvSpPr/>
          <p:nvPr/>
        </p:nvSpPr>
        <p:spPr>
          <a:xfrm>
            <a:off x="1371756" y="4133695"/>
            <a:ext cx="2682312" cy="330933"/>
          </a:xfrm>
          <a:prstGeom prst="ellipse">
            <a:avLst/>
          </a:prstGeom>
          <a:noFill/>
          <a:ln w="19050">
            <a:solidFill>
              <a:srgbClr val="4AD3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283606-6350-2A0F-412B-0C2AD26A8644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4054069" y="4299162"/>
            <a:ext cx="5964675" cy="303761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6A9BC1-E2AC-21C3-7AFC-C0AD296D9FF3}"/>
              </a:ext>
            </a:extLst>
          </p:cNvPr>
          <p:cNvCxnSpPr>
            <a:cxnSpLocks/>
          </p:cNvCxnSpPr>
          <p:nvPr/>
        </p:nvCxnSpPr>
        <p:spPr>
          <a:xfrm>
            <a:off x="4710622" y="4318671"/>
            <a:ext cx="42630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217709E-11B7-C88A-8A61-DA48B134E62E}"/>
              </a:ext>
            </a:extLst>
          </p:cNvPr>
          <p:cNvCxnSpPr>
            <a:cxnSpLocks/>
          </p:cNvCxnSpPr>
          <p:nvPr/>
        </p:nvCxnSpPr>
        <p:spPr>
          <a:xfrm flipV="1">
            <a:off x="8973704" y="4310721"/>
            <a:ext cx="0" cy="2662563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7190232-C3A3-7EC7-63CB-D6D80BFB2D90}"/>
              </a:ext>
            </a:extLst>
          </p:cNvPr>
          <p:cNvCxnSpPr>
            <a:cxnSpLocks/>
          </p:cNvCxnSpPr>
          <p:nvPr/>
        </p:nvCxnSpPr>
        <p:spPr>
          <a:xfrm flipV="1">
            <a:off x="5016919" y="12673739"/>
            <a:ext cx="0" cy="66437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AC8755-A302-D12D-1F39-99A934AA9BDB}"/>
              </a:ext>
            </a:extLst>
          </p:cNvPr>
          <p:cNvCxnSpPr>
            <a:cxnSpLocks/>
          </p:cNvCxnSpPr>
          <p:nvPr/>
        </p:nvCxnSpPr>
        <p:spPr>
          <a:xfrm>
            <a:off x="1603537" y="12681690"/>
            <a:ext cx="3413382" cy="0"/>
          </a:xfrm>
          <a:prstGeom prst="line">
            <a:avLst/>
          </a:prstGeom>
          <a:ln w="19050">
            <a:solidFill>
              <a:srgbClr val="4AD3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257C873-6101-CA5A-FDC7-B4A15C08B87C}"/>
              </a:ext>
            </a:extLst>
          </p:cNvPr>
          <p:cNvCxnSpPr>
            <a:cxnSpLocks/>
          </p:cNvCxnSpPr>
          <p:nvPr/>
        </p:nvCxnSpPr>
        <p:spPr>
          <a:xfrm flipV="1">
            <a:off x="4923167" y="10330982"/>
            <a:ext cx="4804387" cy="2337257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98818-C02A-3EC4-2536-202B9DDD58D8}"/>
              </a:ext>
            </a:extLst>
          </p:cNvPr>
          <p:cNvSpPr/>
          <p:nvPr/>
        </p:nvSpPr>
        <p:spPr>
          <a:xfrm>
            <a:off x="212984" y="3628619"/>
            <a:ext cx="11738344" cy="10630306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9E1AB98-A937-E253-AA13-8BAEE835C6EC}"/>
              </a:ext>
            </a:extLst>
          </p:cNvPr>
          <p:cNvCxnSpPr>
            <a:cxnSpLocks/>
          </p:cNvCxnSpPr>
          <p:nvPr/>
        </p:nvCxnSpPr>
        <p:spPr>
          <a:xfrm>
            <a:off x="8982922" y="4338182"/>
            <a:ext cx="858773" cy="3669138"/>
          </a:xfrm>
          <a:prstGeom prst="straightConnector1">
            <a:avLst/>
          </a:prstGeom>
          <a:ln w="19050">
            <a:solidFill>
              <a:srgbClr val="4AD3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78536C1-205C-842D-F86E-666C416A6A2B}"/>
              </a:ext>
            </a:extLst>
          </p:cNvPr>
          <p:cNvSpPr txBox="1"/>
          <p:nvPr/>
        </p:nvSpPr>
        <p:spPr>
          <a:xfrm>
            <a:off x="3511291" y="644235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MS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EF56641-07E1-2879-9873-CAA8521D740B}"/>
              </a:ext>
            </a:extLst>
          </p:cNvPr>
          <p:cNvSpPr txBox="1"/>
          <p:nvPr/>
        </p:nvSpPr>
        <p:spPr>
          <a:xfrm>
            <a:off x="5536783" y="617112"/>
            <a:ext cx="11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K2-K3 RGB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4B520-100D-DFEC-D63E-996F56364699}"/>
              </a:ext>
            </a:extLst>
          </p:cNvPr>
          <p:cNvSpPr txBox="1"/>
          <p:nvPr/>
        </p:nvSpPr>
        <p:spPr>
          <a:xfrm>
            <a:off x="7839447" y="60823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25028E-F1FA-B1E2-71CA-68ED7FF9F132}"/>
              </a:ext>
            </a:extLst>
          </p:cNvPr>
          <p:cNvSpPr txBox="1"/>
          <p:nvPr/>
        </p:nvSpPr>
        <p:spPr>
          <a:xfrm>
            <a:off x="9937093" y="585975"/>
            <a:ext cx="854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 RGB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043298-F502-71D0-5634-7D63DA0D0733}"/>
              </a:ext>
            </a:extLst>
          </p:cNvPr>
          <p:cNvSpPr/>
          <p:nvPr/>
        </p:nvSpPr>
        <p:spPr>
          <a:xfrm>
            <a:off x="199628" y="436638"/>
            <a:ext cx="11738344" cy="2478824"/>
          </a:xfrm>
          <a:prstGeom prst="rect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A2FFCD-32D6-5397-E8CE-292613D7B191}"/>
              </a:ext>
            </a:extLst>
          </p:cNvPr>
          <p:cNvSpPr txBox="1"/>
          <p:nvPr/>
        </p:nvSpPr>
        <p:spPr>
          <a:xfrm>
            <a:off x="5370671" y="91703"/>
            <a:ext cx="1336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Star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902B437-C184-E1AF-40CB-2A0E051DD00E}"/>
              </a:ext>
            </a:extLst>
          </p:cNvPr>
          <p:cNvSpPr txBox="1"/>
          <p:nvPr/>
        </p:nvSpPr>
        <p:spPr>
          <a:xfrm>
            <a:off x="5344776" y="3318422"/>
            <a:ext cx="156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Planet</a:t>
            </a:r>
          </a:p>
        </p:txBody>
      </p:sp>
      <p:sp>
        <p:nvSpPr>
          <p:cNvPr id="96" name="Down Arrow 95">
            <a:extLst>
              <a:ext uri="{FF2B5EF4-FFF2-40B4-BE49-F238E27FC236}">
                <a16:creationId xmlns:a16="http://schemas.microsoft.com/office/drawing/2014/main" id="{D9859B19-8D56-0B5B-8E5C-AC8934A4E0E4}"/>
              </a:ext>
            </a:extLst>
          </p:cNvPr>
          <p:cNvSpPr/>
          <p:nvPr/>
        </p:nvSpPr>
        <p:spPr>
          <a:xfrm>
            <a:off x="5324889" y="3013548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5DB125-CF7A-4B8C-6629-FDC1E032E4EA}"/>
              </a:ext>
            </a:extLst>
          </p:cNvPr>
          <p:cNvSpPr txBox="1"/>
          <p:nvPr/>
        </p:nvSpPr>
        <p:spPr>
          <a:xfrm>
            <a:off x="4400433" y="14680052"/>
            <a:ext cx="306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Separation -&gt; Eq Temp</a:t>
            </a:r>
          </a:p>
        </p:txBody>
      </p:sp>
      <p:sp>
        <p:nvSpPr>
          <p:cNvPr id="98" name="Down Arrow 97">
            <a:extLst>
              <a:ext uri="{FF2B5EF4-FFF2-40B4-BE49-F238E27FC236}">
                <a16:creationId xmlns:a16="http://schemas.microsoft.com/office/drawing/2014/main" id="{4AC83695-476A-D03E-FF26-F00459636314}"/>
              </a:ext>
            </a:extLst>
          </p:cNvPr>
          <p:cNvSpPr/>
          <p:nvPr/>
        </p:nvSpPr>
        <p:spPr>
          <a:xfrm>
            <a:off x="5132804" y="1437832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658A2053-722C-DEE9-C302-3339AB707055}"/>
              </a:ext>
            </a:extLst>
          </p:cNvPr>
          <p:cNvSpPr/>
          <p:nvPr/>
        </p:nvSpPr>
        <p:spPr>
          <a:xfrm>
            <a:off x="1068804" y="15196739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 au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6E2F1AF-9853-00DF-EDE4-C6EF3D5E4682}"/>
              </a:ext>
            </a:extLst>
          </p:cNvPr>
          <p:cNvSpPr/>
          <p:nvPr/>
        </p:nvSpPr>
        <p:spPr>
          <a:xfrm>
            <a:off x="3068226" y="15193852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au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C6BF9FE7-8271-28DE-9ED5-E36533163815}"/>
              </a:ext>
            </a:extLst>
          </p:cNvPr>
          <p:cNvSpPr/>
          <p:nvPr/>
        </p:nvSpPr>
        <p:spPr>
          <a:xfrm>
            <a:off x="5069404" y="15193851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au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7BE61EB4-CA60-BDAE-3D97-EFC377468E44}"/>
              </a:ext>
            </a:extLst>
          </p:cNvPr>
          <p:cNvSpPr/>
          <p:nvPr/>
        </p:nvSpPr>
        <p:spPr>
          <a:xfrm>
            <a:off x="7068826" y="15193850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au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335F6E7-B33D-FA0C-4B80-A622F828D1D7}"/>
              </a:ext>
            </a:extLst>
          </p:cNvPr>
          <p:cNvSpPr/>
          <p:nvPr/>
        </p:nvSpPr>
        <p:spPr>
          <a:xfrm>
            <a:off x="9068248" y="15193849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 au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A166F-C76D-8BFA-A8DF-2582BB98CF0D}"/>
              </a:ext>
            </a:extLst>
          </p:cNvPr>
          <p:cNvSpPr txBox="1"/>
          <p:nvPr/>
        </p:nvSpPr>
        <p:spPr>
          <a:xfrm>
            <a:off x="5036952" y="16174876"/>
            <a:ext cx="181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C/O ratio</a:t>
            </a:r>
          </a:p>
        </p:txBody>
      </p:sp>
      <p:sp>
        <p:nvSpPr>
          <p:cNvPr id="105" name="Down Arrow 104">
            <a:extLst>
              <a:ext uri="{FF2B5EF4-FFF2-40B4-BE49-F238E27FC236}">
                <a16:creationId xmlns:a16="http://schemas.microsoft.com/office/drawing/2014/main" id="{7781C76D-9D80-1FAE-6D78-BE5F9E0E450D}"/>
              </a:ext>
            </a:extLst>
          </p:cNvPr>
          <p:cNvSpPr/>
          <p:nvPr/>
        </p:nvSpPr>
        <p:spPr>
          <a:xfrm>
            <a:off x="5132804" y="1582920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E1AA745-EE5A-D8A7-8FE9-28736CB7C622}"/>
              </a:ext>
            </a:extLst>
          </p:cNvPr>
          <p:cNvSpPr/>
          <p:nvPr/>
        </p:nvSpPr>
        <p:spPr>
          <a:xfrm>
            <a:off x="4004943" y="16564699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16073228-4AF2-4A59-A923-A6C81AACA486}"/>
              </a:ext>
            </a:extLst>
          </p:cNvPr>
          <p:cNvSpPr/>
          <p:nvPr/>
        </p:nvSpPr>
        <p:spPr>
          <a:xfrm>
            <a:off x="6004365" y="16564698"/>
            <a:ext cx="1865376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1.5</a:t>
            </a:r>
          </a:p>
        </p:txBody>
      </p:sp>
      <p:sp>
        <p:nvSpPr>
          <p:cNvPr id="113" name="Down Arrow 112">
            <a:extLst>
              <a:ext uri="{FF2B5EF4-FFF2-40B4-BE49-F238E27FC236}">
                <a16:creationId xmlns:a16="http://schemas.microsoft.com/office/drawing/2014/main" id="{F193D630-1CDA-64E4-A9BD-106389D93BA3}"/>
              </a:ext>
            </a:extLst>
          </p:cNvPr>
          <p:cNvSpPr/>
          <p:nvPr/>
        </p:nvSpPr>
        <p:spPr>
          <a:xfrm>
            <a:off x="5144265" y="17162754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rapezoid 114">
            <a:extLst>
              <a:ext uri="{FF2B5EF4-FFF2-40B4-BE49-F238E27FC236}">
                <a16:creationId xmlns:a16="http://schemas.microsoft.com/office/drawing/2014/main" id="{4BE1F7F7-C595-4CF5-D5D3-3126EDE7E8EB}"/>
              </a:ext>
            </a:extLst>
          </p:cNvPr>
          <p:cNvSpPr/>
          <p:nvPr/>
        </p:nvSpPr>
        <p:spPr>
          <a:xfrm>
            <a:off x="4743757" y="17683061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3C5E12-1569-F942-C7F4-F496624FE29C}"/>
              </a:ext>
            </a:extLst>
          </p:cNvPr>
          <p:cNvSpPr txBox="1"/>
          <p:nvPr/>
        </p:nvSpPr>
        <p:spPr>
          <a:xfrm>
            <a:off x="7167195" y="18033807"/>
            <a:ext cx="185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252 permutations</a:t>
            </a:r>
          </a:p>
        </p:txBody>
      </p:sp>
      <p:sp>
        <p:nvSpPr>
          <p:cNvPr id="117" name="Down Arrow 116">
            <a:extLst>
              <a:ext uri="{FF2B5EF4-FFF2-40B4-BE49-F238E27FC236}">
                <a16:creationId xmlns:a16="http://schemas.microsoft.com/office/drawing/2014/main" id="{AA96D97D-6527-8671-8A9E-F07AB9AB114F}"/>
              </a:ext>
            </a:extLst>
          </p:cNvPr>
          <p:cNvSpPr/>
          <p:nvPr/>
        </p:nvSpPr>
        <p:spPr>
          <a:xfrm rot="5400000">
            <a:off x="3536865" y="1804920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Snip Same Side Corner Rectangle 119">
            <a:extLst>
              <a:ext uri="{FF2B5EF4-FFF2-40B4-BE49-F238E27FC236}">
                <a16:creationId xmlns:a16="http://schemas.microsoft.com/office/drawing/2014/main" id="{341D8273-BC76-71D3-A6AF-6D40C1766DC1}"/>
              </a:ext>
            </a:extLst>
          </p:cNvPr>
          <p:cNvSpPr/>
          <p:nvPr/>
        </p:nvSpPr>
        <p:spPr>
          <a:xfrm>
            <a:off x="2261364" y="17544778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Cloud-free Spectrum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1AC9E6A-1F01-B23B-3943-6ECB7460B046}"/>
              </a:ext>
            </a:extLst>
          </p:cNvPr>
          <p:cNvSpPr txBox="1"/>
          <p:nvPr/>
        </p:nvSpPr>
        <p:spPr>
          <a:xfrm>
            <a:off x="7100095" y="2921203"/>
            <a:ext cx="4897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Typical masses/radii for given Teff from </a:t>
            </a:r>
            <a:r>
              <a:rPr lang="en-US" sz="1100" dirty="0" err="1"/>
              <a:t>Mamajek</a:t>
            </a:r>
            <a:r>
              <a:rPr lang="en-US" sz="1100" dirty="0"/>
              <a:t> table: </a:t>
            </a:r>
          </a:p>
          <a:p>
            <a:r>
              <a:rPr lang="en-US" sz="1100" dirty="0"/>
              <a:t>https://</a:t>
            </a:r>
            <a:r>
              <a:rPr lang="en-US" sz="1100" dirty="0" err="1"/>
              <a:t>www.pas.rochester.edu</a:t>
            </a:r>
            <a:r>
              <a:rPr lang="en-US" sz="1100" dirty="0"/>
              <a:t>/~</a:t>
            </a:r>
            <a:r>
              <a:rPr lang="en-US" sz="1100" dirty="0" err="1"/>
              <a:t>emamajek</a:t>
            </a:r>
            <a:r>
              <a:rPr lang="en-US" sz="1100" dirty="0"/>
              <a:t>/</a:t>
            </a:r>
            <a:r>
              <a:rPr lang="en-US" sz="1100" dirty="0" err="1"/>
              <a:t>EEM_dwarf_UBVIJHK_colors_Teff.txt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89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apezoid 3">
            <a:extLst>
              <a:ext uri="{FF2B5EF4-FFF2-40B4-BE49-F238E27FC236}">
                <a16:creationId xmlns:a16="http://schemas.microsoft.com/office/drawing/2014/main" id="{F67D0FA1-3AFD-E1C6-8B2B-4CCE9D997046}"/>
              </a:ext>
            </a:extLst>
          </p:cNvPr>
          <p:cNvSpPr/>
          <p:nvPr/>
        </p:nvSpPr>
        <p:spPr>
          <a:xfrm>
            <a:off x="4837665" y="638074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model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4242CEEB-4DB9-6CD4-C8F5-2C3163BA80B4}"/>
              </a:ext>
            </a:extLst>
          </p:cNvPr>
          <p:cNvSpPr/>
          <p:nvPr/>
        </p:nvSpPr>
        <p:spPr>
          <a:xfrm>
            <a:off x="5295900" y="2041998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6B386-FECF-A031-8769-498B3199172E}"/>
              </a:ext>
            </a:extLst>
          </p:cNvPr>
          <p:cNvSpPr txBox="1"/>
          <p:nvPr/>
        </p:nvSpPr>
        <p:spPr>
          <a:xfrm>
            <a:off x="5356855" y="2468298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an </a:t>
            </a:r>
            <a:r>
              <a:rPr lang="en-US" dirty="0" err="1"/>
              <a:t>f_sed</a:t>
            </a:r>
            <a:endParaRPr lang="en-US" dirty="0"/>
          </a:p>
        </p:txBody>
      </p:sp>
      <p:pic>
        <p:nvPicPr>
          <p:cNvPr id="8" name="Picture 7" descr="A picture containing text, screenshot, font, plot&#10;&#10;Description automatically generated">
            <a:extLst>
              <a:ext uri="{FF2B5EF4-FFF2-40B4-BE49-F238E27FC236}">
                <a16:creationId xmlns:a16="http://schemas.microsoft.com/office/drawing/2014/main" id="{9D506EFA-D116-4EA5-569D-265A7681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7" y="3799510"/>
            <a:ext cx="3720103" cy="2289294"/>
          </a:xfrm>
          <a:prstGeom prst="rect">
            <a:avLst/>
          </a:prstGeom>
        </p:spPr>
      </p:pic>
      <p:pic>
        <p:nvPicPr>
          <p:cNvPr id="10" name="Picture 9" descr="A picture containing text, diagram, line, plot&#10;&#10;Description automatically generated">
            <a:extLst>
              <a:ext uri="{FF2B5EF4-FFF2-40B4-BE49-F238E27FC236}">
                <a16:creationId xmlns:a16="http://schemas.microsoft.com/office/drawing/2014/main" id="{F95889BF-BFE7-D6B5-A347-66287D5D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581" y="0"/>
            <a:ext cx="3379679" cy="3316211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4F6DE24-5473-378A-99FE-49ADA85BF746}"/>
              </a:ext>
            </a:extLst>
          </p:cNvPr>
          <p:cNvSpPr/>
          <p:nvPr/>
        </p:nvSpPr>
        <p:spPr>
          <a:xfrm>
            <a:off x="963740" y="3277192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01AF48-5F19-18AC-05F9-6C1429B99471}"/>
              </a:ext>
            </a:extLst>
          </p:cNvPr>
          <p:cNvSpPr/>
          <p:nvPr/>
        </p:nvSpPr>
        <p:spPr>
          <a:xfrm>
            <a:off x="2459165" y="3277191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2B5C0CF-CC46-93D2-7080-30A37F25A296}"/>
              </a:ext>
            </a:extLst>
          </p:cNvPr>
          <p:cNvSpPr/>
          <p:nvPr/>
        </p:nvSpPr>
        <p:spPr>
          <a:xfrm>
            <a:off x="3954590" y="3277191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9C69309-8C75-F4FC-C03C-4F24C6658CDE}"/>
              </a:ext>
            </a:extLst>
          </p:cNvPr>
          <p:cNvSpPr/>
          <p:nvPr/>
        </p:nvSpPr>
        <p:spPr>
          <a:xfrm>
            <a:off x="5450015" y="3277190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0.7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C6E875-6C61-407F-9A8D-89736B904586}"/>
              </a:ext>
            </a:extLst>
          </p:cNvPr>
          <p:cNvSpPr/>
          <p:nvPr/>
        </p:nvSpPr>
        <p:spPr>
          <a:xfrm>
            <a:off x="6945440" y="3277189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2B47C69-1B24-EBE8-9025-5405CEE67497}"/>
              </a:ext>
            </a:extLst>
          </p:cNvPr>
          <p:cNvSpPr/>
          <p:nvPr/>
        </p:nvSpPr>
        <p:spPr>
          <a:xfrm>
            <a:off x="8440865" y="3277188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9586BCE-66A6-B359-1F66-6FD491727488}"/>
              </a:ext>
            </a:extLst>
          </p:cNvPr>
          <p:cNvSpPr/>
          <p:nvPr/>
        </p:nvSpPr>
        <p:spPr>
          <a:xfrm>
            <a:off x="9936290" y="3277188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4E803EFE-B1CE-6E3B-3806-39EBC19CAD2C}"/>
              </a:ext>
            </a:extLst>
          </p:cNvPr>
          <p:cNvSpPr/>
          <p:nvPr/>
        </p:nvSpPr>
        <p:spPr>
          <a:xfrm>
            <a:off x="5295900" y="4148525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A811EF-BAD0-758A-569F-C21C1028EDB9}"/>
              </a:ext>
            </a:extLst>
          </p:cNvPr>
          <p:cNvSpPr txBox="1"/>
          <p:nvPr/>
        </p:nvSpPr>
        <p:spPr>
          <a:xfrm>
            <a:off x="5356855" y="4574825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 </a:t>
            </a:r>
            <a:r>
              <a:rPr lang="en-US" dirty="0" err="1"/>
              <a:t>K_zz</a:t>
            </a:r>
            <a:endParaRPr lang="en-US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9353753-F204-0EC3-B8C7-F8FE7C36F6F2}"/>
              </a:ext>
            </a:extLst>
          </p:cNvPr>
          <p:cNvSpPr/>
          <p:nvPr/>
        </p:nvSpPr>
        <p:spPr>
          <a:xfrm>
            <a:off x="3954590" y="5383718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1e9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97F812A-2352-F4E5-888F-12F6D21FC1DC}"/>
              </a:ext>
            </a:extLst>
          </p:cNvPr>
          <p:cNvSpPr/>
          <p:nvPr/>
        </p:nvSpPr>
        <p:spPr>
          <a:xfrm>
            <a:off x="5450015" y="5383717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1e10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FBE7638-7B06-D03F-E638-70269876B772}"/>
              </a:ext>
            </a:extLst>
          </p:cNvPr>
          <p:cNvSpPr/>
          <p:nvPr/>
        </p:nvSpPr>
        <p:spPr>
          <a:xfrm>
            <a:off x="6945440" y="5383716"/>
            <a:ext cx="1337601" cy="453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1e11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44AF09B-732F-6843-ACB3-8F56257D0CF1}"/>
              </a:ext>
            </a:extLst>
          </p:cNvPr>
          <p:cNvSpPr/>
          <p:nvPr/>
        </p:nvSpPr>
        <p:spPr>
          <a:xfrm>
            <a:off x="5295900" y="6040501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DF22841-925E-5277-D114-3215EEECEBA9}"/>
              </a:ext>
            </a:extLst>
          </p:cNvPr>
          <p:cNvSpPr/>
          <p:nvPr/>
        </p:nvSpPr>
        <p:spPr>
          <a:xfrm>
            <a:off x="4860480" y="6598413"/>
            <a:ext cx="2516670" cy="121615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model</a:t>
            </a:r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B96ACE99-EF15-126E-351E-94176FABEBB1}"/>
              </a:ext>
            </a:extLst>
          </p:cNvPr>
          <p:cNvSpPr/>
          <p:nvPr/>
        </p:nvSpPr>
        <p:spPr>
          <a:xfrm rot="5400000">
            <a:off x="3576842" y="7009872"/>
            <a:ext cx="1600200" cy="338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nip Same Side Corner Rectangle 34">
            <a:extLst>
              <a:ext uri="{FF2B5EF4-FFF2-40B4-BE49-F238E27FC236}">
                <a16:creationId xmlns:a16="http://schemas.microsoft.com/office/drawing/2014/main" id="{43742942-AB0C-DF6F-5473-DBE1EEA1695B}"/>
              </a:ext>
            </a:extLst>
          </p:cNvPr>
          <p:cNvSpPr/>
          <p:nvPr/>
        </p:nvSpPr>
        <p:spPr>
          <a:xfrm>
            <a:off x="2301341" y="6505448"/>
            <a:ext cx="1437966" cy="1347389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 Spectrum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5DCFA9-525F-8CB5-2A9A-506CDF3572FB}"/>
              </a:ext>
            </a:extLst>
          </p:cNvPr>
          <p:cNvSpPr txBox="1"/>
          <p:nvPr/>
        </p:nvSpPr>
        <p:spPr>
          <a:xfrm>
            <a:off x="7377150" y="6892328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 permutations per base model</a:t>
            </a:r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0162D3A2-1E71-294E-E690-094F17D60336}"/>
              </a:ext>
            </a:extLst>
          </p:cNvPr>
          <p:cNvSpPr/>
          <p:nvPr/>
        </p:nvSpPr>
        <p:spPr>
          <a:xfrm>
            <a:off x="5044636" y="8040877"/>
            <a:ext cx="1993310" cy="1993310"/>
          </a:xfrm>
          <a:prstGeom prst="star5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E1A23C-44CE-1B48-436E-5E7EE1DA9A0A}"/>
              </a:ext>
            </a:extLst>
          </p:cNvPr>
          <p:cNvSpPr txBox="1"/>
          <p:nvPr/>
        </p:nvSpPr>
        <p:spPr>
          <a:xfrm>
            <a:off x="5091925" y="8807266"/>
            <a:ext cx="200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5250 total permutations</a:t>
            </a:r>
          </a:p>
        </p:txBody>
      </p:sp>
    </p:spTree>
    <p:extLst>
      <p:ext uri="{BB962C8B-B14F-4D97-AF65-F5344CB8AC3E}">
        <p14:creationId xmlns:p14="http://schemas.microsoft.com/office/powerpoint/2010/main" val="66818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</TotalTime>
  <Words>276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3</cp:revision>
  <dcterms:created xsi:type="dcterms:W3CDTF">2023-06-06T20:45:51Z</dcterms:created>
  <dcterms:modified xsi:type="dcterms:W3CDTF">2023-06-06T22:58:52Z</dcterms:modified>
</cp:coreProperties>
</file>