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2192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00" d="100"/>
          <a:sy n="100" d="100"/>
        </p:scale>
        <p:origin x="14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F25A6-BC20-504E-996A-AF1222A9B3B0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5238" y="1143000"/>
            <a:ext cx="1787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4E102-7321-3542-9D52-7E1697201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4E102-7321-3542-9D52-7E16972019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1913"/>
            <a:ext cx="10363200" cy="73219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46250"/>
            <a:ext cx="9144000" cy="50776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19717"/>
            <a:ext cx="2628900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19717"/>
            <a:ext cx="7734300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43201"/>
            <a:ext cx="10515600" cy="87483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74358"/>
            <a:ext cx="10515600" cy="46005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19721"/>
            <a:ext cx="1051560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55567"/>
            <a:ext cx="5157787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82230"/>
            <a:ext cx="5157787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55567"/>
            <a:ext cx="5183188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82230"/>
            <a:ext cx="5183188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28108"/>
            <a:ext cx="6172200" cy="149457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6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28108"/>
            <a:ext cx="6172200" cy="149457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9721"/>
            <a:ext cx="105156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98583"/>
            <a:ext cx="105156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0EB2-245C-044A-9427-1B716A4CD013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492811"/>
            <a:ext cx="41148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0E36C1-43BE-CDA6-5527-EC0678DD824C}"/>
              </a:ext>
            </a:extLst>
          </p:cNvPr>
          <p:cNvSpPr/>
          <p:nvPr/>
        </p:nvSpPr>
        <p:spPr>
          <a:xfrm>
            <a:off x="226828" y="705914"/>
            <a:ext cx="11738344" cy="7429017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C49A65-C2E1-F544-C25E-DBFDF5E4497A}"/>
              </a:ext>
            </a:extLst>
          </p:cNvPr>
          <p:cNvSpPr/>
          <p:nvPr/>
        </p:nvSpPr>
        <p:spPr>
          <a:xfrm>
            <a:off x="590046" y="911739"/>
            <a:ext cx="2492024" cy="15011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Water world:</a:t>
            </a:r>
          </a:p>
          <a:p>
            <a:pPr algn="ctr"/>
            <a:r>
              <a:rPr lang="en-US" dirty="0"/>
              <a:t>H2O-dominant</a:t>
            </a:r>
          </a:p>
          <a:p>
            <a:pPr algn="ctr"/>
            <a:r>
              <a:rPr lang="en-US" dirty="0"/>
              <a:t>Surface albedo: 0.06 (same as Earth’s open oceans)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E222D1-6D5E-FE8A-2CBA-D3316B05037E}"/>
              </a:ext>
            </a:extLst>
          </p:cNvPr>
          <p:cNvSpPr/>
          <p:nvPr/>
        </p:nvSpPr>
        <p:spPr>
          <a:xfrm>
            <a:off x="3324072" y="897457"/>
            <a:ext cx="2492024" cy="1278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Venus:</a:t>
            </a:r>
          </a:p>
          <a:p>
            <a:pPr algn="ctr"/>
            <a:r>
              <a:rPr lang="en-US" dirty="0"/>
              <a:t>CO2-dominant</a:t>
            </a:r>
          </a:p>
          <a:p>
            <a:pPr algn="ctr"/>
            <a:r>
              <a:rPr lang="en-US" dirty="0"/>
              <a:t>Surface albedo: 0.1</a:t>
            </a:r>
          </a:p>
          <a:p>
            <a:pPr algn="ctr"/>
            <a:r>
              <a:rPr lang="en-US" sz="900" dirty="0"/>
              <a:t>(https://</a:t>
            </a:r>
            <a:r>
              <a:rPr lang="en-US" sz="900" dirty="0" err="1"/>
              <a:t>iopscience.iop.org</a:t>
            </a:r>
            <a:r>
              <a:rPr lang="en-US" sz="900" dirty="0"/>
              <a:t>/article/10.3847/1538-4357/ab9cba)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4B6167-C457-DEE1-4D21-A349687CABB0}"/>
              </a:ext>
            </a:extLst>
          </p:cNvPr>
          <p:cNvSpPr/>
          <p:nvPr/>
        </p:nvSpPr>
        <p:spPr>
          <a:xfrm>
            <a:off x="6162388" y="898975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Earth:</a:t>
            </a:r>
          </a:p>
          <a:p>
            <a:pPr algn="ctr"/>
            <a:r>
              <a:rPr lang="en-US" dirty="0"/>
              <a:t>N2-dominant</a:t>
            </a:r>
          </a:p>
          <a:p>
            <a:pPr algn="ctr"/>
            <a:r>
              <a:rPr lang="en-US" dirty="0"/>
              <a:t>Surface albedo: 0.2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A34AAC8-47BE-AE8E-989F-C1207167B2D6}"/>
              </a:ext>
            </a:extLst>
          </p:cNvPr>
          <p:cNvSpPr/>
          <p:nvPr/>
        </p:nvSpPr>
        <p:spPr>
          <a:xfrm>
            <a:off x="8896414" y="898535"/>
            <a:ext cx="2492024" cy="1277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Titan:</a:t>
            </a:r>
          </a:p>
          <a:p>
            <a:pPr algn="ctr"/>
            <a:r>
              <a:rPr lang="en-US" dirty="0"/>
              <a:t>CH4-dominant</a:t>
            </a:r>
          </a:p>
          <a:p>
            <a:pPr algn="ctr"/>
            <a:r>
              <a:rPr lang="en-US" dirty="0"/>
              <a:t>Surface albedo: 0.2</a:t>
            </a:r>
          </a:p>
          <a:p>
            <a:pPr algn="ctr"/>
            <a:r>
              <a:rPr lang="en-US" sz="800" dirty="0"/>
              <a:t>(https://</a:t>
            </a:r>
            <a:r>
              <a:rPr lang="en-US" sz="800" dirty="0" err="1"/>
              <a:t>www.sciencedirect.com</a:t>
            </a:r>
            <a:r>
              <a:rPr lang="en-US" sz="800" dirty="0"/>
              <a:t>/science/article/</a:t>
            </a:r>
            <a:r>
              <a:rPr lang="en-US" sz="800" dirty="0" err="1"/>
              <a:t>pii</a:t>
            </a:r>
            <a:r>
              <a:rPr lang="en-US" sz="800" dirty="0"/>
              <a:t>/S003206330600136X)</a:t>
            </a:r>
          </a:p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001B58-2F2A-CCC7-75F5-AAC76A1B1D4F}"/>
              </a:ext>
            </a:extLst>
          </p:cNvPr>
          <p:cNvSpPr/>
          <p:nvPr/>
        </p:nvSpPr>
        <p:spPr>
          <a:xfrm>
            <a:off x="8896414" y="5381727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20% O2 (Earth Only)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0405F3-9C44-0062-C440-99C77F467D27}"/>
              </a:ext>
            </a:extLst>
          </p:cNvPr>
          <p:cNvSpPr/>
          <p:nvPr/>
        </p:nvSpPr>
        <p:spPr>
          <a:xfrm>
            <a:off x="633169" y="5345358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1% of each:</a:t>
            </a:r>
          </a:p>
          <a:p>
            <a:pPr algn="ctr"/>
            <a:r>
              <a:rPr lang="en-US" dirty="0"/>
              <a:t>H2O, CO2, CH4, O2, CO, O3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13E14F-42CF-F117-542D-19EBFE2D46BD}"/>
              </a:ext>
            </a:extLst>
          </p:cNvPr>
          <p:cNvSpPr/>
          <p:nvPr/>
        </p:nvSpPr>
        <p:spPr>
          <a:xfrm>
            <a:off x="3471485" y="5357014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0.01% of each:</a:t>
            </a:r>
          </a:p>
          <a:p>
            <a:pPr algn="ctr"/>
            <a:r>
              <a:rPr lang="en-US" dirty="0"/>
              <a:t>H2O, CO2, CH4, O2, CO, O3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B0EA5D-4CA3-61D2-BE09-0DAB39B54F22}"/>
              </a:ext>
            </a:extLst>
          </p:cNvPr>
          <p:cNvSpPr/>
          <p:nvPr/>
        </p:nvSpPr>
        <p:spPr>
          <a:xfrm>
            <a:off x="6162388" y="5359758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0.0001% of each:</a:t>
            </a:r>
          </a:p>
          <a:p>
            <a:pPr algn="ctr"/>
            <a:r>
              <a:rPr lang="en-US" dirty="0"/>
              <a:t>H2O, CO2, CH4, O2, CO, O3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1FADB-2EF0-1DA2-BC71-41FE2F90CA90}"/>
              </a:ext>
            </a:extLst>
          </p:cNvPr>
          <p:cNvSpPr txBox="1"/>
          <p:nvPr/>
        </p:nvSpPr>
        <p:spPr>
          <a:xfrm>
            <a:off x="5138183" y="2774185"/>
            <a:ext cx="185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Teq</a:t>
            </a:r>
            <a:r>
              <a:rPr lang="en-US" dirty="0"/>
              <a:t>/Clouds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242E0AD-B48E-4A4E-BC96-81D4BFC689CB}"/>
              </a:ext>
            </a:extLst>
          </p:cNvPr>
          <p:cNvSpPr/>
          <p:nvPr/>
        </p:nvSpPr>
        <p:spPr>
          <a:xfrm>
            <a:off x="5264138" y="2404563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1B21E0-CD4F-A201-E9EC-9A676B0AA440}"/>
              </a:ext>
            </a:extLst>
          </p:cNvPr>
          <p:cNvSpPr txBox="1"/>
          <p:nvPr/>
        </p:nvSpPr>
        <p:spPr>
          <a:xfrm>
            <a:off x="5267021" y="6811800"/>
            <a:ext cx="14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Gravity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618F48CF-A2F9-81D4-D983-03F306D7A37E}"/>
              </a:ext>
            </a:extLst>
          </p:cNvPr>
          <p:cNvSpPr/>
          <p:nvPr/>
        </p:nvSpPr>
        <p:spPr>
          <a:xfrm>
            <a:off x="5200968" y="6493351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D97675-DC05-8F01-E493-2DB1DA18AFD9}"/>
              </a:ext>
            </a:extLst>
          </p:cNvPr>
          <p:cNvSpPr/>
          <p:nvPr/>
        </p:nvSpPr>
        <p:spPr>
          <a:xfrm>
            <a:off x="2818310" y="7315210"/>
            <a:ext cx="1899187" cy="564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5 m/s^2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2D925D-0383-955E-C011-683755C8DF0D}"/>
              </a:ext>
            </a:extLst>
          </p:cNvPr>
          <p:cNvSpPr/>
          <p:nvPr/>
        </p:nvSpPr>
        <p:spPr>
          <a:xfrm>
            <a:off x="5029766" y="7280706"/>
            <a:ext cx="1899187" cy="564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10 m/s^2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B3C0DEF-1878-0FD0-0A05-0975A1863A22}"/>
              </a:ext>
            </a:extLst>
          </p:cNvPr>
          <p:cNvSpPr/>
          <p:nvPr/>
        </p:nvSpPr>
        <p:spPr>
          <a:xfrm>
            <a:off x="7237695" y="7315210"/>
            <a:ext cx="1899187" cy="564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15 m/s^2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AE47294-26DC-024A-5462-0E6F30776602}"/>
              </a:ext>
            </a:extLst>
          </p:cNvPr>
          <p:cNvSpPr/>
          <p:nvPr/>
        </p:nvSpPr>
        <p:spPr>
          <a:xfrm>
            <a:off x="8845324" y="3359427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KCl</a:t>
            </a:r>
            <a:r>
              <a:rPr lang="en-US" dirty="0"/>
              <a:t>/ZnS (hot) condensation clouds: </a:t>
            </a:r>
            <a:r>
              <a:rPr lang="en-US" dirty="0" err="1"/>
              <a:t>Teq</a:t>
            </a:r>
            <a:r>
              <a:rPr lang="en-US" dirty="0"/>
              <a:t> = 810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6EF3EF1-C5D8-96D5-D941-66F2F0240A49}"/>
              </a:ext>
            </a:extLst>
          </p:cNvPr>
          <p:cNvSpPr/>
          <p:nvPr/>
        </p:nvSpPr>
        <p:spPr>
          <a:xfrm>
            <a:off x="582079" y="3323058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NH3 condensation clouds: </a:t>
            </a:r>
            <a:r>
              <a:rPr lang="en-US" dirty="0" err="1"/>
              <a:t>Teq</a:t>
            </a:r>
            <a:r>
              <a:rPr lang="en-US" dirty="0"/>
              <a:t> = 130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9C1F397-9363-D04E-48ED-4CAA054A6D21}"/>
              </a:ext>
            </a:extLst>
          </p:cNvPr>
          <p:cNvSpPr/>
          <p:nvPr/>
        </p:nvSpPr>
        <p:spPr>
          <a:xfrm>
            <a:off x="3420395" y="3334714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H2O condensation clouds: </a:t>
            </a:r>
            <a:r>
              <a:rPr lang="en-US" dirty="0" err="1"/>
              <a:t>Teq</a:t>
            </a:r>
            <a:r>
              <a:rPr lang="en-US" dirty="0"/>
              <a:t> = 250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16BF7FB-2312-7FA2-C355-BCFA396D3C36}"/>
              </a:ext>
            </a:extLst>
          </p:cNvPr>
          <p:cNvSpPr/>
          <p:nvPr/>
        </p:nvSpPr>
        <p:spPr>
          <a:xfrm>
            <a:off x="6111298" y="3337458"/>
            <a:ext cx="2492024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Hazes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7F15D5-5CB1-C84A-E3FF-4F13DF4A24C8}"/>
              </a:ext>
            </a:extLst>
          </p:cNvPr>
          <p:cNvSpPr txBox="1"/>
          <p:nvPr/>
        </p:nvSpPr>
        <p:spPr>
          <a:xfrm>
            <a:off x="5126373" y="4831445"/>
            <a:ext cx="174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Chemistry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1D3E93C6-C822-3160-9F27-22B0C8389B85}"/>
              </a:ext>
            </a:extLst>
          </p:cNvPr>
          <p:cNvSpPr/>
          <p:nvPr/>
        </p:nvSpPr>
        <p:spPr>
          <a:xfrm>
            <a:off x="5264138" y="4502949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B03BC0-CD3A-B44D-EED8-4C267A7CB56A}"/>
              </a:ext>
            </a:extLst>
          </p:cNvPr>
          <p:cNvSpPr txBox="1"/>
          <p:nvPr/>
        </p:nvSpPr>
        <p:spPr>
          <a:xfrm>
            <a:off x="7031091" y="2735128"/>
            <a:ext cx="257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drives P(T) profiles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55CD2-DB04-70C9-BEF4-7E225F42C809}"/>
              </a:ext>
            </a:extLst>
          </p:cNvPr>
          <p:cNvSpPr txBox="1"/>
          <p:nvPr/>
        </p:nvSpPr>
        <p:spPr>
          <a:xfrm>
            <a:off x="5020528" y="28503"/>
            <a:ext cx="2283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grid of: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AC961-539C-C2AB-E374-FF1208540244}"/>
              </a:ext>
            </a:extLst>
          </p:cNvPr>
          <p:cNvSpPr txBox="1"/>
          <p:nvPr/>
        </p:nvSpPr>
        <p:spPr>
          <a:xfrm>
            <a:off x="5315336" y="38969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Planet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94200C25-E232-F3E5-30E8-5602481C194E}"/>
              </a:ext>
            </a:extLst>
          </p:cNvPr>
          <p:cNvSpPr/>
          <p:nvPr/>
        </p:nvSpPr>
        <p:spPr>
          <a:xfrm>
            <a:off x="5752977" y="12299318"/>
            <a:ext cx="1993310" cy="1993310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D09707-53CF-233B-D2B5-50D3E133F3EA}"/>
              </a:ext>
            </a:extLst>
          </p:cNvPr>
          <p:cNvSpPr txBox="1"/>
          <p:nvPr/>
        </p:nvSpPr>
        <p:spPr>
          <a:xfrm>
            <a:off x="5768078" y="13083118"/>
            <a:ext cx="200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1470 total permutations</a:t>
            </a:r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CAC9F81B-88BA-0500-5D3E-652323F9EA5E}"/>
              </a:ext>
            </a:extLst>
          </p:cNvPr>
          <p:cNvSpPr/>
          <p:nvPr/>
        </p:nvSpPr>
        <p:spPr>
          <a:xfrm>
            <a:off x="1866858" y="9701916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752DE-8420-126E-D977-1040F14F399A}"/>
              </a:ext>
            </a:extLst>
          </p:cNvPr>
          <p:cNvSpPr txBox="1"/>
          <p:nvPr/>
        </p:nvSpPr>
        <p:spPr>
          <a:xfrm>
            <a:off x="2182920" y="10904944"/>
            <a:ext cx="18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735 permutations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4ACCE41-BAF2-4A82-9642-60FF844DA538}"/>
              </a:ext>
            </a:extLst>
          </p:cNvPr>
          <p:cNvSpPr/>
          <p:nvPr/>
        </p:nvSpPr>
        <p:spPr>
          <a:xfrm rot="5400000">
            <a:off x="3871498" y="10228031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CF5D933-9A80-0023-47B8-90493C99D438}"/>
              </a:ext>
            </a:extLst>
          </p:cNvPr>
          <p:cNvSpPr/>
          <p:nvPr/>
        </p:nvSpPr>
        <p:spPr>
          <a:xfrm>
            <a:off x="5092015" y="10789032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 deg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BEDE5AE-1184-42C4-70AC-F9034BEEBF89}"/>
              </a:ext>
            </a:extLst>
          </p:cNvPr>
          <p:cNvSpPr/>
          <p:nvPr/>
        </p:nvSpPr>
        <p:spPr>
          <a:xfrm>
            <a:off x="5096542" y="11302692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deg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80C906B-B875-9E2B-B60E-347019E27ED4}"/>
              </a:ext>
            </a:extLst>
          </p:cNvPr>
          <p:cNvSpPr/>
          <p:nvPr/>
        </p:nvSpPr>
        <p:spPr>
          <a:xfrm>
            <a:off x="5097956" y="10258470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 deg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1849572-FC50-A698-BF90-853017306A82}"/>
              </a:ext>
            </a:extLst>
          </p:cNvPr>
          <p:cNvSpPr/>
          <p:nvPr/>
        </p:nvSpPr>
        <p:spPr>
          <a:xfrm>
            <a:off x="5103027" y="9738163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120 deg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219B48-32A7-3D60-C072-20D740A1C3F9}"/>
              </a:ext>
            </a:extLst>
          </p:cNvPr>
          <p:cNvSpPr txBox="1"/>
          <p:nvPr/>
        </p:nvSpPr>
        <p:spPr>
          <a:xfrm>
            <a:off x="5391568" y="871623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Phase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3CBB135-13EE-A335-BDC5-C289B8098583}"/>
              </a:ext>
            </a:extLst>
          </p:cNvPr>
          <p:cNvSpPr/>
          <p:nvPr/>
        </p:nvSpPr>
        <p:spPr>
          <a:xfrm>
            <a:off x="5091926" y="9226057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140 deg</a:t>
            </a: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4F76007C-2E20-36D3-D32A-33E758698431}"/>
              </a:ext>
            </a:extLst>
          </p:cNvPr>
          <p:cNvSpPr/>
          <p:nvPr/>
        </p:nvSpPr>
        <p:spPr>
          <a:xfrm>
            <a:off x="5235615" y="8273464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4579BA76-93E5-CE1B-66C6-D93FE2880BA8}"/>
              </a:ext>
            </a:extLst>
          </p:cNvPr>
          <p:cNvSpPr/>
          <p:nvPr/>
        </p:nvSpPr>
        <p:spPr>
          <a:xfrm>
            <a:off x="1798793" y="13778915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Cloud-free albedo Spectrum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A28EA609-7C55-2624-010E-C193EB284F55}"/>
              </a:ext>
            </a:extLst>
          </p:cNvPr>
          <p:cNvSpPr/>
          <p:nvPr/>
        </p:nvSpPr>
        <p:spPr>
          <a:xfrm>
            <a:off x="1717676" y="13257151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307EB85-2427-6D3A-6891-BF278CB8F6FA}"/>
              </a:ext>
            </a:extLst>
          </p:cNvPr>
          <p:cNvSpPr/>
          <p:nvPr/>
        </p:nvSpPr>
        <p:spPr>
          <a:xfrm>
            <a:off x="2696469" y="11394780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26F6F0-BC73-FCB6-4319-F860A67C0CD5}"/>
              </a:ext>
            </a:extLst>
          </p:cNvPr>
          <p:cNvSpPr txBox="1"/>
          <p:nvPr/>
        </p:nvSpPr>
        <p:spPr>
          <a:xfrm>
            <a:off x="2757424" y="1182108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clouds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B12A848-5CF7-ECA6-5DF9-4FCA2F39F6DE}"/>
              </a:ext>
            </a:extLst>
          </p:cNvPr>
          <p:cNvSpPr/>
          <p:nvPr/>
        </p:nvSpPr>
        <p:spPr>
          <a:xfrm>
            <a:off x="1585088" y="12463330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free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D306C43-536C-8759-4044-6E6E9B7077BF}"/>
              </a:ext>
            </a:extLst>
          </p:cNvPr>
          <p:cNvSpPr/>
          <p:nvPr/>
        </p:nvSpPr>
        <p:spPr>
          <a:xfrm>
            <a:off x="3594984" y="12299318"/>
            <a:ext cx="1865376" cy="7816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Grey opacity source at 0.1 bar</a:t>
            </a:r>
          </a:p>
        </p:txBody>
      </p:sp>
      <p:sp>
        <p:nvSpPr>
          <p:cNvPr id="53" name="Snip Same Side Corner Rectangle 52">
            <a:extLst>
              <a:ext uri="{FF2B5EF4-FFF2-40B4-BE49-F238E27FC236}">
                <a16:creationId xmlns:a16="http://schemas.microsoft.com/office/drawing/2014/main" id="{9E9BF6F1-E920-A392-2BA0-0C39F4B0D1AF}"/>
              </a:ext>
            </a:extLst>
          </p:cNvPr>
          <p:cNvSpPr/>
          <p:nvPr/>
        </p:nvSpPr>
        <p:spPr>
          <a:xfrm>
            <a:off x="3808400" y="13778914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</a:t>
            </a:r>
          </a:p>
          <a:p>
            <a:pPr algn="ctr"/>
            <a:r>
              <a:rPr lang="en-US" dirty="0"/>
              <a:t>albedo Spectrum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8E2B65B4-11A3-7BF1-8DD2-BAB651BBB7EF}"/>
              </a:ext>
            </a:extLst>
          </p:cNvPr>
          <p:cNvSpPr/>
          <p:nvPr/>
        </p:nvSpPr>
        <p:spPr>
          <a:xfrm>
            <a:off x="3727572" y="1320369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7167C3-ABE0-1AE8-C2C8-864E5A694168}"/>
              </a:ext>
            </a:extLst>
          </p:cNvPr>
          <p:cNvSpPr/>
          <p:nvPr/>
        </p:nvSpPr>
        <p:spPr>
          <a:xfrm>
            <a:off x="1844056" y="15950510"/>
            <a:ext cx="7710731" cy="493815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B044CD15-A999-DFF2-B32E-2722EDBBBC0B}"/>
              </a:ext>
            </a:extLst>
          </p:cNvPr>
          <p:cNvSpPr/>
          <p:nvPr/>
        </p:nvSpPr>
        <p:spPr>
          <a:xfrm>
            <a:off x="2817220" y="15224003"/>
            <a:ext cx="1437966" cy="6002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6E61BA-84C4-63FD-ADF2-BC4C6CB913D6}"/>
              </a:ext>
            </a:extLst>
          </p:cNvPr>
          <p:cNvSpPr txBox="1"/>
          <p:nvPr/>
        </p:nvSpPr>
        <p:spPr>
          <a:xfrm>
            <a:off x="4313610" y="15366666"/>
            <a:ext cx="457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generate Planet Flux spectrum: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7D62966-328D-37B5-C359-0D049E92D81F}"/>
              </a:ext>
            </a:extLst>
          </p:cNvPr>
          <p:cNvSpPr/>
          <p:nvPr/>
        </p:nvSpPr>
        <p:spPr>
          <a:xfrm>
            <a:off x="2562145" y="16466936"/>
            <a:ext cx="2055490" cy="6819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stellar type (Teff, R*)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3910CD4-8A0F-DA18-720D-3B4A5C496C26}"/>
              </a:ext>
            </a:extLst>
          </p:cNvPr>
          <p:cNvSpPr/>
          <p:nvPr/>
        </p:nvSpPr>
        <p:spPr>
          <a:xfrm>
            <a:off x="2562145" y="17338294"/>
            <a:ext cx="2055490" cy="521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Planet </a:t>
            </a:r>
            <a:r>
              <a:rPr lang="en-US" dirty="0" err="1"/>
              <a:t>Teq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ABE5A7-F4B0-DF4B-4ADD-B32731D3822B}"/>
              </a:ext>
            </a:extLst>
          </p:cNvPr>
          <p:cNvSpPr txBox="1"/>
          <p:nvPr/>
        </p:nvSpPr>
        <p:spPr>
          <a:xfrm>
            <a:off x="2270623" y="16049932"/>
            <a:ext cx="25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an albedo spectrum</a:t>
            </a:r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2557044-AFD6-2404-F80D-2BA814AB3DE0}"/>
              </a:ext>
            </a:extLst>
          </p:cNvPr>
          <p:cNvSpPr/>
          <p:nvPr/>
        </p:nvSpPr>
        <p:spPr>
          <a:xfrm>
            <a:off x="2789790" y="17981584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D2E4F3-4EF7-BE47-B3C4-C08EDD658178}"/>
              </a:ext>
            </a:extLst>
          </p:cNvPr>
          <p:cNvSpPr txBox="1"/>
          <p:nvPr/>
        </p:nvSpPr>
        <p:spPr>
          <a:xfrm>
            <a:off x="2535183" y="18364315"/>
            <a:ext cx="21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gives separation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879A01-FCEC-6F1B-C463-00D4B56DB8B3}"/>
              </a:ext>
            </a:extLst>
          </p:cNvPr>
          <p:cNvSpPr/>
          <p:nvPr/>
        </p:nvSpPr>
        <p:spPr>
          <a:xfrm>
            <a:off x="2488741" y="19174086"/>
            <a:ext cx="2260683" cy="521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Planet Radius</a:t>
            </a:r>
          </a:p>
        </p:txBody>
      </p:sp>
      <p:sp>
        <p:nvSpPr>
          <p:cNvPr id="64" name="Down Arrow 63">
            <a:extLst>
              <a:ext uri="{FF2B5EF4-FFF2-40B4-BE49-F238E27FC236}">
                <a16:creationId xmlns:a16="http://schemas.microsoft.com/office/drawing/2014/main" id="{42AE6AE1-2278-C014-1371-60C8B762A8AF}"/>
              </a:ext>
            </a:extLst>
          </p:cNvPr>
          <p:cNvSpPr/>
          <p:nvPr/>
        </p:nvSpPr>
        <p:spPr>
          <a:xfrm>
            <a:off x="2800695" y="18745339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6E71B1-67D6-71B0-4743-6AC0AC24053F}"/>
              </a:ext>
            </a:extLst>
          </p:cNvPr>
          <p:cNvSpPr txBox="1"/>
          <p:nvPr/>
        </p:nvSpPr>
        <p:spPr>
          <a:xfrm>
            <a:off x="4777741" y="18914610"/>
            <a:ext cx="1384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also gives planet mass</a:t>
            </a:r>
          </a:p>
        </p:txBody>
      </p:sp>
      <p:sp>
        <p:nvSpPr>
          <p:cNvPr id="66" name="Bent Arrow 65">
            <a:extLst>
              <a:ext uri="{FF2B5EF4-FFF2-40B4-BE49-F238E27FC236}">
                <a16:creationId xmlns:a16="http://schemas.microsoft.com/office/drawing/2014/main" id="{5664CB76-2B55-6351-12ED-77CB3495834A}"/>
              </a:ext>
            </a:extLst>
          </p:cNvPr>
          <p:cNvSpPr/>
          <p:nvPr/>
        </p:nvSpPr>
        <p:spPr>
          <a:xfrm flipV="1">
            <a:off x="3441543" y="19785402"/>
            <a:ext cx="1256736" cy="933026"/>
          </a:xfrm>
          <a:prstGeom prst="bentArrow">
            <a:avLst>
              <a:gd name="adj1" fmla="val 38612"/>
              <a:gd name="adj2" fmla="val 3725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0B730AC4-8BF7-9BD8-7100-1448AE29E8B6}"/>
              </a:ext>
            </a:extLst>
          </p:cNvPr>
          <p:cNvSpPr/>
          <p:nvPr/>
        </p:nvSpPr>
        <p:spPr>
          <a:xfrm>
            <a:off x="6120631" y="19390539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</a:t>
            </a:r>
            <a:r>
              <a:rPr lang="en-US" dirty="0" err="1"/>
              <a:t>Fp</a:t>
            </a:r>
            <a:r>
              <a:rPr lang="en-US" dirty="0"/>
              <a:t>/Fs spectrum</a:t>
            </a:r>
          </a:p>
        </p:txBody>
      </p:sp>
    </p:spTree>
    <p:extLst>
      <p:ext uri="{BB962C8B-B14F-4D97-AF65-F5344CB8AC3E}">
        <p14:creationId xmlns:p14="http://schemas.microsoft.com/office/powerpoint/2010/main" val="236111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6054</TotalTime>
  <Words>264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Pearce</dc:creator>
  <cp:lastModifiedBy>Logan Pearce</cp:lastModifiedBy>
  <cp:revision>13</cp:revision>
  <dcterms:created xsi:type="dcterms:W3CDTF">2023-06-06T20:45:51Z</dcterms:created>
  <dcterms:modified xsi:type="dcterms:W3CDTF">2023-08-16T22:00:14Z</dcterms:modified>
</cp:coreProperties>
</file>