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9144000" cy="45720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9322"/>
    <a:srgbClr val="804674"/>
    <a:srgbClr val="186F65"/>
    <a:srgbClr val="3F2304"/>
    <a:srgbClr val="F2EAD4"/>
    <a:srgbClr val="F5F5F5"/>
    <a:srgbClr val="B2533E"/>
    <a:srgbClr val="1B5B7A"/>
    <a:srgbClr val="135F58"/>
    <a:srgbClr val="9547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>
        <p:scale>
          <a:sx n="100" d="100"/>
          <a:sy n="100" d="100"/>
        </p:scale>
        <p:origin x="2176" y="-19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482420"/>
            <a:ext cx="7772400" cy="15917333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4013587"/>
            <a:ext cx="6858000" cy="1103841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695E-CC55-2A46-BC93-18F2148BC9E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0D2C-8C71-0448-B721-36E2DBB0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695E-CC55-2A46-BC93-18F2148BC9E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0D2C-8C71-0448-B721-36E2DBB0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03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2434167"/>
            <a:ext cx="1971675" cy="387455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2434167"/>
            <a:ext cx="5800725" cy="3874558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695E-CC55-2A46-BC93-18F2148BC9E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0D2C-8C71-0448-B721-36E2DBB0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047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695E-CC55-2A46-BC93-18F2148BC9E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0D2C-8C71-0448-B721-36E2DBB0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50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1398263"/>
            <a:ext cx="7886700" cy="1901824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0596430"/>
            <a:ext cx="7886700" cy="1000124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695E-CC55-2A46-BC93-18F2148BC9E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0D2C-8C71-0448-B721-36E2DBB0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35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170833"/>
            <a:ext cx="38862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170833"/>
            <a:ext cx="3886200" cy="2900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695E-CC55-2A46-BC93-18F2148BC9E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0D2C-8C71-0448-B721-36E2DBB0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6903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434177"/>
            <a:ext cx="7886700" cy="88370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1207753"/>
            <a:ext cx="3868340" cy="54927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6700500"/>
            <a:ext cx="3868340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1207753"/>
            <a:ext cx="3887391" cy="549274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6700500"/>
            <a:ext cx="3887391" cy="24563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695E-CC55-2A46-BC93-18F2148BC9E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0D2C-8C71-0448-B721-36E2DBB0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822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695E-CC55-2A46-BC93-18F2148BC9E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0D2C-8C71-0448-B721-36E2DBB0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32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695E-CC55-2A46-BC93-18F2148BC9E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0D2C-8C71-0448-B721-36E2DBB0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1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0"/>
            <a:ext cx="2949178" cy="1066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6582844"/>
            <a:ext cx="4629150" cy="3249083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0"/>
            <a:ext cx="2949178" cy="25410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695E-CC55-2A46-BC93-18F2148BC9E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0D2C-8C71-0448-B721-36E2DBB0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33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8000"/>
            <a:ext cx="2949178" cy="106680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6582844"/>
            <a:ext cx="4629150" cy="3249083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00"/>
            <a:ext cx="2949178" cy="25410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C5695E-CC55-2A46-BC93-18F2148BC9E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70D2C-8C71-0448-B721-36E2DBB0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39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434177"/>
            <a:ext cx="7886700" cy="88370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170833"/>
            <a:ext cx="7886700" cy="29008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2375677"/>
            <a:ext cx="20574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C5695E-CC55-2A46-BC93-18F2148BC9EC}" type="datetimeFigureOut">
              <a:rPr lang="en-US" smtClean="0"/>
              <a:t>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2375677"/>
            <a:ext cx="30861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2375677"/>
            <a:ext cx="2057400" cy="24341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B70D2C-8C71-0448-B721-36E2DBB00A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64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hyperlink" Target="https://www.nsfgrfp.org/" TargetMode="External"/><Relationship Id="rId3" Type="http://schemas.openxmlformats.org/officeDocument/2006/relationships/hyperlink" Target="http://www.loganpearcescience.com/grad-applications.html" TargetMode="External"/><Relationship Id="rId21" Type="http://schemas.openxmlformats.org/officeDocument/2006/relationships/hyperlink" Target="https://bit.ly/visit-questions" TargetMode="External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" Type="http://schemas.openxmlformats.org/officeDocument/2006/relationships/hyperlink" Target="https://esajournals.onlinelibrary.wiley.com/doi/full/10.1002/bes2.2029" TargetMode="External"/><Relationship Id="rId16" Type="http://schemas.openxmlformats.org/officeDocument/2006/relationships/image" Target="../media/image13.png"/><Relationship Id="rId20" Type="http://schemas.openxmlformats.org/officeDocument/2006/relationships/hyperlink" Target="https://bit.ly/writing-personal-statements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5" Type="http://schemas.openxmlformats.org/officeDocument/2006/relationships/image" Target="../media/image2.svg"/><Relationship Id="rId15" Type="http://schemas.openxmlformats.org/officeDocument/2006/relationships/image" Target="../media/image12.svg"/><Relationship Id="rId10" Type="http://schemas.openxmlformats.org/officeDocument/2006/relationships/image" Target="../media/image7.png"/><Relationship Id="rId19" Type="http://schemas.openxmlformats.org/officeDocument/2006/relationships/hyperlink" Target="https://bit.ly/grad-app-tracker" TargetMode="External"/><Relationship Id="rId4" Type="http://schemas.openxmlformats.org/officeDocument/2006/relationships/image" Target="../media/image1.png"/><Relationship Id="rId9" Type="http://schemas.openxmlformats.org/officeDocument/2006/relationships/image" Target="../media/image6.svg"/><Relationship Id="rId1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EA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6B616B9-DFDB-59EE-24EA-2DA8CFE7FF7E}"/>
              </a:ext>
            </a:extLst>
          </p:cNvPr>
          <p:cNvSpPr/>
          <p:nvPr/>
        </p:nvSpPr>
        <p:spPr>
          <a:xfrm>
            <a:off x="-14425" y="8776516"/>
            <a:ext cx="2946400" cy="3833000"/>
          </a:xfrm>
          <a:prstGeom prst="rect">
            <a:avLst/>
          </a:prstGeom>
          <a:solidFill>
            <a:srgbClr val="80467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20" dirty="0">
                <a:latin typeface="GERATIS CAPS" pitchFamily="2" charset="0"/>
              </a:rPr>
              <a:t>Structure of </a:t>
            </a:r>
          </a:p>
          <a:p>
            <a:pPr algn="ctr"/>
            <a:r>
              <a:rPr lang="en-US" sz="3520" dirty="0">
                <a:latin typeface="GERATIS CAPS" pitchFamily="2" charset="0"/>
              </a:rPr>
              <a:t>a research group</a:t>
            </a:r>
          </a:p>
        </p:txBody>
      </p:sp>
      <p:sp>
        <p:nvSpPr>
          <p:cNvPr id="47" name="Trapezoid 46">
            <a:extLst>
              <a:ext uri="{FF2B5EF4-FFF2-40B4-BE49-F238E27FC236}">
                <a16:creationId xmlns:a16="http://schemas.microsoft.com/office/drawing/2014/main" id="{DD6230F6-6F30-4F8D-9044-40EB4DFA7193}"/>
              </a:ext>
            </a:extLst>
          </p:cNvPr>
          <p:cNvSpPr/>
          <p:nvPr/>
        </p:nvSpPr>
        <p:spPr>
          <a:xfrm rot="5400000">
            <a:off x="1198355" y="10510137"/>
            <a:ext cx="3833000" cy="365760"/>
          </a:xfrm>
          <a:prstGeom prst="trapezoid">
            <a:avLst>
              <a:gd name="adj" fmla="val 76163"/>
            </a:avLst>
          </a:prstGeom>
          <a:solidFill>
            <a:srgbClr val="613659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"/>
          </a:p>
        </p:txBody>
      </p:sp>
      <p:sp>
        <p:nvSpPr>
          <p:cNvPr id="44" name="Right Triangle 43">
            <a:extLst>
              <a:ext uri="{FF2B5EF4-FFF2-40B4-BE49-F238E27FC236}">
                <a16:creationId xmlns:a16="http://schemas.microsoft.com/office/drawing/2014/main" id="{FE84762F-3358-2ECF-6CF6-F01E5E6296FB}"/>
              </a:ext>
            </a:extLst>
          </p:cNvPr>
          <p:cNvSpPr/>
          <p:nvPr/>
        </p:nvSpPr>
        <p:spPr>
          <a:xfrm rot="18848697">
            <a:off x="7252063" y="7168729"/>
            <a:ext cx="365760" cy="365760"/>
          </a:xfrm>
          <a:prstGeom prst="rtTriangle">
            <a:avLst/>
          </a:prstGeom>
          <a:solidFill>
            <a:srgbClr val="EF932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"/>
          </a:p>
        </p:txBody>
      </p:sp>
      <p:sp>
        <p:nvSpPr>
          <p:cNvPr id="43" name="Right Triangle 42">
            <a:extLst>
              <a:ext uri="{FF2B5EF4-FFF2-40B4-BE49-F238E27FC236}">
                <a16:creationId xmlns:a16="http://schemas.microsoft.com/office/drawing/2014/main" id="{4CAE108A-B923-AAE7-F528-3D08235AC3E6}"/>
              </a:ext>
            </a:extLst>
          </p:cNvPr>
          <p:cNvSpPr/>
          <p:nvPr/>
        </p:nvSpPr>
        <p:spPr>
          <a:xfrm rot="18848697">
            <a:off x="2152387" y="6865583"/>
            <a:ext cx="365760" cy="365760"/>
          </a:xfrm>
          <a:prstGeom prst="rtTriangle">
            <a:avLst/>
          </a:prstGeom>
          <a:solidFill>
            <a:srgbClr val="EF932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8E1880-02E9-F0A7-E063-87DEABD5AEB2}"/>
              </a:ext>
            </a:extLst>
          </p:cNvPr>
          <p:cNvSpPr/>
          <p:nvPr/>
        </p:nvSpPr>
        <p:spPr>
          <a:xfrm flipH="1">
            <a:off x="-16615" y="5508267"/>
            <a:ext cx="5831840" cy="1563643"/>
          </a:xfrm>
          <a:prstGeom prst="rect">
            <a:avLst/>
          </a:prstGeom>
          <a:solidFill>
            <a:srgbClr val="EF932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Why do you want to go to grad school?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Is an advanced degree expected/required for job/career?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endParaRPr lang="en-US" sz="160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Do you enjoy independent research? Want to make an impact in your field?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Is M.S. or </a:t>
            </a:r>
            <a:r>
              <a:rPr lang="en-US" sz="1600" dirty="0" err="1">
                <a:latin typeface="Baskerville" panose="02020502070401020303" pitchFamily="18" charset="0"/>
                <a:ea typeface="Baskerville" panose="02020502070401020303" pitchFamily="18" charset="0"/>
              </a:rPr>
              <a:t>Ph.D</a:t>
            </a: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 better for your goals?</a:t>
            </a:r>
          </a:p>
          <a:p>
            <a:pPr marL="274320" indent="-274320">
              <a:buFont typeface="Arial" panose="020B0604020202020204" pitchFamily="34" charset="0"/>
              <a:buChar char="•"/>
            </a:pPr>
            <a:r>
              <a:rPr lang="en-US" sz="1600" dirty="0">
                <a:latin typeface="Baskerville" panose="02020502070401020303" pitchFamily="18" charset="0"/>
                <a:ea typeface="Baskerville" panose="02020502070401020303" pitchFamily="18" charset="0"/>
              </a:rPr>
              <a:t>Carefully consider why!</a:t>
            </a:r>
          </a:p>
        </p:txBody>
      </p:sp>
      <p:sp>
        <p:nvSpPr>
          <p:cNvPr id="41" name="Trapezoid 40">
            <a:extLst>
              <a:ext uri="{FF2B5EF4-FFF2-40B4-BE49-F238E27FC236}">
                <a16:creationId xmlns:a16="http://schemas.microsoft.com/office/drawing/2014/main" id="{83BAA943-6DA8-F071-6F59-66AB3C14213A}"/>
              </a:ext>
            </a:extLst>
          </p:cNvPr>
          <p:cNvSpPr/>
          <p:nvPr/>
        </p:nvSpPr>
        <p:spPr>
          <a:xfrm rot="16200000" flipH="1">
            <a:off x="4934445" y="6105070"/>
            <a:ext cx="2127321" cy="365760"/>
          </a:xfrm>
          <a:prstGeom prst="trapezoid">
            <a:avLst>
              <a:gd name="adj" fmla="val 76163"/>
            </a:avLst>
          </a:prstGeom>
          <a:solidFill>
            <a:srgbClr val="D5822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2BBAB6-1481-2FE4-1024-A209DC31A2B5}"/>
              </a:ext>
            </a:extLst>
          </p:cNvPr>
          <p:cNvSpPr/>
          <p:nvPr/>
        </p:nvSpPr>
        <p:spPr>
          <a:xfrm flipH="1">
            <a:off x="6180984" y="5224289"/>
            <a:ext cx="2963015" cy="2127320"/>
          </a:xfrm>
          <a:prstGeom prst="rect">
            <a:avLst/>
          </a:prstGeom>
          <a:solidFill>
            <a:srgbClr val="EF932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20" dirty="0">
                <a:latin typeface="GERATIS CAPS" pitchFamily="2" charset="0"/>
              </a:rPr>
              <a:t>Is Graduate School right for me?</a:t>
            </a:r>
          </a:p>
        </p:txBody>
      </p:sp>
      <p:sp>
        <p:nvSpPr>
          <p:cNvPr id="22" name="Right Triangle 21">
            <a:extLst>
              <a:ext uri="{FF2B5EF4-FFF2-40B4-BE49-F238E27FC236}">
                <a16:creationId xmlns:a16="http://schemas.microsoft.com/office/drawing/2014/main" id="{61533D5D-D24C-39EA-DB8A-FC0399D74BEE}"/>
              </a:ext>
            </a:extLst>
          </p:cNvPr>
          <p:cNvSpPr/>
          <p:nvPr/>
        </p:nvSpPr>
        <p:spPr>
          <a:xfrm rot="18902318">
            <a:off x="4235112" y="2771517"/>
            <a:ext cx="640548" cy="640548"/>
          </a:xfrm>
          <a:prstGeom prst="rtTriangle">
            <a:avLst/>
          </a:prstGeom>
          <a:solidFill>
            <a:srgbClr val="B253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C039DFE-00AB-BEF6-6B1D-F8C6E1104536}"/>
              </a:ext>
            </a:extLst>
          </p:cNvPr>
          <p:cNvSpPr/>
          <p:nvPr/>
        </p:nvSpPr>
        <p:spPr>
          <a:xfrm>
            <a:off x="-573" y="0"/>
            <a:ext cx="9144000" cy="3169920"/>
          </a:xfrm>
          <a:prstGeom prst="rect">
            <a:avLst/>
          </a:prstGeom>
          <a:solidFill>
            <a:srgbClr val="B2533E"/>
          </a:solidFill>
          <a:ln cmpd="tri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85186E-0448-0ACC-110F-7528891D789E}"/>
              </a:ext>
            </a:extLst>
          </p:cNvPr>
          <p:cNvSpPr txBox="1"/>
          <p:nvPr/>
        </p:nvSpPr>
        <p:spPr>
          <a:xfrm>
            <a:off x="411367" y="2089707"/>
            <a:ext cx="83138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5F5F5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For academic degrees (M.S and Ph.D.) at US Institutions with an Astronomy focus.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EE1B18-75FD-ED8E-1806-1F1FF568F1A4}"/>
              </a:ext>
            </a:extLst>
          </p:cNvPr>
          <p:cNvSpPr/>
          <p:nvPr/>
        </p:nvSpPr>
        <p:spPr>
          <a:xfrm>
            <a:off x="71518" y="7310959"/>
            <a:ext cx="4735848" cy="1383468"/>
          </a:xfrm>
          <a:prstGeom prst="rect">
            <a:avLst/>
          </a:prstGeom>
          <a:solidFill>
            <a:srgbClr val="1C5B7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760" dirty="0">
                <a:latin typeface="GERATIS CAPS" pitchFamily="2" charset="0"/>
              </a:rPr>
              <a:t>Pros: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80" dirty="0">
                <a:latin typeface="Baskerville" panose="02020502070401020303" pitchFamily="18" charset="0"/>
                <a:ea typeface="Baskerville" panose="02020502070401020303" pitchFamily="18" charset="0"/>
              </a:rPr>
              <a:t>Allows you to devote time to delving deep into a topic you find exciting and impactful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80" dirty="0">
                <a:latin typeface="Baskerville" panose="02020502070401020303" pitchFamily="18" charset="0"/>
                <a:ea typeface="Baskerville" panose="02020502070401020303" pitchFamily="18" charset="0"/>
              </a:rPr>
              <a:t>Contribute meaningfully to the creation of knowledge in your chosen discipline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80" dirty="0">
                <a:latin typeface="Baskerville" panose="02020502070401020303" pitchFamily="18" charset="0"/>
                <a:ea typeface="Baskerville" panose="02020502070401020303" pitchFamily="18" charset="0"/>
              </a:rPr>
              <a:t>Join the community of experts in your field 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sz="72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2AF483-0A20-9CD3-A749-A4D28F1B80CF}"/>
              </a:ext>
            </a:extLst>
          </p:cNvPr>
          <p:cNvSpPr/>
          <p:nvPr/>
        </p:nvSpPr>
        <p:spPr>
          <a:xfrm>
            <a:off x="4927045" y="7651095"/>
            <a:ext cx="4165266" cy="1043332"/>
          </a:xfrm>
          <a:prstGeom prst="rect">
            <a:avLst/>
          </a:prstGeom>
          <a:solidFill>
            <a:srgbClr val="1C5B7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760" dirty="0">
                <a:latin typeface="GERATIS CAPS" pitchFamily="2" charset="0"/>
              </a:rPr>
              <a:t>Cons</a:t>
            </a:r>
            <a:r>
              <a:rPr lang="en-US" sz="1280" dirty="0">
                <a:latin typeface="GERATIS CAPS" pitchFamily="2" charset="0"/>
              </a:rPr>
              <a:t>: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80" dirty="0">
                <a:latin typeface="Baskerville" panose="02020502070401020303" pitchFamily="18" charset="0"/>
                <a:ea typeface="Baskerville" panose="02020502070401020303" pitchFamily="18" charset="0"/>
              </a:rPr>
              <a:t>Time-consuming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80" dirty="0">
                <a:latin typeface="Baskerville" panose="02020502070401020303" pitchFamily="18" charset="0"/>
                <a:ea typeface="Baskerville" panose="02020502070401020303" pitchFamily="18" charset="0"/>
              </a:rPr>
              <a:t>Potential delay in earnings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r>
              <a:rPr lang="en-US" sz="1280" dirty="0">
                <a:latin typeface="Baskerville" panose="02020502070401020303" pitchFamily="18" charset="0"/>
                <a:ea typeface="Baskerville" panose="02020502070401020303" pitchFamily="18" charset="0"/>
              </a:rPr>
              <a:t>Challenging, with many successes and failures</a:t>
            </a:r>
          </a:p>
          <a:p>
            <a:pPr marL="114300" indent="-114300">
              <a:buFont typeface="Arial" panose="020B0604020202020204" pitchFamily="34" charset="0"/>
              <a:buChar char="•"/>
            </a:pPr>
            <a:endParaRPr lang="en-US" sz="72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090353-FD47-842F-2FD3-EB2A75B802D2}"/>
              </a:ext>
            </a:extLst>
          </p:cNvPr>
          <p:cNvSpPr txBox="1"/>
          <p:nvPr/>
        </p:nvSpPr>
        <p:spPr>
          <a:xfrm>
            <a:off x="1452925" y="-49050"/>
            <a:ext cx="6172836" cy="232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solidFill>
                  <a:srgbClr val="4833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guet Script" panose="020F0502020204030204" pitchFamily="34" charset="0"/>
                <a:cs typeface="Baguet Script" panose="020F0502020204030204" pitchFamily="34" charset="0"/>
              </a:rPr>
              <a:t>Demystifying </a:t>
            </a:r>
          </a:p>
          <a:p>
            <a:pPr algn="ctr"/>
            <a:r>
              <a:rPr lang="en-US" sz="4600" dirty="0">
                <a:solidFill>
                  <a:srgbClr val="483333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ERATIS CAPS" pitchFamily="2" charset="0"/>
                <a:cs typeface="Elephant Pro" panose="020F0502020204030204" pitchFamily="34" charset="0"/>
              </a:rPr>
              <a:t>The Graduate School Application Process</a:t>
            </a:r>
          </a:p>
          <a:p>
            <a:endParaRPr lang="en-US" sz="72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408269F-7E6D-F7A3-B44E-FA3349BD530B}"/>
              </a:ext>
            </a:extLst>
          </p:cNvPr>
          <p:cNvSpPr txBox="1"/>
          <p:nvPr/>
        </p:nvSpPr>
        <p:spPr>
          <a:xfrm>
            <a:off x="1035744" y="2342004"/>
            <a:ext cx="70713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F5F5F5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A summary of </a:t>
            </a:r>
            <a:r>
              <a:rPr lang="en-US" sz="1600" dirty="0" err="1">
                <a:solidFill>
                  <a:srgbClr val="F5F5F5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Estien</a:t>
            </a:r>
            <a:r>
              <a:rPr lang="en-US" sz="1600" dirty="0">
                <a:solidFill>
                  <a:srgbClr val="F5F5F5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et al. 2022</a:t>
            </a:r>
          </a:p>
          <a:p>
            <a:pPr algn="ctr"/>
            <a:r>
              <a:rPr lang="en-US" sz="1600" dirty="0">
                <a:solidFill>
                  <a:srgbClr val="F5F5F5"/>
                </a:solidFill>
                <a:latin typeface="Baskerville" panose="02020502070401020303" pitchFamily="18" charset="0"/>
                <a:ea typeface="Baskerville" panose="02020502070401020303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https://esajournals.onlinelibrary.wiley.com/doi/full/10.1002/bes2.2029</a:t>
            </a:r>
            <a:r>
              <a:rPr lang="en-US" sz="1600" dirty="0">
                <a:solidFill>
                  <a:srgbClr val="F5F5F5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and</a:t>
            </a:r>
          </a:p>
          <a:p>
            <a:pPr algn="ctr"/>
            <a:r>
              <a:rPr lang="en-US" sz="1600" dirty="0">
                <a:solidFill>
                  <a:srgbClr val="F5F5F5"/>
                </a:solidFill>
                <a:latin typeface="Baskerville" panose="02020502070401020303" pitchFamily="18" charset="0"/>
                <a:ea typeface="Baskerville" panose="02020502070401020303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http://www.loganpearcescience.com/grad-applications.html</a:t>
            </a:r>
            <a:endParaRPr lang="en-US" sz="1600" dirty="0">
              <a:solidFill>
                <a:srgbClr val="F5F5F5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5F5C1DB-1171-F5AB-C762-7BBEAF5E748B}"/>
              </a:ext>
            </a:extLst>
          </p:cNvPr>
          <p:cNvSpPr/>
          <p:nvPr/>
        </p:nvSpPr>
        <p:spPr>
          <a:xfrm>
            <a:off x="-16615" y="3294755"/>
            <a:ext cx="2946400" cy="2127320"/>
          </a:xfrm>
          <a:prstGeom prst="rect">
            <a:avLst/>
          </a:prstGeom>
          <a:solidFill>
            <a:srgbClr val="196F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20" dirty="0">
                <a:latin typeface="GERATIS CAPS" pitchFamily="2" charset="0"/>
              </a:rPr>
              <a:t>What is Graduate School?</a:t>
            </a:r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41C2D759-55A3-BFEA-38C2-83B5891C1522}"/>
              </a:ext>
            </a:extLst>
          </p:cNvPr>
          <p:cNvSpPr/>
          <p:nvPr/>
        </p:nvSpPr>
        <p:spPr>
          <a:xfrm rot="5400000">
            <a:off x="2049005" y="4175536"/>
            <a:ext cx="2127321" cy="365760"/>
          </a:xfrm>
          <a:prstGeom prst="trapezoid">
            <a:avLst>
              <a:gd name="adj" fmla="val 76163"/>
            </a:avLst>
          </a:prstGeom>
          <a:solidFill>
            <a:srgbClr val="135F5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29F204C-7F65-225A-C851-50BE7532B68D}"/>
              </a:ext>
            </a:extLst>
          </p:cNvPr>
          <p:cNvSpPr/>
          <p:nvPr/>
        </p:nvSpPr>
        <p:spPr>
          <a:xfrm>
            <a:off x="3265078" y="3578734"/>
            <a:ext cx="5878921" cy="1563643"/>
          </a:xfrm>
          <a:prstGeom prst="rect">
            <a:avLst/>
          </a:prstGeom>
          <a:solidFill>
            <a:srgbClr val="196F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r>
              <a:rPr lang="en-US" sz="1920" dirty="0">
                <a:latin typeface="Baskerville" panose="02020502070401020303" pitchFamily="18" charset="0"/>
                <a:ea typeface="Baskerville" panose="02020502070401020303" pitchFamily="18" charset="0"/>
              </a:rPr>
              <a:t>Master’s (MS):1-3 years, either research or course focused</a:t>
            </a:r>
          </a:p>
          <a:p>
            <a:endParaRPr lang="en-US" sz="192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endParaRPr lang="en-US" sz="192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endParaRPr lang="en-US" sz="192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endParaRPr lang="en-US" sz="192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endParaRPr lang="en-US" sz="1920" dirty="0"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sz="1920" dirty="0" err="1">
                <a:latin typeface="Baskerville" panose="02020502070401020303" pitchFamily="18" charset="0"/>
                <a:ea typeface="Baskerville" panose="02020502070401020303" pitchFamily="18" charset="0"/>
              </a:rPr>
              <a:t>Ph.D</a:t>
            </a:r>
            <a:r>
              <a:rPr lang="en-US" sz="1920" dirty="0">
                <a:latin typeface="Baskerville" panose="02020502070401020303" pitchFamily="18" charset="0"/>
                <a:ea typeface="Baskerville" panose="02020502070401020303" pitchFamily="18" charset="0"/>
              </a:rPr>
              <a:t>: 4+ years, always research focused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E8D4AB6-341D-0290-3F9C-5B93972149CE}"/>
              </a:ext>
            </a:extLst>
          </p:cNvPr>
          <p:cNvGrpSpPr/>
          <p:nvPr/>
        </p:nvGrpSpPr>
        <p:grpSpPr>
          <a:xfrm>
            <a:off x="4263734" y="4444481"/>
            <a:ext cx="469936" cy="469936"/>
            <a:chOff x="8663509" y="11673915"/>
            <a:chExt cx="1174840" cy="1174840"/>
          </a:xfrm>
        </p:grpSpPr>
        <p:pic>
          <p:nvPicPr>
            <p:cNvPr id="28" name="Graphic 27" descr="Books with solid fill">
              <a:extLst>
                <a:ext uri="{FF2B5EF4-FFF2-40B4-BE49-F238E27FC236}">
                  <a16:creationId xmlns:a16="http://schemas.microsoft.com/office/drawing/2014/main" id="{0F47C9B7-0303-8254-5293-F6B9EDFD5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90506" y="11804135"/>
              <a:ext cx="914400" cy="914400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F1A501-D320-711F-D571-79F3187E9205}"/>
                </a:ext>
              </a:extLst>
            </p:cNvPr>
            <p:cNvSpPr/>
            <p:nvPr/>
          </p:nvSpPr>
          <p:spPr>
            <a:xfrm>
              <a:off x="8663509" y="11673915"/>
              <a:ext cx="1174840" cy="1174840"/>
            </a:xfrm>
            <a:prstGeom prst="ellips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20"/>
            </a:p>
          </p:txBody>
        </p:sp>
      </p:grpSp>
      <p:pic>
        <p:nvPicPr>
          <p:cNvPr id="32" name="Graphic 31" descr="Desk with solid fill">
            <a:extLst>
              <a:ext uri="{FF2B5EF4-FFF2-40B4-BE49-F238E27FC236}">
                <a16:creationId xmlns:a16="http://schemas.microsoft.com/office/drawing/2014/main" id="{4DBDA8F3-D1A6-A199-86C9-9786184F0B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069183" y="3862877"/>
            <a:ext cx="365760" cy="365760"/>
          </a:xfrm>
          <a:prstGeom prst="rect">
            <a:avLst/>
          </a:prstGeom>
        </p:spPr>
      </p:pic>
      <p:sp>
        <p:nvSpPr>
          <p:cNvPr id="35" name="Oval 34">
            <a:extLst>
              <a:ext uri="{FF2B5EF4-FFF2-40B4-BE49-F238E27FC236}">
                <a16:creationId xmlns:a16="http://schemas.microsoft.com/office/drawing/2014/main" id="{61288156-E67A-F480-0EF7-D82A4B595F57}"/>
              </a:ext>
            </a:extLst>
          </p:cNvPr>
          <p:cNvSpPr/>
          <p:nvPr/>
        </p:nvSpPr>
        <p:spPr>
          <a:xfrm>
            <a:off x="7017095" y="3835749"/>
            <a:ext cx="469936" cy="469936"/>
          </a:xfrm>
          <a:prstGeom prst="ellipse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7053C5-EBEA-6AD7-B83B-DAA19B9A5072}"/>
              </a:ext>
            </a:extLst>
          </p:cNvPr>
          <p:cNvSpPr/>
          <p:nvPr/>
        </p:nvSpPr>
        <p:spPr>
          <a:xfrm>
            <a:off x="3297735" y="9057806"/>
            <a:ext cx="5846265" cy="3276657"/>
          </a:xfrm>
          <a:prstGeom prst="rect">
            <a:avLst/>
          </a:prstGeom>
          <a:solidFill>
            <a:srgbClr val="80467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40" dirty="0">
                <a:latin typeface="GERATIS CAPS" pitchFamily="2" charset="0"/>
                <a:ea typeface="Baskerville" panose="02020502070401020303" pitchFamily="18" charset="0"/>
              </a:rPr>
              <a:t>Principle Investigator</a:t>
            </a:r>
            <a:r>
              <a:rPr lang="en-US" sz="1440" dirty="0">
                <a:latin typeface="Baskerville" panose="02020502070401020303" pitchFamily="18" charset="0"/>
                <a:ea typeface="Baskerville" panose="02020502070401020303" pitchFamily="18" charset="0"/>
              </a:rPr>
              <a:t>: Faculty, Lead of the group, applies for funding/grants, sets group culture and expectations, guides research/projects within the group, mentors students and post-docs, handles money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40" dirty="0">
                <a:latin typeface="GERATIS CAPS" pitchFamily="2" charset="0"/>
                <a:ea typeface="Baskerville" panose="02020502070401020303" pitchFamily="18" charset="0"/>
              </a:rPr>
              <a:t>Postdocs</a:t>
            </a:r>
            <a:r>
              <a:rPr lang="en-US" sz="1440" dirty="0">
                <a:latin typeface="Baskerville" panose="02020502070401020303" pitchFamily="18" charset="0"/>
                <a:ea typeface="Baskerville" panose="02020502070401020303" pitchFamily="18" charset="0"/>
              </a:rPr>
              <a:t>: Post-doctoral researchers who recently completed their Ph.D.  Helps with mentoring students in the group; focused on accomplishing their research programs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40" dirty="0">
                <a:latin typeface="GERATIS CAPS" pitchFamily="2" charset="0"/>
                <a:ea typeface="Baskerville" panose="02020502070401020303" pitchFamily="18" charset="0"/>
              </a:rPr>
              <a:t>Graduate students</a:t>
            </a:r>
            <a:r>
              <a:rPr lang="en-US" sz="1440" dirty="0">
                <a:latin typeface="Baskerville" panose="02020502070401020303" pitchFamily="18" charset="0"/>
                <a:ea typeface="Baskerville" panose="02020502070401020303" pitchFamily="18" charset="0"/>
              </a:rPr>
              <a:t>: Independent researchers working towards Ph.D.  Early grad students take classes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40" dirty="0">
                <a:latin typeface="GERATIS CAPS" pitchFamily="2" charset="0"/>
                <a:ea typeface="Baskerville" panose="02020502070401020303" pitchFamily="18" charset="0"/>
              </a:rPr>
              <a:t>Undergraduate students</a:t>
            </a:r>
            <a:r>
              <a:rPr lang="en-US" sz="1440" dirty="0">
                <a:latin typeface="Baskerville" panose="02020502070401020303" pitchFamily="18" charset="0"/>
                <a:ea typeface="Baskerville" panose="02020502070401020303" pitchFamily="18" charset="0"/>
              </a:rPr>
              <a:t>: Undergrads can participate in research within a group with grad student, post-doc, and/or faculty mentors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40" dirty="0">
                <a:latin typeface="GERATIS CAPS" pitchFamily="2" charset="0"/>
                <a:ea typeface="Baskerville" panose="02020502070401020303" pitchFamily="18" charset="0"/>
              </a:rPr>
              <a:t>Tech</a:t>
            </a:r>
            <a:r>
              <a:rPr lang="en-US" sz="1440" dirty="0">
                <a:latin typeface="Baskerville" panose="02020502070401020303" pitchFamily="18" charset="0"/>
                <a:ea typeface="Baskerville" panose="02020502070401020303" pitchFamily="18" charset="0"/>
              </a:rPr>
              <a:t>s: some groups may have scientist or other expert professional who help manage the group and equipment</a:t>
            </a:r>
          </a:p>
          <a:p>
            <a:pPr marL="228600" indent="-228600">
              <a:buFont typeface="Arial" panose="020B0604020202020204" pitchFamily="34" charset="0"/>
              <a:buChar char="•"/>
            </a:pPr>
            <a:r>
              <a:rPr lang="en-US" sz="1440" dirty="0">
                <a:latin typeface="GERATIS CAPS" pitchFamily="2" charset="0"/>
                <a:ea typeface="Baskerville" panose="02020502070401020303" pitchFamily="18" charset="0"/>
              </a:rPr>
              <a:t>Admin</a:t>
            </a:r>
            <a:r>
              <a:rPr lang="en-US" sz="1440" dirty="0">
                <a:latin typeface="Baskerville" panose="02020502070401020303" pitchFamily="18" charset="0"/>
                <a:ea typeface="Baskerville" panose="02020502070401020303" pitchFamily="18" charset="0"/>
              </a:rPr>
              <a:t>: Some groups may have admin professionals who help manage the group and money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34E188D-8DEC-6D3D-F6E2-59EBD62C0114}"/>
              </a:ext>
            </a:extLst>
          </p:cNvPr>
          <p:cNvSpPr/>
          <p:nvPr/>
        </p:nvSpPr>
        <p:spPr>
          <a:xfrm flipH="1">
            <a:off x="-17192" y="12876318"/>
            <a:ext cx="6669407" cy="4373202"/>
          </a:xfrm>
          <a:prstGeom prst="rect">
            <a:avLst/>
          </a:prstGeom>
          <a:solidFill>
            <a:srgbClr val="186F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2" rtlCol="0" anchor="t"/>
          <a:lstStyle/>
          <a:p>
            <a:pPr marL="274320" indent="-274320">
              <a:buFont typeface="Arial" panose="020B0604020202020204" pitchFamily="34" charset="0"/>
              <a:buChar char="•"/>
            </a:pPr>
            <a:endParaRPr lang="en-US" sz="1600" dirty="0"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51" name="Trapezoid 50">
            <a:extLst>
              <a:ext uri="{FF2B5EF4-FFF2-40B4-BE49-F238E27FC236}">
                <a16:creationId xmlns:a16="http://schemas.microsoft.com/office/drawing/2014/main" id="{B094A0DD-869C-47C9-27B0-E3D0A2C5CE68}"/>
              </a:ext>
            </a:extLst>
          </p:cNvPr>
          <p:cNvSpPr/>
          <p:nvPr/>
        </p:nvSpPr>
        <p:spPr>
          <a:xfrm rot="16200000" flipH="1">
            <a:off x="4363449" y="14881114"/>
            <a:ext cx="4943304" cy="365760"/>
          </a:xfrm>
          <a:prstGeom prst="trapezoid">
            <a:avLst>
              <a:gd name="adj" fmla="val 76163"/>
            </a:avLst>
          </a:prstGeom>
          <a:solidFill>
            <a:srgbClr val="135F5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8FF584A-A5DF-87B9-ACF3-648DD3E80644}"/>
              </a:ext>
            </a:extLst>
          </p:cNvPr>
          <p:cNvSpPr/>
          <p:nvPr/>
        </p:nvSpPr>
        <p:spPr>
          <a:xfrm flipH="1">
            <a:off x="7017094" y="12592341"/>
            <a:ext cx="2126330" cy="4943298"/>
          </a:xfrm>
          <a:prstGeom prst="rect">
            <a:avLst/>
          </a:prstGeom>
          <a:solidFill>
            <a:srgbClr val="186F6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520" dirty="0">
                <a:latin typeface="GERATIS CAPS" pitchFamily="2" charset="0"/>
              </a:rPr>
              <a:t>Preparing for grad school in under-grad</a:t>
            </a:r>
          </a:p>
        </p:txBody>
      </p:sp>
      <p:pic>
        <p:nvPicPr>
          <p:cNvPr id="55" name="Graphic 54" descr="Flask with solid fill">
            <a:extLst>
              <a:ext uri="{FF2B5EF4-FFF2-40B4-BE49-F238E27FC236}">
                <a16:creationId xmlns:a16="http://schemas.microsoft.com/office/drawing/2014/main" id="{AA3C3221-D14B-EB02-E61E-D82F939F02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18832" y="12915440"/>
            <a:ext cx="914400" cy="914400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B7F154B2-D505-E948-8E9C-92EB576327D7}"/>
              </a:ext>
            </a:extLst>
          </p:cNvPr>
          <p:cNvSpPr txBox="1"/>
          <p:nvPr/>
        </p:nvSpPr>
        <p:spPr>
          <a:xfrm>
            <a:off x="-15799" y="13717998"/>
            <a:ext cx="158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RATIS CAPS" pitchFamily="2" charset="0"/>
              </a:rPr>
              <a:t>Get involved in research!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6BDE881-81FC-5C6F-0EEB-4413B31073F2}"/>
              </a:ext>
            </a:extLst>
          </p:cNvPr>
          <p:cNvSpPr txBox="1"/>
          <p:nvPr/>
        </p:nvSpPr>
        <p:spPr>
          <a:xfrm>
            <a:off x="1375651" y="13682069"/>
            <a:ext cx="1583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RATIS CAPS" pitchFamily="2" charset="0"/>
              </a:rPr>
              <a:t>Go to conferences!</a:t>
            </a:r>
          </a:p>
        </p:txBody>
      </p:sp>
      <p:pic>
        <p:nvPicPr>
          <p:cNvPr id="66" name="Graphic 65" descr="Users with solid fill">
            <a:extLst>
              <a:ext uri="{FF2B5EF4-FFF2-40B4-BE49-F238E27FC236}">
                <a16:creationId xmlns:a16="http://schemas.microsoft.com/office/drawing/2014/main" id="{3C3D0C85-E042-0F35-4C2B-6F8CCFE3890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68819" y="12972839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621C3FA0-A619-7AFF-C8A0-F529115AD6DD}"/>
              </a:ext>
            </a:extLst>
          </p:cNvPr>
          <p:cNvSpPr txBox="1"/>
          <p:nvPr/>
        </p:nvSpPr>
        <p:spPr>
          <a:xfrm>
            <a:off x="2706856" y="13781638"/>
            <a:ext cx="1583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RATIS CAPS" pitchFamily="2" charset="0"/>
              </a:rPr>
              <a:t>Serve in leadership positions</a:t>
            </a:r>
          </a:p>
        </p:txBody>
      </p:sp>
      <p:pic>
        <p:nvPicPr>
          <p:cNvPr id="74" name="Graphic 73" descr="Drawing Figure with solid fill">
            <a:extLst>
              <a:ext uri="{FF2B5EF4-FFF2-40B4-BE49-F238E27FC236}">
                <a16:creationId xmlns:a16="http://schemas.microsoft.com/office/drawing/2014/main" id="{BE9B24F4-AEAC-B409-958E-48B6CEE2BDD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085180" y="12969955"/>
            <a:ext cx="914400" cy="914400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31236E3B-52C2-A603-2D2E-A969E8BBBCA0}"/>
              </a:ext>
            </a:extLst>
          </p:cNvPr>
          <p:cNvSpPr txBox="1"/>
          <p:nvPr/>
        </p:nvSpPr>
        <p:spPr>
          <a:xfrm>
            <a:off x="3914564" y="13720118"/>
            <a:ext cx="15836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RATIS CAPS" pitchFamily="2" charset="0"/>
              </a:rPr>
              <a:t>Apply for summer research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072A2B9-14AF-7974-9916-FF4C405098A0}"/>
              </a:ext>
            </a:extLst>
          </p:cNvPr>
          <p:cNvSpPr txBox="1"/>
          <p:nvPr/>
        </p:nvSpPr>
        <p:spPr>
          <a:xfrm>
            <a:off x="5214741" y="13685418"/>
            <a:ext cx="15564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GERATIS CAPS" pitchFamily="2" charset="0"/>
              </a:rPr>
              <a:t>Develop professional relationships</a:t>
            </a:r>
          </a:p>
        </p:txBody>
      </p:sp>
      <p:pic>
        <p:nvPicPr>
          <p:cNvPr id="78" name="Graphic 77" descr="Solar system with solid fill">
            <a:extLst>
              <a:ext uri="{FF2B5EF4-FFF2-40B4-BE49-F238E27FC236}">
                <a16:creationId xmlns:a16="http://schemas.microsoft.com/office/drawing/2014/main" id="{6F215E74-DC15-67E2-1540-6706C684B1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30022" y="12970945"/>
            <a:ext cx="914400" cy="914400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79A7A20-91A0-70B6-649C-2C8835BD73C8}"/>
              </a:ext>
            </a:extLst>
          </p:cNvPr>
          <p:cNvCxnSpPr>
            <a:cxnSpLocks/>
          </p:cNvCxnSpPr>
          <p:nvPr/>
        </p:nvCxnSpPr>
        <p:spPr>
          <a:xfrm>
            <a:off x="776032" y="14360893"/>
            <a:ext cx="0" cy="72887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0" name="Graphic 79" descr="Chat with solid fill">
            <a:extLst>
              <a:ext uri="{FF2B5EF4-FFF2-40B4-BE49-F238E27FC236}">
                <a16:creationId xmlns:a16="http://schemas.microsoft.com/office/drawing/2014/main" id="{A54B2938-4176-AF6F-CABD-6FC75556EDB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473907" y="12988147"/>
            <a:ext cx="914400" cy="914400"/>
          </a:xfrm>
          <a:prstGeom prst="rect">
            <a:avLst/>
          </a:prstGeom>
        </p:spPr>
      </p:pic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78B0951-3520-3BE2-42E4-DFE94A95D1A0}"/>
              </a:ext>
            </a:extLst>
          </p:cNvPr>
          <p:cNvCxnSpPr>
            <a:cxnSpLocks/>
          </p:cNvCxnSpPr>
          <p:nvPr/>
        </p:nvCxnSpPr>
        <p:spPr>
          <a:xfrm>
            <a:off x="2113845" y="14330093"/>
            <a:ext cx="0" cy="1109612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F5C7FCB2-B635-DBB9-5694-331CCEC74114}"/>
              </a:ext>
            </a:extLst>
          </p:cNvPr>
          <p:cNvSpPr/>
          <p:nvPr/>
        </p:nvSpPr>
        <p:spPr>
          <a:xfrm>
            <a:off x="1373548" y="14738975"/>
            <a:ext cx="1530487" cy="1449838"/>
          </a:xfrm>
          <a:prstGeom prst="rect">
            <a:avLst/>
          </a:prstGeom>
          <a:solidFill>
            <a:srgbClr val="135F5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Baskerville" panose="02020502070401020303" pitchFamily="18" charset="0"/>
                <a:ea typeface="Baskerville" panose="02020502070401020303" pitchFamily="18" charset="0"/>
              </a:rPr>
              <a:t> - Meet people in your field; network!</a:t>
            </a:r>
          </a:p>
          <a:p>
            <a:pPr algn="ctr"/>
            <a:r>
              <a:rPr lang="en-US" sz="1400" i="1" dirty="0">
                <a:latin typeface="Baskerville" panose="02020502070401020303" pitchFamily="18" charset="0"/>
                <a:ea typeface="Baskerville" panose="02020502070401020303" pitchFamily="18" charset="0"/>
              </a:rPr>
              <a:t> - Give poster and oral presentations</a:t>
            </a:r>
          </a:p>
          <a:p>
            <a:pPr algn="ctr"/>
            <a:r>
              <a:rPr lang="en-US" sz="1400" i="1" dirty="0">
                <a:latin typeface="Baskerville" panose="02020502070401020303" pitchFamily="18" charset="0"/>
                <a:ea typeface="Baskerville" panose="02020502070401020303" pitchFamily="18" charset="0"/>
              </a:rPr>
              <a:t> - Learn about latest research in your field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301AFF0-598B-4E13-CC37-7930B7BE1EDB}"/>
              </a:ext>
            </a:extLst>
          </p:cNvPr>
          <p:cNvSpPr/>
          <p:nvPr/>
        </p:nvSpPr>
        <p:spPr>
          <a:xfrm>
            <a:off x="50292" y="14835666"/>
            <a:ext cx="1361994" cy="1743522"/>
          </a:xfrm>
          <a:prstGeom prst="rect">
            <a:avLst/>
          </a:prstGeom>
          <a:solidFill>
            <a:srgbClr val="135F5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Baskerville" panose="02020502070401020303" pitchFamily="18" charset="0"/>
                <a:ea typeface="Baskerville" panose="02020502070401020303" pitchFamily="18" charset="0"/>
              </a:rPr>
              <a:t> - Find out if you like research</a:t>
            </a:r>
          </a:p>
          <a:p>
            <a:pPr algn="ctr"/>
            <a:r>
              <a:rPr lang="en-US" sz="1400" i="1" dirty="0">
                <a:latin typeface="Baskerville" panose="02020502070401020303" pitchFamily="18" charset="0"/>
                <a:ea typeface="Baskerville" panose="02020502070401020303" pitchFamily="18" charset="0"/>
              </a:rPr>
              <a:t> - Learn important research skills </a:t>
            </a:r>
          </a:p>
          <a:p>
            <a:pPr algn="ctr"/>
            <a:r>
              <a:rPr lang="en-US" sz="1400" i="1" dirty="0">
                <a:latin typeface="Baskerville" panose="02020502070401020303" pitchFamily="18" charset="0"/>
                <a:ea typeface="Baskerville" panose="02020502070401020303" pitchFamily="18" charset="0"/>
              </a:rPr>
              <a:t>- Make your grad app more compelling!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434E099-88B2-95F0-4C5F-323E45A3FD11}"/>
              </a:ext>
            </a:extLst>
          </p:cNvPr>
          <p:cNvCxnSpPr>
            <a:cxnSpLocks/>
          </p:cNvCxnSpPr>
          <p:nvPr/>
        </p:nvCxnSpPr>
        <p:spPr>
          <a:xfrm>
            <a:off x="3498687" y="14704968"/>
            <a:ext cx="0" cy="1800531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D956E9C3-5BD4-2565-AD72-6A0702DFEC81}"/>
              </a:ext>
            </a:extLst>
          </p:cNvPr>
          <p:cNvSpPr/>
          <p:nvPr/>
        </p:nvSpPr>
        <p:spPr>
          <a:xfrm>
            <a:off x="1811522" y="16148495"/>
            <a:ext cx="2324922" cy="822615"/>
          </a:xfrm>
          <a:prstGeom prst="rect">
            <a:avLst/>
          </a:prstGeom>
          <a:solidFill>
            <a:srgbClr val="135F5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Baskerville" panose="02020502070401020303" pitchFamily="18" charset="0"/>
                <a:ea typeface="Baskerville" panose="02020502070401020303" pitchFamily="18" charset="0"/>
              </a:rPr>
              <a:t> - In clubs and organizations</a:t>
            </a:r>
          </a:p>
          <a:p>
            <a:pPr algn="ctr"/>
            <a:r>
              <a:rPr lang="en-US" sz="1400" i="1" dirty="0">
                <a:latin typeface="Baskerville" panose="02020502070401020303" pitchFamily="18" charset="0"/>
                <a:ea typeface="Baskerville" panose="02020502070401020303" pitchFamily="18" charset="0"/>
              </a:rPr>
              <a:t> - Develop leadership skills</a:t>
            </a:r>
          </a:p>
          <a:p>
            <a:pPr algn="ctr"/>
            <a:r>
              <a:rPr lang="en-US" sz="1400" i="1" dirty="0">
                <a:latin typeface="Baskerville" panose="02020502070401020303" pitchFamily="18" charset="0"/>
                <a:ea typeface="Baskerville" panose="02020502070401020303" pitchFamily="18" charset="0"/>
              </a:rPr>
              <a:t> - Contribute to meaningful causes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7CCE289B-2B40-E9B6-FBAA-4B5512BFD627}"/>
              </a:ext>
            </a:extLst>
          </p:cNvPr>
          <p:cNvCxnSpPr>
            <a:cxnSpLocks/>
          </p:cNvCxnSpPr>
          <p:nvPr/>
        </p:nvCxnSpPr>
        <p:spPr>
          <a:xfrm>
            <a:off x="4733670" y="14704968"/>
            <a:ext cx="0" cy="384795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DDDD5E55-9EBD-05F2-793D-D2694BF6E79A}"/>
              </a:ext>
            </a:extLst>
          </p:cNvPr>
          <p:cNvCxnSpPr>
            <a:cxnSpLocks/>
          </p:cNvCxnSpPr>
          <p:nvPr/>
        </p:nvCxnSpPr>
        <p:spPr>
          <a:xfrm>
            <a:off x="6044442" y="14714888"/>
            <a:ext cx="0" cy="126975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F5AF9AAE-8A98-69A3-038A-32BA1D88BF1A}"/>
              </a:ext>
            </a:extLst>
          </p:cNvPr>
          <p:cNvSpPr/>
          <p:nvPr/>
        </p:nvSpPr>
        <p:spPr>
          <a:xfrm>
            <a:off x="3907245" y="15012777"/>
            <a:ext cx="1442794" cy="1544138"/>
          </a:xfrm>
          <a:prstGeom prst="rect">
            <a:avLst/>
          </a:prstGeom>
          <a:solidFill>
            <a:srgbClr val="135F5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Baskerville" panose="02020502070401020303" pitchFamily="18" charset="0"/>
                <a:ea typeface="Baskerville" panose="02020502070401020303" pitchFamily="18" charset="0"/>
              </a:rPr>
              <a:t> - Get experience at another institution!</a:t>
            </a:r>
          </a:p>
          <a:p>
            <a:pPr algn="ctr"/>
            <a:r>
              <a:rPr lang="en-US" sz="1400" i="1" dirty="0">
                <a:latin typeface="Baskerville" panose="02020502070401020303" pitchFamily="18" charset="0"/>
                <a:ea typeface="Baskerville" panose="02020502070401020303" pitchFamily="18" charset="0"/>
              </a:rPr>
              <a:t> - Grow your network</a:t>
            </a:r>
          </a:p>
          <a:p>
            <a:pPr algn="ctr"/>
            <a:r>
              <a:rPr lang="en-US" sz="1400" i="1" dirty="0">
                <a:latin typeface="Baskerville" panose="02020502070401020303" pitchFamily="18" charset="0"/>
                <a:ea typeface="Baskerville" panose="02020502070401020303" pitchFamily="18" charset="0"/>
              </a:rPr>
              <a:t> - Experience different </a:t>
            </a:r>
            <a:r>
              <a:rPr lang="en-US" sz="1400" i="1">
                <a:latin typeface="Baskerville" panose="02020502070401020303" pitchFamily="18" charset="0"/>
                <a:ea typeface="Baskerville" panose="02020502070401020303" pitchFamily="18" charset="0"/>
              </a:rPr>
              <a:t>research areas </a:t>
            </a:r>
            <a:r>
              <a:rPr lang="en-US" sz="1400" i="1" dirty="0">
                <a:latin typeface="Baskerville" panose="02020502070401020303" pitchFamily="18" charset="0"/>
                <a:ea typeface="Baskerville" panose="02020502070401020303" pitchFamily="18" charset="0"/>
              </a:rPr>
              <a:t>and mentors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F42A0E6-9532-F255-B8A8-C9AD99A825F3}"/>
              </a:ext>
            </a:extLst>
          </p:cNvPr>
          <p:cNvSpPr/>
          <p:nvPr/>
        </p:nvSpPr>
        <p:spPr>
          <a:xfrm>
            <a:off x="5161854" y="15646787"/>
            <a:ext cx="1385905" cy="1401802"/>
          </a:xfrm>
          <a:prstGeom prst="rect">
            <a:avLst/>
          </a:prstGeom>
          <a:solidFill>
            <a:srgbClr val="135F58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>
                <a:latin typeface="Baskerville" panose="02020502070401020303" pitchFamily="18" charset="0"/>
                <a:ea typeface="Baskerville" panose="02020502070401020303" pitchFamily="18" charset="0"/>
              </a:rPr>
              <a:t> - Get variety of letter writers</a:t>
            </a:r>
          </a:p>
          <a:p>
            <a:pPr algn="ctr"/>
            <a:r>
              <a:rPr lang="en-US" sz="1400" i="1" dirty="0">
                <a:latin typeface="Baskerville" panose="02020502070401020303" pitchFamily="18" charset="0"/>
                <a:ea typeface="Baskerville" panose="02020502070401020303" pitchFamily="18" charset="0"/>
              </a:rPr>
              <a:t> - Publicize your work and skills</a:t>
            </a:r>
          </a:p>
          <a:p>
            <a:pPr algn="ctr"/>
            <a:r>
              <a:rPr lang="en-US" sz="1400" i="1" dirty="0">
                <a:latin typeface="Baskerville" panose="02020502070401020303" pitchFamily="18" charset="0"/>
                <a:ea typeface="Baskerville" panose="02020502070401020303" pitchFamily="18" charset="0"/>
              </a:rPr>
              <a:t> - Collaboration breeds opportunities</a:t>
            </a: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F1D5F1FC-83C9-66D3-FA6F-CC89D0EDC6CA}"/>
              </a:ext>
            </a:extLst>
          </p:cNvPr>
          <p:cNvSpPr/>
          <p:nvPr/>
        </p:nvSpPr>
        <p:spPr>
          <a:xfrm>
            <a:off x="3398377" y="14693393"/>
            <a:ext cx="219919" cy="2199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C2D83DF6-8D96-01B1-FB63-A4364DE2D7AE}"/>
              </a:ext>
            </a:extLst>
          </p:cNvPr>
          <p:cNvSpPr/>
          <p:nvPr/>
        </p:nvSpPr>
        <p:spPr>
          <a:xfrm>
            <a:off x="4627260" y="14698581"/>
            <a:ext cx="219919" cy="2199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486BEB0-D074-9ADE-5D5F-20D511F5EC57}"/>
              </a:ext>
            </a:extLst>
          </p:cNvPr>
          <p:cNvSpPr/>
          <p:nvPr/>
        </p:nvSpPr>
        <p:spPr>
          <a:xfrm>
            <a:off x="5929977" y="14677446"/>
            <a:ext cx="219919" cy="2199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DCBB2A7-039B-E1EE-A82C-E0AB50A06560}"/>
              </a:ext>
            </a:extLst>
          </p:cNvPr>
          <p:cNvSpPr/>
          <p:nvPr/>
        </p:nvSpPr>
        <p:spPr>
          <a:xfrm>
            <a:off x="1999897" y="14311937"/>
            <a:ext cx="219919" cy="2199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73271467-EBDD-2D8C-4EA4-80E7FDCBC7AB}"/>
              </a:ext>
            </a:extLst>
          </p:cNvPr>
          <p:cNvSpPr/>
          <p:nvPr/>
        </p:nvSpPr>
        <p:spPr>
          <a:xfrm>
            <a:off x="665335" y="14351860"/>
            <a:ext cx="219919" cy="21991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Triangle 103">
            <a:extLst>
              <a:ext uri="{FF2B5EF4-FFF2-40B4-BE49-F238E27FC236}">
                <a16:creationId xmlns:a16="http://schemas.microsoft.com/office/drawing/2014/main" id="{085B8BA9-9600-531B-74CD-78C3044ACC38}"/>
              </a:ext>
            </a:extLst>
          </p:cNvPr>
          <p:cNvSpPr/>
          <p:nvPr/>
        </p:nvSpPr>
        <p:spPr>
          <a:xfrm rot="18902318">
            <a:off x="4360019" y="18828672"/>
            <a:ext cx="640548" cy="640548"/>
          </a:xfrm>
          <a:prstGeom prst="rtTriangle">
            <a:avLst/>
          </a:prstGeom>
          <a:solidFill>
            <a:srgbClr val="B2533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6A02D71-A058-9ADC-0F92-02A901B29501}"/>
              </a:ext>
            </a:extLst>
          </p:cNvPr>
          <p:cNvSpPr/>
          <p:nvPr/>
        </p:nvSpPr>
        <p:spPr>
          <a:xfrm>
            <a:off x="-576" y="17637046"/>
            <a:ext cx="9144000" cy="1626487"/>
          </a:xfrm>
          <a:prstGeom prst="rect">
            <a:avLst/>
          </a:prstGeom>
          <a:solidFill>
            <a:srgbClr val="B2533E"/>
          </a:solidFill>
          <a:ln cmpd="tri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20"/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3CD67F4D-E88E-8442-3269-789834041104}"/>
              </a:ext>
            </a:extLst>
          </p:cNvPr>
          <p:cNvSpPr txBox="1"/>
          <p:nvPr/>
        </p:nvSpPr>
        <p:spPr>
          <a:xfrm>
            <a:off x="1593875" y="17631506"/>
            <a:ext cx="6172836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solidFill>
                  <a:srgbClr val="F5F5F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guet Script" panose="020F0502020204030204" pitchFamily="34" charset="0"/>
                <a:cs typeface="Baguet Script" panose="020F0502020204030204" pitchFamily="34" charset="0"/>
              </a:rPr>
              <a:t> </a:t>
            </a:r>
            <a:r>
              <a:rPr lang="en-US" sz="4600" dirty="0">
                <a:solidFill>
                  <a:srgbClr val="F5F5F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ERATIS CAPS" pitchFamily="2" charset="0"/>
                <a:cs typeface="Elephant Pro" panose="020F0502020204030204" pitchFamily="34" charset="0"/>
              </a:rPr>
              <a:t>The Application timeline</a:t>
            </a:r>
          </a:p>
          <a:p>
            <a:endParaRPr lang="en-US" sz="720" dirty="0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0B7918FD-3E48-22B3-85CB-6F80AB5BE0B9}"/>
              </a:ext>
            </a:extLst>
          </p:cNvPr>
          <p:cNvSpPr txBox="1"/>
          <p:nvPr/>
        </p:nvSpPr>
        <p:spPr>
          <a:xfrm>
            <a:off x="1446791" y="-80673"/>
            <a:ext cx="6172836" cy="23267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600" dirty="0">
                <a:solidFill>
                  <a:srgbClr val="F5F5F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Baguet Script" panose="020F0502020204030204" pitchFamily="34" charset="0"/>
                <a:cs typeface="Baguet Script" panose="020F0502020204030204" pitchFamily="34" charset="0"/>
              </a:rPr>
              <a:t>Demystifying </a:t>
            </a:r>
          </a:p>
          <a:p>
            <a:pPr algn="ctr"/>
            <a:r>
              <a:rPr lang="en-US" sz="4600" dirty="0">
                <a:solidFill>
                  <a:srgbClr val="F5F5F5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GERATIS CAPS" pitchFamily="2" charset="0"/>
                <a:cs typeface="Elephant Pro" panose="020F0502020204030204" pitchFamily="34" charset="0"/>
              </a:rPr>
              <a:t>The Graduate School Application Process</a:t>
            </a:r>
          </a:p>
          <a:p>
            <a:endParaRPr lang="en-US" sz="720" dirty="0">
              <a:solidFill>
                <a:srgbClr val="F5F5F5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EC790366-E5CF-40F5-A21D-D058C3AB7A7E}"/>
              </a:ext>
            </a:extLst>
          </p:cNvPr>
          <p:cNvSpPr/>
          <p:nvPr/>
        </p:nvSpPr>
        <p:spPr>
          <a:xfrm>
            <a:off x="3581828" y="19893852"/>
            <a:ext cx="2196929" cy="891250"/>
          </a:xfrm>
          <a:prstGeom prst="rect">
            <a:avLst/>
          </a:prstGeom>
          <a:solidFill>
            <a:srgbClr val="EF932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GERATIS CAPS" pitchFamily="2" charset="0"/>
              </a:rPr>
              <a:t>Summer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2381185-3B30-3C84-68E1-620C29C1C451}"/>
              </a:ext>
            </a:extLst>
          </p:cNvPr>
          <p:cNvSpPr/>
          <p:nvPr/>
        </p:nvSpPr>
        <p:spPr>
          <a:xfrm>
            <a:off x="3588757" y="21077072"/>
            <a:ext cx="2196929" cy="891250"/>
          </a:xfrm>
          <a:prstGeom prst="rect">
            <a:avLst/>
          </a:prstGeom>
          <a:solidFill>
            <a:srgbClr val="1B5B7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GERATIS CAPS" pitchFamily="2" charset="0"/>
              </a:rPr>
              <a:t>August</a:t>
            </a:r>
          </a:p>
        </p:txBody>
      </p: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F53B60A-093A-7958-84BB-149F2564EEFC}"/>
              </a:ext>
            </a:extLst>
          </p:cNvPr>
          <p:cNvGrpSpPr/>
          <p:nvPr/>
        </p:nvGrpSpPr>
        <p:grpSpPr>
          <a:xfrm>
            <a:off x="227787" y="19855902"/>
            <a:ext cx="3350524" cy="219919"/>
            <a:chOff x="227787" y="19855902"/>
            <a:chExt cx="3350524" cy="219919"/>
          </a:xfrm>
        </p:grpSpPr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33675BF-E556-BB2A-9453-F7FD72BC17B7}"/>
                </a:ext>
              </a:extLst>
            </p:cNvPr>
            <p:cNvCxnSpPr>
              <a:cxnSpLocks/>
            </p:cNvCxnSpPr>
            <p:nvPr/>
          </p:nvCxnSpPr>
          <p:spPr>
            <a:xfrm>
              <a:off x="318833" y="19961351"/>
              <a:ext cx="3259478" cy="9650"/>
            </a:xfrm>
            <a:prstGeom prst="line">
              <a:avLst/>
            </a:prstGeom>
            <a:solidFill>
              <a:srgbClr val="EF9322"/>
            </a:solidFill>
            <a:ln w="76200">
              <a:solidFill>
                <a:srgbClr val="EF93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70015933-8DE1-E2E5-5E8C-D183A0321D3F}"/>
                </a:ext>
              </a:extLst>
            </p:cNvPr>
            <p:cNvSpPr/>
            <p:nvPr/>
          </p:nvSpPr>
          <p:spPr>
            <a:xfrm rot="16200000">
              <a:off x="227787" y="19855902"/>
              <a:ext cx="219919" cy="219919"/>
            </a:xfrm>
            <a:prstGeom prst="ellipse">
              <a:avLst/>
            </a:prstGeom>
            <a:solidFill>
              <a:srgbClr val="EF9322"/>
            </a:solidFill>
            <a:ln>
              <a:solidFill>
                <a:srgbClr val="EF93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2" name="TextBox 121">
            <a:extLst>
              <a:ext uri="{FF2B5EF4-FFF2-40B4-BE49-F238E27FC236}">
                <a16:creationId xmlns:a16="http://schemas.microsoft.com/office/drawing/2014/main" id="{A3D2DDD4-BCCD-8508-8F8D-7550463E83B3}"/>
              </a:ext>
            </a:extLst>
          </p:cNvPr>
          <p:cNvSpPr txBox="1"/>
          <p:nvPr/>
        </p:nvSpPr>
        <p:spPr>
          <a:xfrm>
            <a:off x="310355" y="20014159"/>
            <a:ext cx="3259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Figure out which programs to apply to:</a:t>
            </a:r>
          </a:p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What subfield(s) do you like?</a:t>
            </a:r>
          </a:p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What faculty do exciting research?</a:t>
            </a:r>
          </a:p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Look at websites/publications</a:t>
            </a:r>
          </a:p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Is location important?</a:t>
            </a:r>
          </a:p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Do you want to apply for the NSF GRFP? (You should!)</a:t>
            </a:r>
          </a:p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  <a:hlinkClick r:id="rId18"/>
              </a:rPr>
              <a:t>https://www.nsfgrfp.org/</a:t>
            </a:r>
            <a:endParaRPr lang="en-US" i="1" dirty="0">
              <a:solidFill>
                <a:srgbClr val="3F2304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A0B0548D-19F1-98CD-741B-1502E510548B}"/>
              </a:ext>
            </a:extLst>
          </p:cNvPr>
          <p:cNvSpPr txBox="1"/>
          <p:nvPr/>
        </p:nvSpPr>
        <p:spPr>
          <a:xfrm>
            <a:off x="5797864" y="21245029"/>
            <a:ext cx="3259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Create a spreadsheet tracker for all the programs you want to apply. Take note of application elements and fees. </a:t>
            </a:r>
          </a:p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Template tacker: </a:t>
            </a:r>
          </a:p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  <a:hlinkClick r:id="rId19"/>
              </a:rPr>
              <a:t>https://bit.ly/grad-app-tracker</a:t>
            </a:r>
            <a:endParaRPr lang="en-US" i="1" dirty="0">
              <a:solidFill>
                <a:srgbClr val="3F2304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05443973-8CF3-954A-3368-A020DDC1F4CF}"/>
              </a:ext>
            </a:extLst>
          </p:cNvPr>
          <p:cNvGrpSpPr/>
          <p:nvPr/>
        </p:nvGrpSpPr>
        <p:grpSpPr>
          <a:xfrm flipH="1">
            <a:off x="5667444" y="21052969"/>
            <a:ext cx="3350524" cy="219919"/>
            <a:chOff x="227787" y="19855902"/>
            <a:chExt cx="3350524" cy="219919"/>
          </a:xfrm>
          <a:solidFill>
            <a:srgbClr val="1B5B7A"/>
          </a:solidFill>
        </p:grpSpPr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0751B26-DF2F-93FD-1FA9-92F212F1A2E6}"/>
                </a:ext>
              </a:extLst>
            </p:cNvPr>
            <p:cNvCxnSpPr>
              <a:cxnSpLocks/>
            </p:cNvCxnSpPr>
            <p:nvPr/>
          </p:nvCxnSpPr>
          <p:spPr>
            <a:xfrm>
              <a:off x="318833" y="19961351"/>
              <a:ext cx="3259478" cy="9650"/>
            </a:xfrm>
            <a:prstGeom prst="line">
              <a:avLst/>
            </a:prstGeom>
            <a:grpFill/>
            <a:ln w="76200">
              <a:solidFill>
                <a:srgbClr val="1B5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7731A018-BDF5-1DC9-8998-40B47D64CD0C}"/>
                </a:ext>
              </a:extLst>
            </p:cNvPr>
            <p:cNvSpPr/>
            <p:nvPr/>
          </p:nvSpPr>
          <p:spPr>
            <a:xfrm rot="16200000">
              <a:off x="227787" y="19855902"/>
              <a:ext cx="219919" cy="219919"/>
            </a:xfrm>
            <a:prstGeom prst="ellipse">
              <a:avLst/>
            </a:prstGeom>
            <a:grpFill/>
            <a:ln>
              <a:solidFill>
                <a:srgbClr val="1B5B7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2" name="Rectangle 141">
            <a:extLst>
              <a:ext uri="{FF2B5EF4-FFF2-40B4-BE49-F238E27FC236}">
                <a16:creationId xmlns:a16="http://schemas.microsoft.com/office/drawing/2014/main" id="{8E9F5CCD-207C-072D-C40F-0E0B9BFF64CD}"/>
              </a:ext>
            </a:extLst>
          </p:cNvPr>
          <p:cNvSpPr/>
          <p:nvPr/>
        </p:nvSpPr>
        <p:spPr>
          <a:xfrm>
            <a:off x="3569832" y="22269794"/>
            <a:ext cx="2196929" cy="891250"/>
          </a:xfrm>
          <a:prstGeom prst="rect">
            <a:avLst/>
          </a:prstGeom>
          <a:solidFill>
            <a:srgbClr val="80467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GERATIS CAPS" pitchFamily="2" charset="0"/>
              </a:rPr>
              <a:t>September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301BF5C-E5D1-C9BA-948C-0FEB80BE6B9E}"/>
              </a:ext>
            </a:extLst>
          </p:cNvPr>
          <p:cNvGrpSpPr/>
          <p:nvPr/>
        </p:nvGrpSpPr>
        <p:grpSpPr>
          <a:xfrm>
            <a:off x="215791" y="22231844"/>
            <a:ext cx="3350524" cy="219919"/>
            <a:chOff x="227787" y="19855902"/>
            <a:chExt cx="3350524" cy="219919"/>
          </a:xfrm>
          <a:solidFill>
            <a:srgbClr val="804674"/>
          </a:solidFill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9D8EBBD5-1023-3DC6-C628-F14BBACD00E8}"/>
                </a:ext>
              </a:extLst>
            </p:cNvPr>
            <p:cNvCxnSpPr>
              <a:cxnSpLocks/>
            </p:cNvCxnSpPr>
            <p:nvPr/>
          </p:nvCxnSpPr>
          <p:spPr>
            <a:xfrm>
              <a:off x="318833" y="19961351"/>
              <a:ext cx="3259478" cy="9650"/>
            </a:xfrm>
            <a:prstGeom prst="line">
              <a:avLst/>
            </a:prstGeom>
            <a:grpFill/>
            <a:ln w="76200">
              <a:solidFill>
                <a:srgbClr val="8046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Oval 144">
              <a:extLst>
                <a:ext uri="{FF2B5EF4-FFF2-40B4-BE49-F238E27FC236}">
                  <a16:creationId xmlns:a16="http://schemas.microsoft.com/office/drawing/2014/main" id="{DA2AB573-22DD-651D-A834-E3134DA5C5A7}"/>
                </a:ext>
              </a:extLst>
            </p:cNvPr>
            <p:cNvSpPr/>
            <p:nvPr/>
          </p:nvSpPr>
          <p:spPr>
            <a:xfrm rot="16200000">
              <a:off x="227787" y="19855902"/>
              <a:ext cx="219919" cy="219919"/>
            </a:xfrm>
            <a:prstGeom prst="ellipse">
              <a:avLst/>
            </a:prstGeom>
            <a:grpFill/>
            <a:ln>
              <a:solidFill>
                <a:srgbClr val="8046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0934778F-029E-5C7A-2D57-4BEE99F62161}"/>
              </a:ext>
            </a:extLst>
          </p:cNvPr>
          <p:cNvSpPr txBox="1"/>
          <p:nvPr/>
        </p:nvSpPr>
        <p:spPr>
          <a:xfrm>
            <a:off x="279252" y="22358873"/>
            <a:ext cx="32594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Start writing personal statements </a:t>
            </a:r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  <a:hlinkClick r:id="rId20"/>
              </a:rPr>
              <a:t>https://bit.ly/writing-personal-statements</a:t>
            </a:r>
            <a:endParaRPr lang="en-US" i="1" dirty="0">
              <a:solidFill>
                <a:srgbClr val="3F2304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Register for GREs</a:t>
            </a:r>
          </a:p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Contact letter writers</a:t>
            </a:r>
          </a:p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Perfect CV</a:t>
            </a:r>
          </a:p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Make a website to advertise yourself</a:t>
            </a:r>
          </a:p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Register for conferences (AAS)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49B79170-9666-7258-28AD-24BE8A40B92D}"/>
              </a:ext>
            </a:extLst>
          </p:cNvPr>
          <p:cNvSpPr/>
          <p:nvPr/>
        </p:nvSpPr>
        <p:spPr>
          <a:xfrm>
            <a:off x="3588757" y="23394868"/>
            <a:ext cx="2196929" cy="891250"/>
          </a:xfrm>
          <a:prstGeom prst="rect">
            <a:avLst/>
          </a:prstGeom>
          <a:solidFill>
            <a:srgbClr val="186F65"/>
          </a:solidFill>
          <a:ln>
            <a:solidFill>
              <a:srgbClr val="186F6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GERATIS CAPS" pitchFamily="2" charset="0"/>
              </a:rPr>
              <a:t>october</a:t>
            </a:r>
            <a:endParaRPr lang="en-US" sz="3200" dirty="0">
              <a:latin typeface="GERATIS CAPS" pitchFamily="2" charset="0"/>
            </a:endParaRPr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FBC39F37-DCFF-3993-DE4A-B49AED1169D4}"/>
              </a:ext>
            </a:extLst>
          </p:cNvPr>
          <p:cNvGrpSpPr/>
          <p:nvPr/>
        </p:nvGrpSpPr>
        <p:grpSpPr>
          <a:xfrm flipH="1">
            <a:off x="5667444" y="23370765"/>
            <a:ext cx="3350524" cy="219919"/>
            <a:chOff x="227787" y="19855902"/>
            <a:chExt cx="3350524" cy="219919"/>
          </a:xfrm>
          <a:solidFill>
            <a:srgbClr val="186F65"/>
          </a:solidFill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8F3E38A8-0A59-B77E-E012-7D39A3447FCB}"/>
                </a:ext>
              </a:extLst>
            </p:cNvPr>
            <p:cNvCxnSpPr>
              <a:cxnSpLocks/>
            </p:cNvCxnSpPr>
            <p:nvPr/>
          </p:nvCxnSpPr>
          <p:spPr>
            <a:xfrm>
              <a:off x="318833" y="19961351"/>
              <a:ext cx="3259478" cy="9650"/>
            </a:xfrm>
            <a:prstGeom prst="line">
              <a:avLst/>
            </a:prstGeom>
            <a:grpFill/>
            <a:ln w="76200">
              <a:solidFill>
                <a:srgbClr val="186F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C4CC62A6-874A-0873-8529-FD410B83419B}"/>
                </a:ext>
              </a:extLst>
            </p:cNvPr>
            <p:cNvSpPr/>
            <p:nvPr/>
          </p:nvSpPr>
          <p:spPr>
            <a:xfrm rot="16200000">
              <a:off x="227787" y="19855902"/>
              <a:ext cx="219919" cy="219919"/>
            </a:xfrm>
            <a:prstGeom prst="ellipse">
              <a:avLst/>
            </a:prstGeom>
            <a:grpFill/>
            <a:ln>
              <a:solidFill>
                <a:srgbClr val="186F6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6E34A897-201E-0A2A-5FF3-CB953C6F4F7F}"/>
              </a:ext>
            </a:extLst>
          </p:cNvPr>
          <p:cNvSpPr txBox="1"/>
          <p:nvPr/>
        </p:nvSpPr>
        <p:spPr>
          <a:xfrm>
            <a:off x="5797863" y="23567210"/>
            <a:ext cx="3259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GRFP application due near the end of Oct.</a:t>
            </a:r>
          </a:p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Connect with letter writers again</a:t>
            </a:r>
          </a:p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Have peers, faculty read personal statements and get LOTS of feedback!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E60A950F-4D1E-B1F5-4E39-0D566D8B6D9A}"/>
              </a:ext>
            </a:extLst>
          </p:cNvPr>
          <p:cNvSpPr/>
          <p:nvPr/>
        </p:nvSpPr>
        <p:spPr>
          <a:xfrm>
            <a:off x="3578311" y="24564073"/>
            <a:ext cx="2196929" cy="891250"/>
          </a:xfrm>
          <a:prstGeom prst="rect">
            <a:avLst/>
          </a:prstGeom>
          <a:solidFill>
            <a:srgbClr val="EF9322"/>
          </a:solidFill>
          <a:ln>
            <a:solidFill>
              <a:srgbClr val="EF932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GERATIS CAPS" pitchFamily="2" charset="0"/>
              </a:rPr>
              <a:t>November</a:t>
            </a:r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7EA2456B-CAE7-87AE-B9DD-D209951883B1}"/>
              </a:ext>
            </a:extLst>
          </p:cNvPr>
          <p:cNvGrpSpPr/>
          <p:nvPr/>
        </p:nvGrpSpPr>
        <p:grpSpPr>
          <a:xfrm>
            <a:off x="224270" y="24526123"/>
            <a:ext cx="3350524" cy="219919"/>
            <a:chOff x="227787" y="19855902"/>
            <a:chExt cx="3350524" cy="219919"/>
          </a:xfrm>
          <a:solidFill>
            <a:srgbClr val="EF9322"/>
          </a:solidFill>
        </p:grpSpPr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F73FBA52-CA86-1206-EA40-1ECBC6FBF383}"/>
                </a:ext>
              </a:extLst>
            </p:cNvPr>
            <p:cNvCxnSpPr>
              <a:cxnSpLocks/>
            </p:cNvCxnSpPr>
            <p:nvPr/>
          </p:nvCxnSpPr>
          <p:spPr>
            <a:xfrm>
              <a:off x="318833" y="19961351"/>
              <a:ext cx="3259478" cy="9650"/>
            </a:xfrm>
            <a:prstGeom prst="line">
              <a:avLst/>
            </a:prstGeom>
            <a:grpFill/>
            <a:ln w="76200">
              <a:solidFill>
                <a:srgbClr val="EF93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683DE30E-E37C-B283-AA81-3205EA6D6D64}"/>
                </a:ext>
              </a:extLst>
            </p:cNvPr>
            <p:cNvSpPr/>
            <p:nvPr/>
          </p:nvSpPr>
          <p:spPr>
            <a:xfrm rot="16200000">
              <a:off x="227787" y="19855902"/>
              <a:ext cx="219919" cy="219919"/>
            </a:xfrm>
            <a:prstGeom prst="ellipse">
              <a:avLst/>
            </a:prstGeom>
            <a:grpFill/>
            <a:ln>
              <a:solidFill>
                <a:srgbClr val="EF93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6" name="TextBox 155">
            <a:extLst>
              <a:ext uri="{FF2B5EF4-FFF2-40B4-BE49-F238E27FC236}">
                <a16:creationId xmlns:a16="http://schemas.microsoft.com/office/drawing/2014/main" id="{3AD46DD6-07E4-A915-3C3D-1610194B945F}"/>
              </a:ext>
            </a:extLst>
          </p:cNvPr>
          <p:cNvSpPr txBox="1"/>
          <p:nvPr/>
        </p:nvSpPr>
        <p:spPr>
          <a:xfrm>
            <a:off x="306838" y="24753942"/>
            <a:ext cx="325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Some programs will have due dates near the end of Nov.</a:t>
            </a: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2A9B2057-3CC3-856B-EC09-D29B38930480}"/>
              </a:ext>
            </a:extLst>
          </p:cNvPr>
          <p:cNvSpPr/>
          <p:nvPr/>
        </p:nvSpPr>
        <p:spPr>
          <a:xfrm>
            <a:off x="3618296" y="25721680"/>
            <a:ext cx="2196929" cy="891250"/>
          </a:xfrm>
          <a:prstGeom prst="rect">
            <a:avLst/>
          </a:prstGeom>
          <a:solidFill>
            <a:srgbClr val="1B5B7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GERATIS CAPS" pitchFamily="2" charset="0"/>
              </a:rPr>
              <a:t>December</a:t>
            </a:r>
          </a:p>
        </p:txBody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29C32816-278F-8F9F-2C1F-DF0B193FECC7}"/>
              </a:ext>
            </a:extLst>
          </p:cNvPr>
          <p:cNvGrpSpPr/>
          <p:nvPr/>
        </p:nvGrpSpPr>
        <p:grpSpPr>
          <a:xfrm flipH="1">
            <a:off x="5628972" y="25693358"/>
            <a:ext cx="3350524" cy="219919"/>
            <a:chOff x="227787" y="19855902"/>
            <a:chExt cx="3350524" cy="219919"/>
          </a:xfrm>
          <a:solidFill>
            <a:srgbClr val="1B5B7A"/>
          </a:solidFill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A8076AC-725A-3EDC-7F03-7DD5C18D5826}"/>
                </a:ext>
              </a:extLst>
            </p:cNvPr>
            <p:cNvCxnSpPr>
              <a:cxnSpLocks/>
            </p:cNvCxnSpPr>
            <p:nvPr/>
          </p:nvCxnSpPr>
          <p:spPr>
            <a:xfrm>
              <a:off x="318833" y="19961351"/>
              <a:ext cx="3259478" cy="9650"/>
            </a:xfrm>
            <a:prstGeom prst="line">
              <a:avLst/>
            </a:prstGeom>
            <a:grpFill/>
            <a:ln w="76200">
              <a:solidFill>
                <a:srgbClr val="1B5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293BABF4-512D-8106-06F7-52D58485C4FF}"/>
                </a:ext>
              </a:extLst>
            </p:cNvPr>
            <p:cNvSpPr/>
            <p:nvPr/>
          </p:nvSpPr>
          <p:spPr>
            <a:xfrm rot="16200000">
              <a:off x="227787" y="19855902"/>
              <a:ext cx="219919" cy="219919"/>
            </a:xfrm>
            <a:prstGeom prst="ellipse">
              <a:avLst/>
            </a:prstGeom>
            <a:grpFill/>
            <a:ln>
              <a:solidFill>
                <a:srgbClr val="1B5B7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1" name="TextBox 160">
            <a:extLst>
              <a:ext uri="{FF2B5EF4-FFF2-40B4-BE49-F238E27FC236}">
                <a16:creationId xmlns:a16="http://schemas.microsoft.com/office/drawing/2014/main" id="{56D2BE6D-57B9-4FED-BBC7-9A7682246FD3}"/>
              </a:ext>
            </a:extLst>
          </p:cNvPr>
          <p:cNvSpPr txBox="1"/>
          <p:nvPr/>
        </p:nvSpPr>
        <p:spPr>
          <a:xfrm>
            <a:off x="5857292" y="25913277"/>
            <a:ext cx="32594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Some programs will have due dates near the beginning of Dec.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87484CB8-8F54-78C2-8EDC-624E38DE2D11}"/>
              </a:ext>
            </a:extLst>
          </p:cNvPr>
          <p:cNvSpPr/>
          <p:nvPr/>
        </p:nvSpPr>
        <p:spPr>
          <a:xfrm>
            <a:off x="3618296" y="26850438"/>
            <a:ext cx="2196929" cy="891250"/>
          </a:xfrm>
          <a:prstGeom prst="rect">
            <a:avLst/>
          </a:prstGeom>
          <a:solidFill>
            <a:srgbClr val="80467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GERATIS CAPS" pitchFamily="2" charset="0"/>
              </a:rPr>
              <a:t>January</a:t>
            </a:r>
          </a:p>
        </p:txBody>
      </p: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01C2542A-AACB-93A3-C42C-D31D11A9B56C}"/>
              </a:ext>
            </a:extLst>
          </p:cNvPr>
          <p:cNvGrpSpPr/>
          <p:nvPr/>
        </p:nvGrpSpPr>
        <p:grpSpPr>
          <a:xfrm>
            <a:off x="264255" y="26812488"/>
            <a:ext cx="3350524" cy="219919"/>
            <a:chOff x="227787" y="19855902"/>
            <a:chExt cx="3350524" cy="219919"/>
          </a:xfrm>
          <a:solidFill>
            <a:srgbClr val="804674"/>
          </a:solidFill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A31BD3F-CC7D-ADE4-9721-8EAFF3312CD1}"/>
                </a:ext>
              </a:extLst>
            </p:cNvPr>
            <p:cNvCxnSpPr>
              <a:cxnSpLocks/>
            </p:cNvCxnSpPr>
            <p:nvPr/>
          </p:nvCxnSpPr>
          <p:spPr>
            <a:xfrm>
              <a:off x="318833" y="19961351"/>
              <a:ext cx="3259478" cy="9650"/>
            </a:xfrm>
            <a:prstGeom prst="line">
              <a:avLst/>
            </a:prstGeom>
            <a:grpFill/>
            <a:ln w="76200">
              <a:solidFill>
                <a:srgbClr val="8046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Oval 164">
              <a:extLst>
                <a:ext uri="{FF2B5EF4-FFF2-40B4-BE49-F238E27FC236}">
                  <a16:creationId xmlns:a16="http://schemas.microsoft.com/office/drawing/2014/main" id="{76BDDA52-B8CC-9493-C732-C77FA31F34AA}"/>
                </a:ext>
              </a:extLst>
            </p:cNvPr>
            <p:cNvSpPr/>
            <p:nvPr/>
          </p:nvSpPr>
          <p:spPr>
            <a:xfrm rot="16200000">
              <a:off x="227787" y="19855902"/>
              <a:ext cx="219919" cy="219919"/>
            </a:xfrm>
            <a:prstGeom prst="ellipse">
              <a:avLst/>
            </a:prstGeom>
            <a:grpFill/>
            <a:ln>
              <a:solidFill>
                <a:srgbClr val="8046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6" name="TextBox 165">
            <a:extLst>
              <a:ext uri="{FF2B5EF4-FFF2-40B4-BE49-F238E27FC236}">
                <a16:creationId xmlns:a16="http://schemas.microsoft.com/office/drawing/2014/main" id="{6FFB859B-B5EE-8B3F-D468-BD8C5C02F7F2}"/>
              </a:ext>
            </a:extLst>
          </p:cNvPr>
          <p:cNvSpPr txBox="1"/>
          <p:nvPr/>
        </p:nvSpPr>
        <p:spPr>
          <a:xfrm>
            <a:off x="340951" y="26981675"/>
            <a:ext cx="32594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Attend AAS beginning of Jan.</a:t>
            </a:r>
          </a:p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You may be contacted for interviews in the first week or two of Jan.  Not all programs do interviews</a:t>
            </a:r>
          </a:p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You may get offers starting in mid-Jan.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CAEA30E-8974-B85B-927E-B644EE1E2E5A}"/>
              </a:ext>
            </a:extLst>
          </p:cNvPr>
          <p:cNvSpPr/>
          <p:nvPr/>
        </p:nvSpPr>
        <p:spPr>
          <a:xfrm>
            <a:off x="3609326" y="28008477"/>
            <a:ext cx="2196929" cy="891250"/>
          </a:xfrm>
          <a:prstGeom prst="rect">
            <a:avLst/>
          </a:prstGeom>
          <a:solidFill>
            <a:srgbClr val="186F65"/>
          </a:solidFill>
          <a:ln>
            <a:solidFill>
              <a:srgbClr val="186F6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GERATIS CAPS" pitchFamily="2" charset="0"/>
              </a:rPr>
              <a:t>February</a:t>
            </a:r>
          </a:p>
        </p:txBody>
      </p: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CEA011F-8383-745E-BD7C-885AE44ECEDD}"/>
              </a:ext>
            </a:extLst>
          </p:cNvPr>
          <p:cNvGrpSpPr/>
          <p:nvPr/>
        </p:nvGrpSpPr>
        <p:grpSpPr>
          <a:xfrm flipH="1">
            <a:off x="5688013" y="27984374"/>
            <a:ext cx="3350524" cy="219919"/>
            <a:chOff x="227787" y="19855902"/>
            <a:chExt cx="3350524" cy="219919"/>
          </a:xfrm>
          <a:solidFill>
            <a:srgbClr val="186F65"/>
          </a:solidFill>
        </p:grpSpPr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796045BE-E446-7234-7338-FA3957850CFF}"/>
                </a:ext>
              </a:extLst>
            </p:cNvPr>
            <p:cNvCxnSpPr>
              <a:cxnSpLocks/>
            </p:cNvCxnSpPr>
            <p:nvPr/>
          </p:nvCxnSpPr>
          <p:spPr>
            <a:xfrm>
              <a:off x="318833" y="19961351"/>
              <a:ext cx="3259478" cy="9650"/>
            </a:xfrm>
            <a:prstGeom prst="line">
              <a:avLst/>
            </a:prstGeom>
            <a:grpFill/>
            <a:ln w="76200">
              <a:solidFill>
                <a:srgbClr val="186F6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Oval 169">
              <a:extLst>
                <a:ext uri="{FF2B5EF4-FFF2-40B4-BE49-F238E27FC236}">
                  <a16:creationId xmlns:a16="http://schemas.microsoft.com/office/drawing/2014/main" id="{AAA9AA9F-7624-4455-0EF6-910E1A44288B}"/>
                </a:ext>
              </a:extLst>
            </p:cNvPr>
            <p:cNvSpPr/>
            <p:nvPr/>
          </p:nvSpPr>
          <p:spPr>
            <a:xfrm rot="16200000">
              <a:off x="227787" y="19855902"/>
              <a:ext cx="219919" cy="219919"/>
            </a:xfrm>
            <a:prstGeom prst="ellipse">
              <a:avLst/>
            </a:prstGeom>
            <a:grpFill/>
            <a:ln>
              <a:solidFill>
                <a:srgbClr val="186F6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1" name="TextBox 170">
            <a:extLst>
              <a:ext uri="{FF2B5EF4-FFF2-40B4-BE49-F238E27FC236}">
                <a16:creationId xmlns:a16="http://schemas.microsoft.com/office/drawing/2014/main" id="{7EAC914A-8D1F-FEE5-D871-A58108912F07}"/>
              </a:ext>
            </a:extLst>
          </p:cNvPr>
          <p:cNvSpPr txBox="1"/>
          <p:nvPr/>
        </p:nvSpPr>
        <p:spPr>
          <a:xfrm>
            <a:off x="5818432" y="28180819"/>
            <a:ext cx="3259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You may hear from programs into mid-Feb.</a:t>
            </a:r>
          </a:p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Programs from which you’ve received offers should start planning their campus visits for prospective students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E9830E0-8C2B-E27C-17D8-4C901C32FCC3}"/>
              </a:ext>
            </a:extLst>
          </p:cNvPr>
          <p:cNvSpPr/>
          <p:nvPr/>
        </p:nvSpPr>
        <p:spPr>
          <a:xfrm>
            <a:off x="3594735" y="29174816"/>
            <a:ext cx="2196929" cy="891250"/>
          </a:xfrm>
          <a:prstGeom prst="rect">
            <a:avLst/>
          </a:prstGeom>
          <a:solidFill>
            <a:srgbClr val="EF9322"/>
          </a:solidFill>
          <a:ln>
            <a:solidFill>
              <a:srgbClr val="EF932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GERATIS CAPS" pitchFamily="2" charset="0"/>
              </a:rPr>
              <a:t>March</a:t>
            </a:r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A8A135E-50BB-08C4-2768-F74F9FDB445B}"/>
              </a:ext>
            </a:extLst>
          </p:cNvPr>
          <p:cNvGrpSpPr/>
          <p:nvPr/>
        </p:nvGrpSpPr>
        <p:grpSpPr>
          <a:xfrm>
            <a:off x="240694" y="29136866"/>
            <a:ext cx="3350524" cy="219919"/>
            <a:chOff x="227787" y="19855902"/>
            <a:chExt cx="3350524" cy="219919"/>
          </a:xfrm>
          <a:solidFill>
            <a:srgbClr val="EF9322"/>
          </a:solidFill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FD02764-F344-5E93-DD56-E534B3A20348}"/>
                </a:ext>
              </a:extLst>
            </p:cNvPr>
            <p:cNvCxnSpPr>
              <a:cxnSpLocks/>
            </p:cNvCxnSpPr>
            <p:nvPr/>
          </p:nvCxnSpPr>
          <p:spPr>
            <a:xfrm>
              <a:off x="318833" y="19961351"/>
              <a:ext cx="3259478" cy="9650"/>
            </a:xfrm>
            <a:prstGeom prst="line">
              <a:avLst/>
            </a:prstGeom>
            <a:grpFill/>
            <a:ln w="76200">
              <a:solidFill>
                <a:srgbClr val="EF932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3389F012-0FB1-9726-B3A2-8F42317517DE}"/>
                </a:ext>
              </a:extLst>
            </p:cNvPr>
            <p:cNvSpPr/>
            <p:nvPr/>
          </p:nvSpPr>
          <p:spPr>
            <a:xfrm rot="16200000">
              <a:off x="227787" y="19855902"/>
              <a:ext cx="219919" cy="219919"/>
            </a:xfrm>
            <a:prstGeom prst="ellipse">
              <a:avLst/>
            </a:prstGeom>
            <a:grpFill/>
            <a:ln>
              <a:solidFill>
                <a:srgbClr val="EF932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6" name="TextBox 175">
            <a:extLst>
              <a:ext uri="{FF2B5EF4-FFF2-40B4-BE49-F238E27FC236}">
                <a16:creationId xmlns:a16="http://schemas.microsoft.com/office/drawing/2014/main" id="{5FC80D3D-81B0-4C8B-ED2F-29001423BA33}"/>
              </a:ext>
            </a:extLst>
          </p:cNvPr>
          <p:cNvSpPr txBox="1"/>
          <p:nvPr/>
        </p:nvSpPr>
        <p:spPr>
          <a:xfrm>
            <a:off x="321874" y="29312060"/>
            <a:ext cx="32594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Attend the campus visit.  Some questions to ask on your campus visit: </a:t>
            </a:r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  <a:hlinkClick r:id="rId21"/>
              </a:rPr>
              <a:t>https://bit.ly/visit-questions</a:t>
            </a:r>
            <a:endParaRPr lang="en-US" i="1" dirty="0">
              <a:solidFill>
                <a:srgbClr val="3F2304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7720D9FD-AF60-2A6F-D341-EDDF8AA444E9}"/>
              </a:ext>
            </a:extLst>
          </p:cNvPr>
          <p:cNvSpPr/>
          <p:nvPr/>
        </p:nvSpPr>
        <p:spPr>
          <a:xfrm>
            <a:off x="3590101" y="30286114"/>
            <a:ext cx="2196929" cy="891250"/>
          </a:xfrm>
          <a:prstGeom prst="rect">
            <a:avLst/>
          </a:prstGeom>
          <a:solidFill>
            <a:srgbClr val="1B5B7A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atin typeface="GERATIS CAPS" pitchFamily="2" charset="0"/>
              </a:rPr>
              <a:t>april</a:t>
            </a:r>
            <a:endParaRPr lang="en-US" sz="3200" dirty="0">
              <a:latin typeface="GERATIS CAPS" pitchFamily="2" charset="0"/>
            </a:endParaRP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911DC02B-95BE-1C26-232B-7C094F1DCC8B}"/>
              </a:ext>
            </a:extLst>
          </p:cNvPr>
          <p:cNvGrpSpPr/>
          <p:nvPr/>
        </p:nvGrpSpPr>
        <p:grpSpPr>
          <a:xfrm flipH="1">
            <a:off x="5600777" y="30257792"/>
            <a:ext cx="3350524" cy="219919"/>
            <a:chOff x="227787" y="19855902"/>
            <a:chExt cx="3350524" cy="219919"/>
          </a:xfrm>
          <a:solidFill>
            <a:srgbClr val="1B5B7A"/>
          </a:solidFill>
        </p:grpSpPr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821A895D-4329-94BD-79B4-833A9821EC1B}"/>
                </a:ext>
              </a:extLst>
            </p:cNvPr>
            <p:cNvCxnSpPr>
              <a:cxnSpLocks/>
            </p:cNvCxnSpPr>
            <p:nvPr/>
          </p:nvCxnSpPr>
          <p:spPr>
            <a:xfrm>
              <a:off x="318833" y="19961351"/>
              <a:ext cx="3259478" cy="9650"/>
            </a:xfrm>
            <a:prstGeom prst="line">
              <a:avLst/>
            </a:prstGeom>
            <a:grpFill/>
            <a:ln w="76200">
              <a:solidFill>
                <a:srgbClr val="1B5B7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>
              <a:extLst>
                <a:ext uri="{FF2B5EF4-FFF2-40B4-BE49-F238E27FC236}">
                  <a16:creationId xmlns:a16="http://schemas.microsoft.com/office/drawing/2014/main" id="{25AA4D0C-D37E-46EE-B890-44BEA5E808D6}"/>
                </a:ext>
              </a:extLst>
            </p:cNvPr>
            <p:cNvSpPr/>
            <p:nvPr/>
          </p:nvSpPr>
          <p:spPr>
            <a:xfrm rot="16200000">
              <a:off x="227787" y="19855902"/>
              <a:ext cx="219919" cy="219919"/>
            </a:xfrm>
            <a:prstGeom prst="ellipse">
              <a:avLst/>
            </a:prstGeom>
            <a:grpFill/>
            <a:ln>
              <a:solidFill>
                <a:srgbClr val="1B5B7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1" name="TextBox 180">
            <a:extLst>
              <a:ext uri="{FF2B5EF4-FFF2-40B4-BE49-F238E27FC236}">
                <a16:creationId xmlns:a16="http://schemas.microsoft.com/office/drawing/2014/main" id="{B24397A7-CE73-C577-E7CD-A218DB00F1A2}"/>
              </a:ext>
            </a:extLst>
          </p:cNvPr>
          <p:cNvSpPr txBox="1"/>
          <p:nvPr/>
        </p:nvSpPr>
        <p:spPr>
          <a:xfrm>
            <a:off x="5815225" y="30418400"/>
            <a:ext cx="32594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The deadline to accept or decline an offer is April 15</a:t>
            </a:r>
            <a:r>
              <a:rPr lang="en-US" i="1" baseline="30000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th</a:t>
            </a:r>
            <a:endParaRPr lang="en-US" i="1" dirty="0">
              <a:solidFill>
                <a:srgbClr val="3F2304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 If you decide before this date let the program know ASAP. This helps them plan and admit folks on the waitlist.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D77BF37-8A54-617A-F7F0-8E8017641220}"/>
              </a:ext>
            </a:extLst>
          </p:cNvPr>
          <p:cNvSpPr/>
          <p:nvPr/>
        </p:nvSpPr>
        <p:spPr>
          <a:xfrm>
            <a:off x="3600428" y="31350017"/>
            <a:ext cx="2196929" cy="891250"/>
          </a:xfrm>
          <a:prstGeom prst="rect">
            <a:avLst/>
          </a:prstGeom>
          <a:solidFill>
            <a:srgbClr val="80467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GERATIS CAPS" pitchFamily="2" charset="0"/>
              </a:rPr>
              <a:t>May+</a:t>
            </a:r>
          </a:p>
        </p:txBody>
      </p: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BB0B41EB-EBE4-CA54-A8C4-CA58D1B499F0}"/>
              </a:ext>
            </a:extLst>
          </p:cNvPr>
          <p:cNvGrpSpPr/>
          <p:nvPr/>
        </p:nvGrpSpPr>
        <p:grpSpPr>
          <a:xfrm>
            <a:off x="246387" y="31312067"/>
            <a:ext cx="3350524" cy="219919"/>
            <a:chOff x="227787" y="19855902"/>
            <a:chExt cx="3350524" cy="219919"/>
          </a:xfrm>
          <a:solidFill>
            <a:srgbClr val="804674"/>
          </a:solidFill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E0CC11F8-4063-8942-2AE3-F2FBB38EBA1F}"/>
                </a:ext>
              </a:extLst>
            </p:cNvPr>
            <p:cNvCxnSpPr>
              <a:cxnSpLocks/>
            </p:cNvCxnSpPr>
            <p:nvPr/>
          </p:nvCxnSpPr>
          <p:spPr>
            <a:xfrm>
              <a:off x="318833" y="19961351"/>
              <a:ext cx="3259478" cy="9650"/>
            </a:xfrm>
            <a:prstGeom prst="line">
              <a:avLst/>
            </a:prstGeom>
            <a:grpFill/>
            <a:ln w="76200">
              <a:solidFill>
                <a:srgbClr val="80467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5" name="Oval 184">
              <a:extLst>
                <a:ext uri="{FF2B5EF4-FFF2-40B4-BE49-F238E27FC236}">
                  <a16:creationId xmlns:a16="http://schemas.microsoft.com/office/drawing/2014/main" id="{65803597-8767-8194-5D7B-CC6C26701FF2}"/>
                </a:ext>
              </a:extLst>
            </p:cNvPr>
            <p:cNvSpPr/>
            <p:nvPr/>
          </p:nvSpPr>
          <p:spPr>
            <a:xfrm rot="16200000">
              <a:off x="227787" y="19855902"/>
              <a:ext cx="219919" cy="219919"/>
            </a:xfrm>
            <a:prstGeom prst="ellipse">
              <a:avLst/>
            </a:prstGeom>
            <a:grpFill/>
            <a:ln>
              <a:solidFill>
                <a:srgbClr val="80467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6" name="TextBox 185">
            <a:extLst>
              <a:ext uri="{FF2B5EF4-FFF2-40B4-BE49-F238E27FC236}">
                <a16:creationId xmlns:a16="http://schemas.microsoft.com/office/drawing/2014/main" id="{A1DDB7B8-FADC-D9CE-EAD9-556009BC9D40}"/>
              </a:ext>
            </a:extLst>
          </p:cNvPr>
          <p:cNvSpPr txBox="1"/>
          <p:nvPr/>
        </p:nvSpPr>
        <p:spPr>
          <a:xfrm>
            <a:off x="260349" y="31507522"/>
            <a:ext cx="32594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Congrats, you’re going to grad school!</a:t>
            </a:r>
          </a:p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Start thinking about where you’re going to live. Reach out to current grad students</a:t>
            </a:r>
          </a:p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TAKE A BREAK! You’ve earned it.</a:t>
            </a:r>
          </a:p>
          <a:p>
            <a:r>
              <a:rPr lang="en-US" i="1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 - Ask the program if you can defer for a year if you want to take a gap year</a:t>
            </a:r>
          </a:p>
        </p:txBody>
      </p:sp>
      <p:sp>
        <p:nvSpPr>
          <p:cNvPr id="187" name="Rounded Rectangle 186">
            <a:extLst>
              <a:ext uri="{FF2B5EF4-FFF2-40B4-BE49-F238E27FC236}">
                <a16:creationId xmlns:a16="http://schemas.microsoft.com/office/drawing/2014/main" id="{055474F7-1C74-777C-C3E3-00931896F634}"/>
              </a:ext>
            </a:extLst>
          </p:cNvPr>
          <p:cNvSpPr/>
          <p:nvPr/>
        </p:nvSpPr>
        <p:spPr>
          <a:xfrm>
            <a:off x="4044204" y="32413920"/>
            <a:ext cx="5958500" cy="3390555"/>
          </a:xfrm>
          <a:prstGeom prst="roundRect">
            <a:avLst>
              <a:gd name="adj" fmla="val 3144"/>
            </a:avLst>
          </a:prstGeom>
          <a:solidFill>
            <a:srgbClr val="B253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117E351D-7D46-F5B5-54BE-C156B7031BB1}"/>
              </a:ext>
            </a:extLst>
          </p:cNvPr>
          <p:cNvSpPr txBox="1"/>
          <p:nvPr/>
        </p:nvSpPr>
        <p:spPr>
          <a:xfrm>
            <a:off x="4227357" y="32282716"/>
            <a:ext cx="40621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5F5F5"/>
                </a:solidFill>
                <a:latin typeface="GERATIS CAPS" pitchFamily="2" charset="0"/>
              </a:rPr>
              <a:t>Rejection</a:t>
            </a:r>
            <a:endParaRPr lang="en-US" dirty="0">
              <a:solidFill>
                <a:srgbClr val="F5F5F5"/>
              </a:solidFill>
              <a:latin typeface="GERATIS CAPS" pitchFamily="2" charset="0"/>
            </a:endParaRPr>
          </a:p>
        </p:txBody>
      </p:sp>
      <p:sp>
        <p:nvSpPr>
          <p:cNvPr id="189" name="Rounded Rectangle 188">
            <a:extLst>
              <a:ext uri="{FF2B5EF4-FFF2-40B4-BE49-F238E27FC236}">
                <a16:creationId xmlns:a16="http://schemas.microsoft.com/office/drawing/2014/main" id="{B4C02D00-7807-4A55-C036-AB462C51E65B}"/>
              </a:ext>
            </a:extLst>
          </p:cNvPr>
          <p:cNvSpPr/>
          <p:nvPr/>
        </p:nvSpPr>
        <p:spPr>
          <a:xfrm>
            <a:off x="4277718" y="33070180"/>
            <a:ext cx="4994869" cy="2593203"/>
          </a:xfrm>
          <a:prstGeom prst="roundRect">
            <a:avLst>
              <a:gd name="adj" fmla="val 3144"/>
            </a:avLst>
          </a:prstGeom>
          <a:solidFill>
            <a:srgbClr val="F2EA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Rejection is hard, but it’s extremely common in academia and something we all have to get used to. Remember it’s not personal! There are </a:t>
            </a:r>
            <a:r>
              <a:rPr lang="en-US" dirty="0">
                <a:solidFill>
                  <a:srgbClr val="186F65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so many reasons </a:t>
            </a:r>
            <a:r>
              <a:rPr lang="en-US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you may not have gotten an offer that have nothing to do with your worthiness. </a:t>
            </a:r>
            <a:r>
              <a:rPr lang="en-US" dirty="0">
                <a:solidFill>
                  <a:srgbClr val="80467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You belong in academia and research</a:t>
            </a:r>
            <a:r>
              <a:rPr lang="en-US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. If you didn’t get any offers, try again next year and look for ways/jobs to strengthen your application! </a:t>
            </a:r>
            <a:r>
              <a:rPr lang="en-US" dirty="0">
                <a:solidFill>
                  <a:srgbClr val="EF9322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Don’t give up</a:t>
            </a:r>
            <a:r>
              <a:rPr lang="en-US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! 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726844E-CCB2-180E-CE07-F5E802388DB5}"/>
              </a:ext>
            </a:extLst>
          </p:cNvPr>
          <p:cNvSpPr/>
          <p:nvPr/>
        </p:nvSpPr>
        <p:spPr>
          <a:xfrm>
            <a:off x="95998" y="35087271"/>
            <a:ext cx="3890143" cy="638980"/>
          </a:xfrm>
          <a:prstGeom prst="roundRect">
            <a:avLst>
              <a:gd name="adj" fmla="val 3144"/>
            </a:avLst>
          </a:prstGeom>
          <a:solidFill>
            <a:srgbClr val="F2EAD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Infographic by Logan Pearce, 2024</a:t>
            </a:r>
          </a:p>
          <a:p>
            <a:pPr algn="ctr"/>
            <a:r>
              <a:rPr lang="en-US" dirty="0" err="1">
                <a:solidFill>
                  <a:srgbClr val="3F2304"/>
                </a:solidFill>
                <a:latin typeface="Baskerville" panose="02020502070401020303" pitchFamily="18" charset="0"/>
                <a:ea typeface="Baskerville" panose="02020502070401020303" pitchFamily="18" charset="0"/>
              </a:rPr>
              <a:t>www.loganpearcescience.com</a:t>
            </a:r>
            <a:endParaRPr lang="en-US" dirty="0">
              <a:solidFill>
                <a:srgbClr val="3F2304"/>
              </a:solidFill>
              <a:latin typeface="Baskerville" panose="02020502070401020303" pitchFamily="18" charset="0"/>
              <a:ea typeface="Baskerville" panose="0202050207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17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2523</TotalTime>
  <Words>971</Words>
  <Application>Microsoft Macintosh PowerPoint</Application>
  <PresentationFormat>Custom</PresentationFormat>
  <Paragraphs>109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Baguet Script</vt:lpstr>
      <vt:lpstr>Baskerville</vt:lpstr>
      <vt:lpstr>Calibri</vt:lpstr>
      <vt:lpstr>Calibri Light</vt:lpstr>
      <vt:lpstr>GERATIS CAPS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Logan Pearce</dc:creator>
  <cp:lastModifiedBy>Logan Pearce</cp:lastModifiedBy>
  <cp:revision>11</cp:revision>
  <dcterms:created xsi:type="dcterms:W3CDTF">2024-01-21T22:01:35Z</dcterms:created>
  <dcterms:modified xsi:type="dcterms:W3CDTF">2024-01-23T16:14:37Z</dcterms:modified>
</cp:coreProperties>
</file>