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55" r:id="rId2"/>
    <p:sldId id="382" r:id="rId3"/>
    <p:sldId id="384" r:id="rId4"/>
    <p:sldId id="383" r:id="rId5"/>
    <p:sldId id="385" r:id="rId6"/>
    <p:sldId id="386" r:id="rId7"/>
    <p:sldId id="387" r:id="rId8"/>
    <p:sldId id="388" r:id="rId9"/>
    <p:sldId id="389" r:id="rId10"/>
    <p:sldId id="390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5" autoAdjust="0"/>
    <p:restoredTop sz="96136" autoAdjust="0"/>
  </p:normalViewPr>
  <p:slideViewPr>
    <p:cSldViewPr snapToGrid="0" showGuides="1">
      <p:cViewPr varScale="1">
        <p:scale>
          <a:sx n="106" d="100"/>
          <a:sy n="106" d="100"/>
        </p:scale>
        <p:origin x="18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B0A43-563B-4A28-A49A-B7DFFD453093}" type="datetimeFigureOut">
              <a:rPr lang="zh-TW" altLang="en-US" smtClean="0"/>
              <a:t>2024/7/2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567A1-A0E8-449A-A8CF-E79E79C05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532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4C3F3-0B68-449E-B26F-A953D2C767E9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2804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F33B45"/>
                </a:solidFill>
                <a:effectLst/>
                <a:highlight>
                  <a:srgbClr val="FFFFFF"/>
                </a:highlight>
                <a:latin typeface="-apple-system"/>
              </a:rPr>
              <a:t>pip install </a:t>
            </a:r>
            <a:r>
              <a:rPr lang="en-US" altLang="zh-TW" b="1" i="0" dirty="0" err="1">
                <a:solidFill>
                  <a:srgbClr val="F33B45"/>
                </a:solidFill>
                <a:effectLst/>
                <a:highlight>
                  <a:srgbClr val="FFFFFF"/>
                </a:highlight>
                <a:latin typeface="-apple-system"/>
              </a:rPr>
              <a:t>opencv</a:t>
            </a:r>
            <a:r>
              <a:rPr lang="en-US" altLang="zh-TW" b="1" i="0" dirty="0">
                <a:solidFill>
                  <a:srgbClr val="F33B45"/>
                </a:solidFill>
                <a:effectLst/>
                <a:highlight>
                  <a:srgbClr val="FFFFFF"/>
                </a:highlight>
                <a:latin typeface="-apple-system"/>
              </a:rPr>
              <a:t>-python</a:t>
            </a:r>
          </a:p>
          <a:p>
            <a:endParaRPr lang="en-US" altLang="zh-TW" sz="1200" kern="1200" dirty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4C3F3-0B68-449E-B26F-A953D2C767E9}" type="slidenum">
              <a:rPr lang="zh-TW" altLang="en-US" smtClean="0">
                <a:uFillTx/>
              </a:rPr>
              <a:t>2</a:t>
            </a:fld>
            <a:endParaRPr lang="zh-TW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54506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kern="1200" dirty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4C3F3-0B68-449E-B26F-A953D2C767E9}" type="slidenum">
              <a:rPr lang="zh-TW" altLang="en-US" smtClean="0">
                <a:uFillTx/>
              </a:rPr>
              <a:t>3</a:t>
            </a:fld>
            <a:endParaRPr lang="zh-TW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86968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kern="1200" dirty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4C3F3-0B68-449E-B26F-A953D2C767E9}" type="slidenum">
              <a:rPr lang="zh-TW" altLang="en-US" smtClean="0">
                <a:uFillTx/>
              </a:rPr>
              <a:t>4</a:t>
            </a:fld>
            <a:endParaRPr lang="zh-TW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63430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kern="1200" dirty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4C3F3-0B68-449E-B26F-A953D2C767E9}" type="slidenum">
              <a:rPr lang="zh-TW" altLang="en-US" smtClean="0">
                <a:uFillTx/>
              </a:rPr>
              <a:t>5</a:t>
            </a:fld>
            <a:endParaRPr lang="zh-TW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98867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kern="1200" dirty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4C3F3-0B68-449E-B26F-A953D2C767E9}" type="slidenum">
              <a:rPr lang="zh-TW" altLang="en-US" smtClean="0">
                <a:uFillTx/>
              </a:rPr>
              <a:t>6</a:t>
            </a:fld>
            <a:endParaRPr lang="zh-TW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2170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gradFill flip="none" rotWithShape="1">
          <a:gsLst>
            <a:gs pos="62000">
              <a:schemeClr val="bg1"/>
            </a:gs>
            <a:gs pos="100000">
              <a:srgbClr val="BDE1E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www.nkust.edu.tw/var/file/0/1000/img/513/182513897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872000" y="166857"/>
            <a:ext cx="5400000" cy="1000595"/>
          </a:xfrm>
          <a:prstGeom prst="rect">
            <a:avLst/>
          </a:prstGeom>
          <a:noFill/>
        </p:spPr>
      </p:pic>
      <p:sp>
        <p:nvSpPr>
          <p:cNvPr id="11" name="矩形 10"/>
          <p:cNvSpPr>
            <a:spLocks/>
          </p:cNvSpPr>
          <p:nvPr userDrawn="1"/>
        </p:nvSpPr>
        <p:spPr>
          <a:xfrm>
            <a:off x="0" y="2193117"/>
            <a:ext cx="9144000" cy="15978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DF4D-0CB8-471E-AEB5-DEABA6A392DC}" type="datetime1">
              <a:rPr lang="zh-TW" altLang="en-US" smtClean="0">
                <a:uFillTx/>
              </a:rPr>
              <a:t>2024/7/2</a:t>
            </a:fld>
            <a:endParaRPr lang="zh-TW" alt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  <p:pic>
        <p:nvPicPr>
          <p:cNvPr id="12" name="Picture 2" descr="1"/>
          <p:cNvPicPr>
            <a:picLocks noChangeAspect="1" noChangeArrowheads="1"/>
          </p:cNvPicPr>
          <p:nvPr userDrawn="1"/>
        </p:nvPicPr>
        <p:blipFill rotWithShape="1">
          <a:blip r:embed="rId3"/>
          <a:srcRect t="80575"/>
          <a:stretch/>
        </p:blipFill>
        <p:spPr bwMode="auto">
          <a:xfrm>
            <a:off x="0" y="5525840"/>
            <a:ext cx="9144000" cy="133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700589"/>
            <a:ext cx="6858000" cy="1655762"/>
          </a:xfrm>
        </p:spPr>
        <p:txBody>
          <a:bodyPr/>
          <a:lstStyle>
            <a:lvl1pPr marL="0" indent="0" algn="l">
              <a:buNone/>
              <a:defRPr sz="2400" baseline="0">
                <a:uFillTx/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zh-TW" altLang="en-US" dirty="0">
                <a:uFillTx/>
              </a:rPr>
              <a:t>按一下以編輯母片副標題樣式</a:t>
            </a:r>
            <a:endParaRPr lang="en-US" dirty="0">
              <a:uFillTx/>
            </a:endParaRPr>
          </a:p>
        </p:txBody>
      </p:sp>
      <p:sp>
        <p:nvSpPr>
          <p:cNvPr id="9" name="矩形 8"/>
          <p:cNvSpPr>
            <a:spLocks/>
          </p:cNvSpPr>
          <p:nvPr userDrawn="1"/>
        </p:nvSpPr>
        <p:spPr>
          <a:xfrm>
            <a:off x="0" y="1689116"/>
            <a:ext cx="9144000" cy="914829"/>
          </a:xfrm>
          <a:prstGeom prst="rect">
            <a:avLst/>
          </a:prstGeom>
          <a:solidFill>
            <a:srgbClr val="FFA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uFillTx/>
            </a:endParaRPr>
          </a:p>
        </p:txBody>
      </p:sp>
      <p:sp>
        <p:nvSpPr>
          <p:cNvPr id="8" name="矩形 7"/>
          <p:cNvSpPr>
            <a:spLocks/>
          </p:cNvSpPr>
          <p:nvPr userDrawn="1"/>
        </p:nvSpPr>
        <p:spPr>
          <a:xfrm>
            <a:off x="0" y="1334305"/>
            <a:ext cx="9144000" cy="360000"/>
          </a:xfrm>
          <a:prstGeom prst="rect">
            <a:avLst/>
          </a:prstGeom>
          <a:solidFill>
            <a:srgbClr val="FEF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34307"/>
            <a:ext cx="7829550" cy="2456645"/>
          </a:xfrm>
        </p:spPr>
        <p:txBody>
          <a:bodyPr anchor="b">
            <a:normAutofit/>
          </a:bodyPr>
          <a:lstStyle>
            <a:lvl1pPr algn="ctr">
              <a:defRPr sz="4800" baseline="0"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>
                <a:uFillTx/>
              </a:rPr>
              <a:t>TITLE</a:t>
            </a:r>
            <a:br>
              <a:rPr lang="en-US" altLang="zh-TW" dirty="0">
                <a:uFillTx/>
              </a:rPr>
            </a:br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0874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>
                <a:uFillTx/>
              </a:rPr>
              <a:t>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6457-55D1-4C46-A0EB-9B75C4F760CB}" type="datetime1">
              <a:rPr lang="zh-TW" altLang="en-US" smtClean="0">
                <a:uFillTx/>
              </a:rPr>
              <a:t>2024/7/2</a:t>
            </a:fld>
            <a:endParaRPr lang="zh-TW" alt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1264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>
                <a:uFillTx/>
              </a:rPr>
              <a:t>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96FB-0792-4FBE-900E-567CB2F2980D}" type="datetime1">
              <a:rPr lang="zh-TW" altLang="en-US" smtClean="0">
                <a:uFillTx/>
              </a:rPr>
              <a:t>2024/7/2</a:t>
            </a:fld>
            <a:endParaRPr lang="zh-TW" alt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4419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172253" y="185740"/>
            <a:ext cx="1272709" cy="1306573"/>
            <a:chOff x="1835696" y="394235"/>
            <a:chExt cx="1272709" cy="1306573"/>
          </a:xfrm>
        </p:grpSpPr>
        <p:pic>
          <p:nvPicPr>
            <p:cNvPr id="8" name="Picture 2" descr="https://upload.wikimedia.org/wikipedia/zh/thumb/f/f9/NKUST_Logo.svg/1200px-NKUST_Logo.svg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69657" y="573156"/>
              <a:ext cx="1003086" cy="913644"/>
            </a:xfrm>
            <a:prstGeom prst="rect">
              <a:avLst/>
            </a:prstGeom>
            <a:noFill/>
          </p:spPr>
        </p:pic>
        <p:sp>
          <p:nvSpPr>
            <p:cNvPr id="9" name="矩形 8"/>
            <p:cNvSpPr>
              <a:spLocks/>
            </p:cNvSpPr>
            <p:nvPr userDrawn="1"/>
          </p:nvSpPr>
          <p:spPr>
            <a:xfrm>
              <a:off x="1835696" y="394235"/>
              <a:ext cx="1272709" cy="130657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103944"/>
                </a:avLst>
              </a:prstTxWarp>
              <a:spAutoFit/>
            </a:bodyPr>
            <a:lstStyle/>
            <a:p>
              <a:pPr algn="ctr"/>
              <a:r>
                <a:rPr lang="en-US" altLang="zh-TW" sz="1200" b="1" cap="none" spc="0" baseline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National Kaohsiung University of Science and Technology</a:t>
              </a:r>
              <a:endParaRPr lang="zh-TW" altLang="en-US" sz="1200" b="1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>
              <a:spLocks/>
            </p:cNvSpPr>
            <p:nvPr userDrawn="1"/>
          </p:nvSpPr>
          <p:spPr>
            <a:xfrm>
              <a:off x="1870849" y="476672"/>
              <a:ext cx="1200701" cy="104474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40210"/>
                </a:avLst>
              </a:prstTxWarp>
              <a:spAutoFit/>
            </a:bodyPr>
            <a:lstStyle/>
            <a:p>
              <a:pPr algn="ctr"/>
              <a:r>
                <a:rPr lang="zh-TW" altLang="en-US" sz="1200" b="1" cap="none" spc="600" baseline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Times New Roman" panose="02020603050405020304" pitchFamily="18" charset="0"/>
                  <a:ea typeface="微軟正黑體" panose="020B0604030504040204" pitchFamily="34" charset="-120"/>
                </a:rPr>
                <a:t>國立高雄科技大學</a:t>
              </a:r>
              <a:endParaRPr lang="zh-TW" altLang="en-US" sz="1200" b="1" cap="none" spc="60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308304" y="5949280"/>
            <a:ext cx="1152198" cy="9036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7886699" cy="1325563"/>
          </a:xfrm>
        </p:spPr>
        <p:txBody>
          <a:bodyPr/>
          <a:lstStyle>
            <a:lvl1pPr>
              <a:defRPr baseline="0">
                <a:uFillTx/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uFillTx/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uFillTx/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uFillTx/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uFillTx/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uFillTx/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>
                <a:uFillTx/>
              </a:rPr>
              <a:t>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uFillTx/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CBA8BE7-2E42-4C57-AF14-E768F69A94B9}" type="datetime1">
              <a:rPr lang="zh-TW" altLang="en-US" smtClean="0">
                <a:uFillTx/>
              </a:rPr>
              <a:t>2024/7/2</a:t>
            </a:fld>
            <a:endParaRPr lang="zh-TW" alt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uFillTx/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uFillTx/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B71A162D-F2CA-4145-B575-2A8AAE4A9988}" type="slidenum">
              <a:rPr lang="zh-TW" altLang="en-US" smtClean="0">
                <a:uFillTx/>
              </a:rPr>
              <a:pPr/>
              <a:t>‹#›</a:t>
            </a:fld>
            <a:endParaRPr lang="zh-TW" altLang="en-US">
              <a:uFillTx/>
            </a:endParaRPr>
          </a:p>
        </p:txBody>
      </p:sp>
      <p:pic>
        <p:nvPicPr>
          <p:cNvPr id="12" name="Picture 9" descr="11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076326" y="1700808"/>
            <a:ext cx="6989763" cy="112712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190851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13520"/>
            <a:ext cx="7886700" cy="2748956"/>
          </a:xfrm>
        </p:spPr>
        <p:txBody>
          <a:bodyPr anchor="b"/>
          <a:lstStyle>
            <a:lvl1pPr>
              <a:defRPr sz="6000" baseline="0">
                <a:uFillTx/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uFillTx/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405C70E-A320-484A-88BF-D0E32F607317}" type="datetime1">
              <a:rPr lang="zh-TW" altLang="en-US" smtClean="0">
                <a:uFillTx/>
              </a:rPr>
              <a:t>2024/7/2</a:t>
            </a:fld>
            <a:endParaRPr lang="zh-TW" alt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uFillTx/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uFillTx/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B71A162D-F2CA-4145-B575-2A8AAE4A9988}" type="slidenum">
              <a:rPr lang="zh-TW" altLang="en-US" smtClean="0">
                <a:uFillTx/>
              </a:rPr>
              <a:pPr/>
              <a:t>‹#›</a:t>
            </a:fld>
            <a:endParaRPr lang="zh-TW" altLang="en-US">
              <a:uFillTx/>
            </a:endParaRPr>
          </a:p>
        </p:txBody>
      </p: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08304" y="5949280"/>
            <a:ext cx="1152198" cy="903684"/>
          </a:xfrm>
          <a:prstGeom prst="rect">
            <a:avLst/>
          </a:prstGeom>
        </p:spPr>
      </p:pic>
      <p:grpSp>
        <p:nvGrpSpPr>
          <p:cNvPr id="12" name="群組 11"/>
          <p:cNvGrpSpPr/>
          <p:nvPr userDrawn="1"/>
        </p:nvGrpSpPr>
        <p:grpSpPr>
          <a:xfrm>
            <a:off x="172253" y="185740"/>
            <a:ext cx="1272709" cy="1306573"/>
            <a:chOff x="1835696" y="394235"/>
            <a:chExt cx="1272709" cy="1306573"/>
          </a:xfrm>
        </p:grpSpPr>
        <p:pic>
          <p:nvPicPr>
            <p:cNvPr id="13" name="Picture 2" descr="https://upload.wikimedia.org/wikipedia/zh/thumb/f/f9/NKUST_Logo.svg/1200px-NKUST_Logo.svg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69657" y="573156"/>
              <a:ext cx="1003086" cy="913644"/>
            </a:xfrm>
            <a:prstGeom prst="rect">
              <a:avLst/>
            </a:prstGeom>
            <a:noFill/>
          </p:spPr>
        </p:pic>
        <p:sp>
          <p:nvSpPr>
            <p:cNvPr id="14" name="矩形 13"/>
            <p:cNvSpPr>
              <a:spLocks/>
            </p:cNvSpPr>
            <p:nvPr userDrawn="1"/>
          </p:nvSpPr>
          <p:spPr>
            <a:xfrm>
              <a:off x="1835696" y="394235"/>
              <a:ext cx="1272709" cy="130657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103944"/>
                </a:avLst>
              </a:prstTxWarp>
              <a:spAutoFit/>
            </a:bodyPr>
            <a:lstStyle/>
            <a:p>
              <a:pPr algn="ctr"/>
              <a:r>
                <a:rPr lang="en-US" altLang="zh-TW" sz="1200" b="1" cap="none" spc="0" baseline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National Kaohsiung University of Science and Technology</a:t>
              </a:r>
              <a:endParaRPr lang="zh-TW" altLang="en-US" sz="1200" b="1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>
              <a:spLocks/>
            </p:cNvSpPr>
            <p:nvPr userDrawn="1"/>
          </p:nvSpPr>
          <p:spPr>
            <a:xfrm>
              <a:off x="1870849" y="476672"/>
              <a:ext cx="1200701" cy="104474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40210"/>
                </a:avLst>
              </a:prstTxWarp>
              <a:spAutoFit/>
            </a:bodyPr>
            <a:lstStyle/>
            <a:p>
              <a:pPr algn="ctr"/>
              <a:r>
                <a:rPr lang="zh-TW" altLang="en-US" sz="1200" b="1" cap="none" spc="600" baseline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Times New Roman" panose="02020603050405020304" pitchFamily="18" charset="0"/>
                  <a:ea typeface="微軟正黑體" panose="020B0604030504040204" pitchFamily="34" charset="-120"/>
                </a:rPr>
                <a:t>國立高雄科技大學</a:t>
              </a:r>
              <a:endParaRPr lang="zh-TW" altLang="en-US" sz="1200" b="1" cap="none" spc="60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pic>
        <p:nvPicPr>
          <p:cNvPr id="16" name="Picture 9" descr="11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076326" y="1700808"/>
            <a:ext cx="6989763" cy="112712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381331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08304" y="5949280"/>
            <a:ext cx="1152198" cy="9036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769" y="365128"/>
            <a:ext cx="6971581" cy="1325563"/>
          </a:xfrm>
        </p:spPr>
        <p:txBody>
          <a:bodyPr/>
          <a:lstStyle>
            <a:lvl1pPr>
              <a:defRPr baseline="0">
                <a:uFillTx/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baseline="0">
                <a:uFillTx/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uFillTx/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uFillTx/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uFillTx/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uFillTx/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>
                <a:uFillTx/>
              </a:rPr>
              <a:t>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  <a:endParaRPr lang="en-US" dirty="0"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baseline="0">
                <a:uFillTx/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uFillTx/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uFillTx/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uFillTx/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uFillTx/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>
                <a:uFillTx/>
              </a:rPr>
              <a:t>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  <a:endParaRPr lang="en-US" dirty="0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uFillTx/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E90FCCB-DC4B-42AD-AF30-B3AB4AFBA85D}" type="datetime1">
              <a:rPr lang="zh-TW" altLang="en-US" smtClean="0">
                <a:uFillTx/>
              </a:rPr>
              <a:t>2024/7/2</a:t>
            </a:fld>
            <a:endParaRPr lang="zh-TW" alt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uFillTx/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uFillTx/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B71A162D-F2CA-4145-B575-2A8AAE4A9988}" type="slidenum">
              <a:rPr lang="zh-TW" altLang="en-US" smtClean="0">
                <a:uFillTx/>
              </a:rPr>
              <a:pPr/>
              <a:t>‹#›</a:t>
            </a:fld>
            <a:endParaRPr lang="zh-TW" altLang="en-US">
              <a:uFillTx/>
            </a:endParaRPr>
          </a:p>
        </p:txBody>
      </p:sp>
      <p:grpSp>
        <p:nvGrpSpPr>
          <p:cNvPr id="13" name="群組 12"/>
          <p:cNvGrpSpPr/>
          <p:nvPr userDrawn="1"/>
        </p:nvGrpSpPr>
        <p:grpSpPr>
          <a:xfrm>
            <a:off x="172253" y="185740"/>
            <a:ext cx="1272709" cy="1306573"/>
            <a:chOff x="1835696" y="394235"/>
            <a:chExt cx="1272709" cy="1306573"/>
          </a:xfrm>
        </p:grpSpPr>
        <p:pic>
          <p:nvPicPr>
            <p:cNvPr id="14" name="Picture 2" descr="https://upload.wikimedia.org/wikipedia/zh/thumb/f/f9/NKUST_Logo.svg/1200px-NKUST_Logo.svg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69657" y="573156"/>
              <a:ext cx="1003086" cy="913644"/>
            </a:xfrm>
            <a:prstGeom prst="rect">
              <a:avLst/>
            </a:prstGeom>
            <a:noFill/>
          </p:spPr>
        </p:pic>
        <p:sp>
          <p:nvSpPr>
            <p:cNvPr id="15" name="矩形 14"/>
            <p:cNvSpPr>
              <a:spLocks/>
            </p:cNvSpPr>
            <p:nvPr userDrawn="1"/>
          </p:nvSpPr>
          <p:spPr>
            <a:xfrm>
              <a:off x="1835696" y="394235"/>
              <a:ext cx="1272709" cy="130657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103944"/>
                </a:avLst>
              </a:prstTxWarp>
              <a:spAutoFit/>
            </a:bodyPr>
            <a:lstStyle/>
            <a:p>
              <a:pPr algn="ctr"/>
              <a:r>
                <a:rPr lang="en-US" altLang="zh-TW" sz="1200" b="1" cap="none" spc="0" baseline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National Kaohsiung University of Science and Technology</a:t>
              </a:r>
              <a:endParaRPr lang="zh-TW" altLang="en-US" sz="1200" b="1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>
              <a:spLocks/>
            </p:cNvSpPr>
            <p:nvPr userDrawn="1"/>
          </p:nvSpPr>
          <p:spPr>
            <a:xfrm>
              <a:off x="1870849" y="476672"/>
              <a:ext cx="1200701" cy="104474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40210"/>
                </a:avLst>
              </a:prstTxWarp>
              <a:spAutoFit/>
            </a:bodyPr>
            <a:lstStyle/>
            <a:p>
              <a:pPr algn="ctr"/>
              <a:r>
                <a:rPr lang="zh-TW" altLang="en-US" sz="1200" b="1" cap="none" spc="600" baseline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Times New Roman" panose="02020603050405020304" pitchFamily="18" charset="0"/>
                  <a:ea typeface="微軟正黑體" panose="020B0604030504040204" pitchFamily="34" charset="-120"/>
                </a:rPr>
                <a:t>國立高雄科技大學</a:t>
              </a:r>
              <a:endParaRPr lang="zh-TW" altLang="en-US" sz="1200" b="1" cap="none" spc="60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pic>
        <p:nvPicPr>
          <p:cNvPr id="17" name="Picture 9" descr="11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076326" y="1700808"/>
            <a:ext cx="6989763" cy="112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154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074" y="365128"/>
            <a:ext cx="6977467" cy="1325563"/>
          </a:xfrm>
        </p:spPr>
        <p:txBody>
          <a:bodyPr/>
          <a:lstStyle/>
          <a:p>
            <a:r>
              <a:rPr lang="zh-TW" altLang="en-US" dirty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823639"/>
            <a:ext cx="3868340" cy="681436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zh-TW" altLang="en-US" dirty="0">
                <a:uFillTx/>
              </a:rPr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>
                <a:uFillTx/>
              </a:rPr>
              <a:t>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  <a:endParaRPr lang="en-US" dirty="0">
              <a:uFillTx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823639"/>
            <a:ext cx="3887391" cy="681436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zh-TW" altLang="en-US" dirty="0">
                <a:uFillTx/>
              </a:rPr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>
                <a:uFillTx/>
              </a:rPr>
              <a:t>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  <a:endParaRPr lang="en-US" dirty="0">
              <a:uFillTx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E9C8-2886-4141-B036-A1C9E363A08C}" type="datetime1">
              <a:rPr lang="zh-TW" altLang="en-US" smtClean="0">
                <a:uFillTx/>
              </a:rPr>
              <a:t>2024/7/2</a:t>
            </a:fld>
            <a:endParaRPr lang="zh-TW" alt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  <p:grpSp>
        <p:nvGrpSpPr>
          <p:cNvPr id="10" name="群組 9"/>
          <p:cNvGrpSpPr/>
          <p:nvPr userDrawn="1"/>
        </p:nvGrpSpPr>
        <p:grpSpPr>
          <a:xfrm>
            <a:off x="172253" y="185740"/>
            <a:ext cx="1272709" cy="1306573"/>
            <a:chOff x="1835696" y="394235"/>
            <a:chExt cx="1272709" cy="1306573"/>
          </a:xfrm>
        </p:grpSpPr>
        <p:pic>
          <p:nvPicPr>
            <p:cNvPr id="11" name="Picture 2" descr="https://upload.wikimedia.org/wikipedia/zh/thumb/f/f9/NKUST_Logo.svg/1200px-NKUST_Logo.svg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69657" y="573156"/>
              <a:ext cx="1003086" cy="913644"/>
            </a:xfrm>
            <a:prstGeom prst="rect">
              <a:avLst/>
            </a:prstGeom>
            <a:noFill/>
          </p:spPr>
        </p:pic>
        <p:sp>
          <p:nvSpPr>
            <p:cNvPr id="12" name="矩形 11"/>
            <p:cNvSpPr>
              <a:spLocks/>
            </p:cNvSpPr>
            <p:nvPr userDrawn="1"/>
          </p:nvSpPr>
          <p:spPr>
            <a:xfrm>
              <a:off x="1835696" y="394235"/>
              <a:ext cx="1272709" cy="130657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103944"/>
                </a:avLst>
              </a:prstTxWarp>
              <a:spAutoFit/>
            </a:bodyPr>
            <a:lstStyle/>
            <a:p>
              <a:pPr algn="ctr"/>
              <a:r>
                <a:rPr lang="en-US" altLang="zh-TW" sz="1200" b="1" cap="none" spc="0" baseline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National Kaohsiung University of Science and Technology</a:t>
              </a:r>
              <a:endParaRPr lang="zh-TW" altLang="en-US" sz="1200" b="1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>
              <a:spLocks/>
            </p:cNvSpPr>
            <p:nvPr userDrawn="1"/>
          </p:nvSpPr>
          <p:spPr>
            <a:xfrm>
              <a:off x="1870849" y="476672"/>
              <a:ext cx="1200701" cy="104474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40210"/>
                </a:avLst>
              </a:prstTxWarp>
              <a:spAutoFit/>
            </a:bodyPr>
            <a:lstStyle/>
            <a:p>
              <a:pPr algn="ctr"/>
              <a:r>
                <a:rPr lang="zh-TW" altLang="en-US" sz="1200" b="1" cap="none" spc="600" baseline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Times New Roman" panose="02020603050405020304" pitchFamily="18" charset="0"/>
                  <a:ea typeface="微軟正黑體" panose="020B0604030504040204" pitchFamily="34" charset="-120"/>
                </a:rPr>
                <a:t>國立高雄科技大學</a:t>
              </a:r>
              <a:endParaRPr lang="zh-TW" altLang="en-US" sz="1200" b="1" cap="none" spc="60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pic>
        <p:nvPicPr>
          <p:cNvPr id="14" name="Picture 9" descr="1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76326" y="1700808"/>
            <a:ext cx="6989763" cy="112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678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769" y="365128"/>
            <a:ext cx="6971581" cy="1325563"/>
          </a:xfrm>
        </p:spPr>
        <p:txBody>
          <a:bodyPr/>
          <a:lstStyle/>
          <a:p>
            <a:r>
              <a:rPr lang="zh-TW" altLang="en-US" dirty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B51F5-4916-4914-8CA5-0E66BDE6C857}" type="datetime1">
              <a:rPr lang="zh-TW" altLang="en-US" smtClean="0">
                <a:uFillTx/>
              </a:rPr>
              <a:t>2024/7/2</a:t>
            </a:fld>
            <a:endParaRPr lang="zh-TW" alt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  <p:grpSp>
        <p:nvGrpSpPr>
          <p:cNvPr id="6" name="群組 5"/>
          <p:cNvGrpSpPr/>
          <p:nvPr userDrawn="1"/>
        </p:nvGrpSpPr>
        <p:grpSpPr>
          <a:xfrm>
            <a:off x="172253" y="185740"/>
            <a:ext cx="1272709" cy="1306573"/>
            <a:chOff x="1835696" y="394235"/>
            <a:chExt cx="1272709" cy="1306573"/>
          </a:xfrm>
        </p:grpSpPr>
        <p:pic>
          <p:nvPicPr>
            <p:cNvPr id="7" name="Picture 2" descr="https://upload.wikimedia.org/wikipedia/zh/thumb/f/f9/NKUST_Logo.svg/1200px-NKUST_Logo.svg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69657" y="573156"/>
              <a:ext cx="1003086" cy="913644"/>
            </a:xfrm>
            <a:prstGeom prst="rect">
              <a:avLst/>
            </a:prstGeom>
            <a:noFill/>
          </p:spPr>
        </p:pic>
        <p:sp>
          <p:nvSpPr>
            <p:cNvPr id="8" name="矩形 7"/>
            <p:cNvSpPr>
              <a:spLocks/>
            </p:cNvSpPr>
            <p:nvPr userDrawn="1"/>
          </p:nvSpPr>
          <p:spPr>
            <a:xfrm>
              <a:off x="1835696" y="394235"/>
              <a:ext cx="1272709" cy="130657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103944"/>
                </a:avLst>
              </a:prstTxWarp>
              <a:spAutoFit/>
            </a:bodyPr>
            <a:lstStyle/>
            <a:p>
              <a:pPr algn="ctr"/>
              <a:r>
                <a:rPr lang="en-US" altLang="zh-TW" sz="1200" b="1" cap="none" spc="0" baseline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National Kaohsiung University of Science and Technology</a:t>
              </a:r>
              <a:endParaRPr lang="zh-TW" altLang="en-US" sz="1200" b="1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>
              <a:spLocks/>
            </p:cNvSpPr>
            <p:nvPr userDrawn="1"/>
          </p:nvSpPr>
          <p:spPr>
            <a:xfrm>
              <a:off x="1870849" y="476672"/>
              <a:ext cx="1200701" cy="104474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40210"/>
                </a:avLst>
              </a:prstTxWarp>
              <a:spAutoFit/>
            </a:bodyPr>
            <a:lstStyle/>
            <a:p>
              <a:pPr algn="ctr"/>
              <a:r>
                <a:rPr lang="zh-TW" altLang="en-US" sz="1200" b="1" cap="none" spc="600" baseline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Times New Roman" panose="02020603050405020304" pitchFamily="18" charset="0"/>
                  <a:ea typeface="微軟正黑體" panose="020B0604030504040204" pitchFamily="34" charset="-120"/>
                </a:rPr>
                <a:t>國立高雄科技大學</a:t>
              </a:r>
              <a:endParaRPr lang="zh-TW" altLang="en-US" sz="1200" b="1" cap="none" spc="60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pic>
        <p:nvPicPr>
          <p:cNvPr id="10" name="Picture 9" descr="1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76326" y="1700808"/>
            <a:ext cx="6989763" cy="112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606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AE46-CD51-4E48-B593-E4C9B6C9624E}" type="datetime1">
              <a:rPr lang="zh-TW" altLang="en-US" smtClean="0">
                <a:uFillTx/>
              </a:rPr>
              <a:t>2024/7/2</a:t>
            </a:fld>
            <a:endParaRPr lang="zh-TW" alt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1222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zh-TW" altLang="en-US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  <a:endParaRPr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97A7-A6F5-4857-B4CD-4587C9754FD7}" type="datetime1">
              <a:rPr lang="zh-TW" altLang="en-US" smtClean="0">
                <a:uFillTx/>
              </a:rPr>
              <a:t>2024/7/2</a:t>
            </a:fld>
            <a:endParaRPr lang="zh-TW" alt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4672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zh-TW" altLang="en-US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r>
              <a:rPr lang="zh-TW" altLang="en-US">
                <a:uFillTx/>
              </a:rPr>
              <a:t>按一下圖示以新增圖片</a:t>
            </a:r>
            <a:endParaRPr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5FAC-3CD1-4E48-9BE5-2F070AEDE470}" type="datetime1">
              <a:rPr lang="zh-TW" altLang="en-US" smtClean="0">
                <a:uFillTx/>
              </a:rPr>
              <a:t>2024/7/2</a:t>
            </a:fld>
            <a:endParaRPr lang="zh-TW" alt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4545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>
                <a:uFillTx/>
              </a:rPr>
              <a:t>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7B572756-8E75-44C2-A6D0-DF68575DDD24}" type="datetime1">
              <a:rPr lang="zh-TW" altLang="en-US" smtClean="0">
                <a:uFillTx/>
              </a:rPr>
              <a:t>2024/7/2</a:t>
            </a:fld>
            <a:endParaRPr lang="zh-TW" alt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zh-TW" alt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71A162D-F2CA-4145-B575-2A8AAE4A9988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7945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3">
            <a:extLst>
              <a:ext uri="{FF2B5EF4-FFF2-40B4-BE49-F238E27FC236}">
                <a16:creationId xmlns:a16="http://schemas.microsoft.com/office/drawing/2014/main" id="{4CF59B94-68C8-4C32-9958-44FD1189F461}"/>
              </a:ext>
            </a:extLst>
          </p:cNvPr>
          <p:cNvSpPr txBox="1">
            <a:spLocks/>
          </p:cNvSpPr>
          <p:nvPr/>
        </p:nvSpPr>
        <p:spPr>
          <a:xfrm>
            <a:off x="-85203" y="1745435"/>
            <a:ext cx="9356651" cy="167841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baseline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200" b="1" cap="all" dirty="0">
                <a:solidFill>
                  <a:srgbClr val="000000"/>
                </a:solidFill>
              </a:rPr>
              <a:t>Webcam</a:t>
            </a:r>
            <a:r>
              <a:rPr lang="zh-TW" altLang="en-US" sz="4200" b="1" cap="all" dirty="0">
                <a:solidFill>
                  <a:srgbClr val="000000"/>
                </a:solidFill>
              </a:rPr>
              <a:t>收集人臉資料</a:t>
            </a:r>
            <a:endParaRPr lang="en-US" altLang="zh-TW" sz="4200" b="1" cap="all" dirty="0">
              <a:solidFill>
                <a:srgbClr val="000000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200" b="1" cap="all" dirty="0">
                <a:solidFill>
                  <a:srgbClr val="000000"/>
                </a:solidFill>
              </a:rPr>
              <a:t>+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200" b="1" cap="all" dirty="0">
                <a:solidFill>
                  <a:srgbClr val="000000"/>
                </a:solidFill>
              </a:rPr>
              <a:t>MTCNN</a:t>
            </a:r>
            <a:r>
              <a:rPr lang="zh-TW" altLang="en-US" sz="4200" b="1" cap="all" dirty="0">
                <a:solidFill>
                  <a:srgbClr val="000000"/>
                </a:solidFill>
              </a:rPr>
              <a:t>前處理影像</a:t>
            </a:r>
            <a:endParaRPr lang="en-US" altLang="zh-TW" sz="4200" b="1" cap="all" dirty="0">
              <a:solidFill>
                <a:srgbClr val="000000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529B44-97DE-4B16-B953-D5D9DA8A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A162D-F2CA-4145-B575-2A8AAE4A9988}" type="slidenum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5EBC2A6-8AF5-4D86-AE0D-F6A36CB52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zh-TW" altLang="en-US"/>
              <a:t>劉哲倫</a:t>
            </a:r>
            <a:endParaRPr lang="en-US" altLang="zh-TW" dirty="0"/>
          </a:p>
          <a:p>
            <a:pPr algn="r">
              <a:lnSpc>
                <a:spcPct val="120000"/>
              </a:lnSpc>
              <a:spcBef>
                <a:spcPts val="600"/>
              </a:spcBef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213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8FA9A-1D0A-4B68-AD90-5EDA66B8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/>
              <a:t>程式說明</a:t>
            </a:r>
            <a:br>
              <a:rPr lang="en-US" altLang="zh-TW"/>
            </a:br>
            <a:r>
              <a:rPr lang="en-US" altLang="zh-TW"/>
              <a:t>process_img.ipynb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E8FEE2-69B3-4D5E-A621-028C1FAD1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讀絕對路徑資料夾下的</a:t>
            </a:r>
            <a:r>
              <a:rPr lang="en-US" altLang="zh-TW" dirty="0"/>
              <a:t>JPG </a:t>
            </a:r>
            <a:r>
              <a:rPr lang="zh-TW" altLang="en-US" dirty="0"/>
              <a:t>，回傳是用</a:t>
            </a:r>
            <a:r>
              <a:rPr lang="en-US" altLang="zh-TW" dirty="0"/>
              <a:t>List</a:t>
            </a:r>
            <a:r>
              <a:rPr lang="zh-TW" altLang="en-US" dirty="0"/>
              <a:t>包所有影像路徑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For</a:t>
            </a:r>
            <a:r>
              <a:rPr lang="zh-TW" altLang="en-US" dirty="0"/>
              <a:t>迴圈把每張影像丟</a:t>
            </a:r>
            <a:r>
              <a:rPr lang="en-US" altLang="zh-TW" dirty="0" err="1"/>
              <a:t>mtcnn_process</a:t>
            </a:r>
            <a:r>
              <a:rPr lang="zh-TW" altLang="en-US" dirty="0"/>
              <a:t>做處理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E7B04F-713A-4030-A723-F0634DB7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>
                <a:uFillTx/>
              </a:rPr>
              <a:pPr/>
              <a:t>10</a:t>
            </a:fld>
            <a:endParaRPr lang="zh-TW" altLang="en-US">
              <a:uFillTx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DE95489-C906-4E71-9813-F31673709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19" y="2729225"/>
            <a:ext cx="8839200" cy="3143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22F0ED1-207F-40C4-AC81-4391F0B21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55964"/>
            <a:ext cx="9144000" cy="8131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19672D9-9EE5-4168-BEEE-5943F0E9117C}"/>
              </a:ext>
            </a:extLst>
          </p:cNvPr>
          <p:cNvSpPr/>
          <p:nvPr/>
        </p:nvSpPr>
        <p:spPr>
          <a:xfrm>
            <a:off x="7234813" y="482192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0">
                <a:effectLst/>
                <a:latin typeface="Consolas" panose="020B0609020204030204" pitchFamily="49" charset="0"/>
              </a:rPr>
              <a:t>用原本的檔名</a:t>
            </a:r>
            <a:endParaRPr lang="en-US" altLang="zh-TW" b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D5B57F1-C9EF-4EFD-A6CD-353F21622A44}"/>
              </a:ext>
            </a:extLst>
          </p:cNvPr>
          <p:cNvSpPr/>
          <p:nvPr/>
        </p:nvSpPr>
        <p:spPr>
          <a:xfrm>
            <a:off x="3377920" y="4783407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0">
                <a:effectLst/>
                <a:latin typeface="Consolas" panose="020B0609020204030204" pitchFamily="49" charset="0"/>
              </a:rPr>
              <a:t>處理完後影像存放的路徑</a:t>
            </a:r>
            <a:endParaRPr lang="en-US" altLang="zh-TW" b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3698DFC-3734-41CB-B168-206B28F947D6}"/>
              </a:ext>
            </a:extLst>
          </p:cNvPr>
          <p:cNvSpPr/>
          <p:nvPr/>
        </p:nvSpPr>
        <p:spPr>
          <a:xfrm>
            <a:off x="867507" y="478508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0">
                <a:effectLst/>
                <a:latin typeface="Consolas" panose="020B0609020204030204" pitchFamily="49" charset="0"/>
              </a:rPr>
              <a:t>原始影像路徑</a:t>
            </a:r>
            <a:endParaRPr lang="en-US" altLang="zh-TW" b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箭號: 向上 9">
            <a:extLst>
              <a:ext uri="{FF2B5EF4-FFF2-40B4-BE49-F238E27FC236}">
                <a16:creationId xmlns:a16="http://schemas.microsoft.com/office/drawing/2014/main" id="{231BF69A-AE7D-4B2F-AD43-E300297C8975}"/>
              </a:ext>
            </a:extLst>
          </p:cNvPr>
          <p:cNvSpPr/>
          <p:nvPr/>
        </p:nvSpPr>
        <p:spPr>
          <a:xfrm>
            <a:off x="1597688" y="4551903"/>
            <a:ext cx="271305" cy="301451"/>
          </a:xfrm>
          <a:prstGeom prst="upArrow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上 10">
            <a:extLst>
              <a:ext uri="{FF2B5EF4-FFF2-40B4-BE49-F238E27FC236}">
                <a16:creationId xmlns:a16="http://schemas.microsoft.com/office/drawing/2014/main" id="{88A32AF7-8B03-4B18-B64D-4C6BC1A3B44F}"/>
              </a:ext>
            </a:extLst>
          </p:cNvPr>
          <p:cNvSpPr/>
          <p:nvPr/>
        </p:nvSpPr>
        <p:spPr>
          <a:xfrm>
            <a:off x="4453094" y="4583722"/>
            <a:ext cx="271305" cy="301451"/>
          </a:xfrm>
          <a:prstGeom prst="upArrow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上 11">
            <a:extLst>
              <a:ext uri="{FF2B5EF4-FFF2-40B4-BE49-F238E27FC236}">
                <a16:creationId xmlns:a16="http://schemas.microsoft.com/office/drawing/2014/main" id="{725706FF-F30E-4182-A6DC-3920EAE880B8}"/>
              </a:ext>
            </a:extLst>
          </p:cNvPr>
          <p:cNvSpPr/>
          <p:nvPr/>
        </p:nvSpPr>
        <p:spPr>
          <a:xfrm>
            <a:off x="7730532" y="4575348"/>
            <a:ext cx="271305" cy="301451"/>
          </a:xfrm>
          <a:prstGeom prst="upArrow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92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699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3600" b="1" cap="all">
                <a:solidFill>
                  <a:srgbClr val="000000"/>
                </a:solidFill>
              </a:rPr>
              <a:t>用</a:t>
            </a:r>
            <a:r>
              <a:rPr lang="en-US" altLang="zh-TW" sz="3600" b="1" cap="all">
                <a:solidFill>
                  <a:srgbClr val="000000"/>
                </a:solidFill>
              </a:rPr>
              <a:t>webcam</a:t>
            </a:r>
            <a:r>
              <a:rPr lang="zh-TW" altLang="en-US" sz="3600" b="1" cap="all">
                <a:solidFill>
                  <a:srgbClr val="000000"/>
                </a:solidFill>
              </a:rPr>
              <a:t>收集人臉資料</a:t>
            </a:r>
            <a:endParaRPr lang="en-US" altLang="zh-TW" sz="360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>
                <a:uFillTx/>
              </a:rPr>
              <a:pPr/>
              <a:t>2</a:t>
            </a:fld>
            <a:endParaRPr lang="zh-TW" altLang="en-US">
              <a:uFillTx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051E0-FF7B-4D8D-A200-3D783C9E8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80217AD-60DC-4BD1-9CFB-98647575A7C6}"/>
              </a:ext>
            </a:extLst>
          </p:cNvPr>
          <p:cNvSpPr txBox="1"/>
          <p:nvPr/>
        </p:nvSpPr>
        <p:spPr>
          <a:xfrm>
            <a:off x="4374197" y="4901085"/>
            <a:ext cx="3838575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zh-TW" altLang="en-US" sz="90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7E8B4FA0-3DC0-485F-93DA-DBF1B0A6E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/>
              <a:t>硬體設備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en-US" altLang="zh-TW" dirty="0"/>
              <a:t>Logitech C922 Pro</a:t>
            </a:r>
            <a:r>
              <a:rPr lang="zh-TW" altLang="zh-TW" dirty="0"/>
              <a:t>網路攝影機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dirty="0"/>
              <a:t>執行環境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en-US" altLang="zh-TW" dirty="0"/>
              <a:t>Python 3.7.10</a:t>
            </a:r>
          </a:p>
          <a:p>
            <a:pPr lvl="1">
              <a:lnSpc>
                <a:spcPct val="100000"/>
              </a:lnSpc>
            </a:pPr>
            <a:r>
              <a:rPr lang="en-US" altLang="zh-TW" dirty="0" err="1"/>
              <a:t>conda</a:t>
            </a:r>
            <a:r>
              <a:rPr lang="en-US" altLang="zh-TW" dirty="0"/>
              <a:t> install </a:t>
            </a:r>
            <a:r>
              <a:rPr lang="en-US" altLang="zh-TW" dirty="0" err="1"/>
              <a:t>Tensorflow-gpu</a:t>
            </a:r>
            <a:r>
              <a:rPr lang="en-US" altLang="zh-TW" dirty="0"/>
              <a:t>=1.15.0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pip install </a:t>
            </a:r>
            <a:r>
              <a:rPr lang="en-US" altLang="zh-TW" dirty="0" err="1"/>
              <a:t>opencv</a:t>
            </a:r>
            <a:r>
              <a:rPr lang="en-US" altLang="zh-TW" dirty="0"/>
              <a:t>-python==4.5.3.56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solidFill>
                  <a:srgbClr val="FF0000"/>
                </a:solidFill>
              </a:rPr>
              <a:t>如果沒辦法引入存好的模型問題</a:t>
            </a:r>
            <a:endParaRPr lang="en-US" altLang="zh-TW" dirty="0">
              <a:solidFill>
                <a:srgbClr val="FF0000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pip install </a:t>
            </a:r>
            <a:r>
              <a:rPr lang="en-US" altLang="zh-TW" dirty="0" err="1">
                <a:solidFill>
                  <a:srgbClr val="FF0000"/>
                </a:solidFill>
              </a:rPr>
              <a:t>numpy</a:t>
            </a:r>
            <a:r>
              <a:rPr lang="en-US" altLang="zh-TW" dirty="0">
                <a:solidFill>
                  <a:srgbClr val="FF0000"/>
                </a:solidFill>
              </a:rPr>
              <a:t>==1.16.2</a:t>
            </a:r>
          </a:p>
          <a:p>
            <a:pPr lvl="1">
              <a:lnSpc>
                <a:spcPct val="100000"/>
              </a:lnSpc>
            </a:pP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7918C04-B353-41D6-B5EF-AA6C7B5A54B4}"/>
              </a:ext>
            </a:extLst>
          </p:cNvPr>
          <p:cNvSpPr txBox="1"/>
          <p:nvPr/>
        </p:nvSpPr>
        <p:spPr>
          <a:xfrm>
            <a:off x="683996" y="5947206"/>
            <a:ext cx="7184572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TW" altLang="en-US" sz="3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收集的影像是整張的還沒裁切人臉區塊</a:t>
            </a:r>
          </a:p>
        </p:txBody>
      </p:sp>
    </p:spTree>
    <p:extLst>
      <p:ext uri="{BB962C8B-B14F-4D97-AF65-F5344CB8AC3E}">
        <p14:creationId xmlns:p14="http://schemas.microsoft.com/office/powerpoint/2010/main" val="376386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699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3600"/>
              <a:t>檔案說明</a:t>
            </a:r>
            <a:endParaRPr lang="en-US" altLang="zh-TW" sz="360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>
                <a:uFillTx/>
              </a:rPr>
              <a:pPr/>
              <a:t>3</a:t>
            </a:fld>
            <a:endParaRPr lang="zh-TW" altLang="en-US">
              <a:uFillTx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051E0-FF7B-4D8D-A200-3D783C9E8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80217AD-60DC-4BD1-9CFB-98647575A7C6}"/>
              </a:ext>
            </a:extLst>
          </p:cNvPr>
          <p:cNvSpPr txBox="1"/>
          <p:nvPr/>
        </p:nvSpPr>
        <p:spPr>
          <a:xfrm>
            <a:off x="4374197" y="4901085"/>
            <a:ext cx="3838575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zh-TW" altLang="en-US" sz="900" dirty="0"/>
          </a:p>
        </p:txBody>
      </p:sp>
      <p:sp>
        <p:nvSpPr>
          <p:cNvPr id="7" name="箭號: 彎曲 6">
            <a:extLst>
              <a:ext uri="{FF2B5EF4-FFF2-40B4-BE49-F238E27FC236}">
                <a16:creationId xmlns:a16="http://schemas.microsoft.com/office/drawing/2014/main" id="{3A1E52D6-EBD1-49D8-A525-AEF85CFB5593}"/>
              </a:ext>
            </a:extLst>
          </p:cNvPr>
          <p:cNvSpPr/>
          <p:nvPr/>
        </p:nvSpPr>
        <p:spPr>
          <a:xfrm rot="5400000">
            <a:off x="3375349" y="2218357"/>
            <a:ext cx="797768" cy="2006082"/>
          </a:xfrm>
          <a:prstGeom prst="bentArrow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9DFFE7E-A9CC-4E39-860E-AECAB08D8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760" y="2299554"/>
            <a:ext cx="2571750" cy="2962275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7E8B4FA0-3DC0-485F-93DA-DBF1B0A6E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/>
              <a:t>預訓練模型參數</a:t>
            </a:r>
            <a:endParaRPr lang="en-US" altLang="zh-TW"/>
          </a:p>
          <a:p>
            <a:pPr lvl="1">
              <a:lnSpc>
                <a:spcPct val="100000"/>
              </a:lnSpc>
            </a:pPr>
            <a:r>
              <a:rPr lang="en-US" altLang="zh-TW"/>
              <a:t>det1.npy</a:t>
            </a:r>
          </a:p>
          <a:p>
            <a:pPr lvl="1">
              <a:lnSpc>
                <a:spcPct val="100000"/>
              </a:lnSpc>
            </a:pPr>
            <a:r>
              <a:rPr lang="en-US" altLang="zh-TW"/>
              <a:t>det2.npy</a:t>
            </a:r>
          </a:p>
          <a:p>
            <a:pPr lvl="1">
              <a:lnSpc>
                <a:spcPct val="100000"/>
              </a:lnSpc>
            </a:pPr>
            <a:r>
              <a:rPr lang="en-US" altLang="zh-TW"/>
              <a:t>det3.npy</a:t>
            </a:r>
          </a:p>
          <a:p>
            <a:pPr>
              <a:lnSpc>
                <a:spcPct val="100000"/>
              </a:lnSpc>
            </a:pPr>
            <a:r>
              <a:rPr lang="en-US" altLang="zh-TW"/>
              <a:t>MTCNN</a:t>
            </a:r>
            <a:r>
              <a:rPr lang="zh-TW" altLang="en-US"/>
              <a:t>模型</a:t>
            </a:r>
            <a:r>
              <a:rPr lang="en-US" altLang="zh-TW"/>
              <a:t>(</a:t>
            </a:r>
            <a:r>
              <a:rPr lang="zh-TW" altLang="en-US"/>
              <a:t>會引入上述的參數</a:t>
            </a:r>
            <a:r>
              <a:rPr lang="en-US" altLang="zh-TW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zh-TW"/>
              <a:t>detect_face.py</a:t>
            </a:r>
          </a:p>
          <a:p>
            <a:pPr>
              <a:lnSpc>
                <a:spcPct val="100000"/>
              </a:lnSpc>
            </a:pPr>
            <a:r>
              <a:rPr lang="zh-TW" altLang="en-US"/>
              <a:t>收集影像程式</a:t>
            </a:r>
            <a:endParaRPr lang="en-US" altLang="zh-TW"/>
          </a:p>
          <a:p>
            <a:pPr lvl="1">
              <a:lnSpc>
                <a:spcPct val="100000"/>
              </a:lnSpc>
            </a:pPr>
            <a:r>
              <a:rPr lang="en-US" altLang="zh-TW"/>
              <a:t>face_collector.py</a:t>
            </a:r>
          </a:p>
          <a:p>
            <a:pPr>
              <a:lnSpc>
                <a:spcPct val="100000"/>
              </a:lnSpc>
            </a:pPr>
            <a:r>
              <a:rPr lang="zh-TW" altLang="en-US"/>
              <a:t>收集影像執行</a:t>
            </a:r>
            <a:r>
              <a:rPr lang="en-US" altLang="zh-TW"/>
              <a:t>python face_collector.py</a:t>
            </a:r>
          </a:p>
          <a:p>
            <a:pPr>
              <a:lnSpc>
                <a:spcPct val="100000"/>
              </a:lnSpc>
            </a:pPr>
            <a:endParaRPr lang="en-US" altLang="zh-TW"/>
          </a:p>
          <a:p>
            <a:pPr marL="457200" lvl="1" indent="0">
              <a:lnSpc>
                <a:spcPct val="100000"/>
              </a:lnSpc>
              <a:buNone/>
            </a:pPr>
            <a:endParaRPr lang="en-US" altLang="zh-TW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0770B6E-9FBA-4FD4-9364-C6AB8C9181C4}"/>
              </a:ext>
            </a:extLst>
          </p:cNvPr>
          <p:cNvSpPr/>
          <p:nvPr/>
        </p:nvSpPr>
        <p:spPr>
          <a:xfrm>
            <a:off x="6159640" y="3125038"/>
            <a:ext cx="844062" cy="200967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9D2F904-0288-4728-B77C-363F1B21A469}"/>
              </a:ext>
            </a:extLst>
          </p:cNvPr>
          <p:cNvSpPr txBox="1"/>
          <p:nvPr/>
        </p:nvSpPr>
        <p:spPr>
          <a:xfrm>
            <a:off x="7063992" y="3044651"/>
            <a:ext cx="88425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TW" altLang="en-US"/>
              <a:t>放圖片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1DF4C9-352B-4FD1-AD68-546B07610587}"/>
              </a:ext>
            </a:extLst>
          </p:cNvPr>
          <p:cNvSpPr/>
          <p:nvPr/>
        </p:nvSpPr>
        <p:spPr>
          <a:xfrm>
            <a:off x="6241702" y="4623915"/>
            <a:ext cx="1465383" cy="27968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5730744-BBF9-45E2-A2FB-D08B7B7EAF99}"/>
              </a:ext>
            </a:extLst>
          </p:cNvPr>
          <p:cNvSpPr txBox="1"/>
          <p:nvPr/>
        </p:nvSpPr>
        <p:spPr>
          <a:xfrm>
            <a:off x="7759005" y="4543528"/>
            <a:ext cx="138499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TW" altLang="en-US"/>
              <a:t>前處理影像</a:t>
            </a:r>
          </a:p>
        </p:txBody>
      </p:sp>
    </p:spTree>
    <p:extLst>
      <p:ext uri="{BB962C8B-B14F-4D97-AF65-F5344CB8AC3E}">
        <p14:creationId xmlns:p14="http://schemas.microsoft.com/office/powerpoint/2010/main" val="397052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699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3600"/>
              <a:t>收集影像</a:t>
            </a:r>
            <a:br>
              <a:rPr lang="en-US" altLang="zh-TW" sz="3600"/>
            </a:br>
            <a:r>
              <a:rPr lang="en-US" altLang="zh-TW" sz="3600"/>
              <a:t>face_collector.py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>
                <a:uFillTx/>
              </a:rPr>
              <a:pPr/>
              <a:t>4</a:t>
            </a:fld>
            <a:endParaRPr lang="zh-TW" altLang="en-US">
              <a:uFillTx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051E0-FF7B-4D8D-A200-3D783C9E8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80217AD-60DC-4BD1-9CFB-98647575A7C6}"/>
              </a:ext>
            </a:extLst>
          </p:cNvPr>
          <p:cNvSpPr txBox="1"/>
          <p:nvPr/>
        </p:nvSpPr>
        <p:spPr>
          <a:xfrm>
            <a:off x="4374197" y="4901085"/>
            <a:ext cx="3838575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zh-TW" altLang="en-US" sz="90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7E8B4FA0-3DC0-485F-93DA-DBF1B0A6E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/>
              <a:t>在</a:t>
            </a:r>
            <a:r>
              <a:rPr lang="en-US" altLang="zh-TW" dirty="0" err="1"/>
              <a:t>cmd</a:t>
            </a:r>
            <a:r>
              <a:rPr lang="zh-TW" altLang="en-US" dirty="0"/>
              <a:t>執行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en-US" altLang="zh-TW" dirty="0"/>
              <a:t>[1-5]</a:t>
            </a:r>
            <a:r>
              <a:rPr lang="zh-TW" altLang="en-US" dirty="0"/>
              <a:t>引入使用的套件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en-US" altLang="zh-TW" dirty="0"/>
              <a:t>[7-12]</a:t>
            </a:r>
            <a:r>
              <a:rPr lang="zh-TW" altLang="en-US" dirty="0"/>
              <a:t>檢查</a:t>
            </a:r>
            <a:r>
              <a:rPr lang="en-US" altLang="zh-TW" dirty="0" err="1"/>
              <a:t>tensorflow</a:t>
            </a:r>
            <a:r>
              <a:rPr lang="zh-TW" altLang="en-US" dirty="0"/>
              <a:t>版本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en-US" altLang="zh-TW" dirty="0"/>
              <a:t>[16-46]</a:t>
            </a:r>
            <a:r>
              <a:rPr lang="zh-TW" altLang="en-US" dirty="0"/>
              <a:t>初始化相機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en-US" altLang="zh-TW" dirty="0"/>
              <a:t>18</a:t>
            </a:r>
            <a:r>
              <a:rPr lang="zh-TW" altLang="en-US" dirty="0"/>
              <a:t>行攝影機參數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en-US" altLang="zh-TW" dirty="0"/>
              <a:t>19</a:t>
            </a:r>
            <a:r>
              <a:rPr lang="zh-TW" altLang="en-US" dirty="0"/>
              <a:t>行高預設</a:t>
            </a:r>
            <a:r>
              <a:rPr lang="en-US" altLang="zh-TW" dirty="0"/>
              <a:t>480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20</a:t>
            </a:r>
            <a:r>
              <a:rPr lang="zh-TW" altLang="en-US" dirty="0"/>
              <a:t>行寬預設</a:t>
            </a:r>
            <a:r>
              <a:rPr lang="en-US" altLang="zh-TW" dirty="0"/>
              <a:t>640</a:t>
            </a:r>
          </a:p>
          <a:p>
            <a:pPr lvl="1">
              <a:lnSpc>
                <a:spcPct val="100000"/>
              </a:lnSpc>
            </a:pP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35071AE-07DA-4DD1-AD7D-D60A4DCAC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0307"/>
            <a:ext cx="9144000" cy="239704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5E57F9AC-0F13-4DFD-9A38-00199EE7B9BF}"/>
              </a:ext>
            </a:extLst>
          </p:cNvPr>
          <p:cNvGrpSpPr/>
          <p:nvPr/>
        </p:nvGrpSpPr>
        <p:grpSpPr>
          <a:xfrm>
            <a:off x="3651058" y="4089679"/>
            <a:ext cx="6162675" cy="894408"/>
            <a:chOff x="2595981" y="3969099"/>
            <a:chExt cx="6162675" cy="894408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A5E152AC-1379-482F-AF9A-A909688C4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95981" y="4044357"/>
              <a:ext cx="6162675" cy="81915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6E29B5A-9EA2-498B-AB0F-6D10AC44E1E4}"/>
                </a:ext>
              </a:extLst>
            </p:cNvPr>
            <p:cNvSpPr/>
            <p:nvPr/>
          </p:nvSpPr>
          <p:spPr>
            <a:xfrm>
              <a:off x="5174901" y="3969099"/>
              <a:ext cx="170822" cy="341644"/>
            </a:xfrm>
            <a:prstGeom prst="rect">
              <a:avLst/>
            </a:prstGeom>
            <a:noFill/>
            <a:ln w="762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155B81DE-7314-41E2-BC07-05DFA3CE5878}"/>
              </a:ext>
            </a:extLst>
          </p:cNvPr>
          <p:cNvSpPr/>
          <p:nvPr/>
        </p:nvSpPr>
        <p:spPr>
          <a:xfrm>
            <a:off x="4736123" y="3619472"/>
            <a:ext cx="4131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>
                <a:latin typeface="Consolas" panose="020B0609020204030204" pitchFamily="49" charset="0"/>
              </a:rPr>
              <a:t>預設</a:t>
            </a:r>
            <a:r>
              <a:rPr lang="en-US" altLang="zh-TW">
                <a:latin typeface="Consolas" panose="020B0609020204030204" pitchFamily="49" charset="0"/>
              </a:rPr>
              <a:t>0</a:t>
            </a:r>
            <a:r>
              <a:rPr lang="zh-TW" altLang="en-US">
                <a:latin typeface="Consolas" panose="020B0609020204030204" pitchFamily="49" charset="0"/>
              </a:rPr>
              <a:t>，如果攝影機開不起來可改</a:t>
            </a:r>
            <a:r>
              <a:rPr lang="en-US" altLang="zh-TW">
                <a:latin typeface="Consolas" panose="020B0609020204030204" pitchFamily="49" charset="0"/>
              </a:rPr>
              <a:t>1</a:t>
            </a:r>
            <a:r>
              <a:rPr lang="zh-TW" altLang="en-US">
                <a:latin typeface="Consolas" panose="020B0609020204030204" pitchFamily="49" charset="0"/>
              </a:rPr>
              <a:t>試試</a:t>
            </a:r>
            <a:endParaRPr lang="en-US" altLang="zh-TW" b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11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699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3600"/>
              <a:t>程式說明</a:t>
            </a:r>
            <a:br>
              <a:rPr lang="en-US" altLang="zh-TW" sz="3600"/>
            </a:br>
            <a:r>
              <a:rPr lang="en-US" altLang="zh-TW" sz="3600"/>
              <a:t>face_collector.py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>
                <a:uFillTx/>
              </a:rPr>
              <a:pPr/>
              <a:t>5</a:t>
            </a:fld>
            <a:endParaRPr lang="zh-TW" altLang="en-US">
              <a:uFillTx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051E0-FF7B-4D8D-A200-3D783C9E8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80217AD-60DC-4BD1-9CFB-98647575A7C6}"/>
              </a:ext>
            </a:extLst>
          </p:cNvPr>
          <p:cNvSpPr txBox="1"/>
          <p:nvPr/>
        </p:nvSpPr>
        <p:spPr>
          <a:xfrm>
            <a:off x="4374197" y="4901085"/>
            <a:ext cx="3838575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zh-TW" altLang="en-US" sz="90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7E8B4FA0-3DC0-485F-93DA-DBF1B0A6E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TW"/>
              <a:t>[72]</a:t>
            </a:r>
            <a:r>
              <a:rPr lang="zh-TW" altLang="en-US"/>
              <a:t> 計數從</a:t>
            </a:r>
            <a:r>
              <a:rPr lang="en-US" altLang="zh-TW"/>
              <a:t>0</a:t>
            </a:r>
            <a:r>
              <a:rPr lang="zh-TW" altLang="en-US"/>
              <a:t>開始</a:t>
            </a:r>
            <a:endParaRPr lang="en-US" altLang="zh-TW"/>
          </a:p>
          <a:p>
            <a:pPr>
              <a:lnSpc>
                <a:spcPct val="100000"/>
              </a:lnSpc>
            </a:pPr>
            <a:r>
              <a:rPr lang="en-US" altLang="zh-TW"/>
              <a:t>[73-167]</a:t>
            </a:r>
            <a:r>
              <a:rPr lang="zh-TW" altLang="en-US"/>
              <a:t>開啟相機迴圈</a:t>
            </a:r>
            <a:endParaRPr lang="en-US" altLang="zh-TW"/>
          </a:p>
          <a:p>
            <a:pPr lvl="1">
              <a:lnSpc>
                <a:spcPct val="100000"/>
              </a:lnSpc>
            </a:pPr>
            <a:r>
              <a:rPr lang="en-US" altLang="zh-TW"/>
              <a:t>76</a:t>
            </a:r>
            <a:r>
              <a:rPr lang="zh-TW" altLang="en-US"/>
              <a:t>行讀取影像</a:t>
            </a:r>
            <a:endParaRPr lang="en-US" altLang="zh-TW"/>
          </a:p>
          <a:p>
            <a:pPr lvl="1">
              <a:lnSpc>
                <a:spcPct val="100000"/>
              </a:lnSpc>
            </a:pPr>
            <a:r>
              <a:rPr lang="en-US" altLang="zh-TW"/>
              <a:t>78</a:t>
            </a:r>
            <a:r>
              <a:rPr lang="zh-TW" altLang="en-US"/>
              <a:t>行判斷有讀到</a:t>
            </a:r>
            <a:endParaRPr lang="en-US" altLang="zh-TW"/>
          </a:p>
          <a:p>
            <a:pPr lvl="1">
              <a:lnSpc>
                <a:spcPct val="100000"/>
              </a:lnSpc>
            </a:pPr>
            <a:r>
              <a:rPr lang="en-US" altLang="zh-TW"/>
              <a:t>80</a:t>
            </a:r>
            <a:r>
              <a:rPr lang="zh-TW" altLang="en-US"/>
              <a:t>行影像顏色由</a:t>
            </a:r>
            <a:r>
              <a:rPr lang="en-US" altLang="zh-TW"/>
              <a:t>BGR</a:t>
            </a:r>
            <a:r>
              <a:rPr lang="zh-TW" altLang="en-US"/>
              <a:t>轉</a:t>
            </a:r>
            <a:r>
              <a:rPr lang="en-US" altLang="zh-TW"/>
              <a:t>RGB</a:t>
            </a:r>
          </a:p>
          <a:p>
            <a:pPr lvl="1">
              <a:lnSpc>
                <a:spcPct val="100000"/>
              </a:lnSpc>
            </a:pPr>
            <a:r>
              <a:rPr lang="en-US" altLang="zh-TW"/>
              <a:t>85</a:t>
            </a:r>
            <a:r>
              <a:rPr lang="zh-TW" altLang="en-US"/>
              <a:t>行</a:t>
            </a:r>
            <a:r>
              <a:rPr lang="en-US" altLang="zh-TW"/>
              <a:t>MTCNN</a:t>
            </a:r>
            <a:r>
              <a:rPr lang="zh-TW" altLang="en-US"/>
              <a:t>偵測人臉 </a:t>
            </a:r>
            <a:endParaRPr lang="en-US" altLang="zh-TW"/>
          </a:p>
          <a:p>
            <a:pPr lvl="1">
              <a:lnSpc>
                <a:spcPct val="100000"/>
              </a:lnSpc>
            </a:pPr>
            <a:r>
              <a:rPr lang="en-US" altLang="zh-TW"/>
              <a:t>125</a:t>
            </a:r>
            <a:r>
              <a:rPr lang="zh-TW" altLang="en-US"/>
              <a:t>行存圖片路徑</a:t>
            </a:r>
            <a:endParaRPr lang="en-US" altLang="zh-TW"/>
          </a:p>
          <a:p>
            <a:pPr lvl="1">
              <a:lnSpc>
                <a:spcPct val="100000"/>
              </a:lnSpc>
            </a:pPr>
            <a:r>
              <a:rPr lang="en-US" altLang="zh-TW"/>
              <a:t>128</a:t>
            </a:r>
            <a:r>
              <a:rPr lang="zh-TW" altLang="en-US"/>
              <a:t>行存檔</a:t>
            </a:r>
            <a:endParaRPr lang="en-US" altLang="zh-TW"/>
          </a:p>
          <a:p>
            <a:pPr lvl="1">
              <a:lnSpc>
                <a:spcPct val="100000"/>
              </a:lnSpc>
            </a:pPr>
            <a:r>
              <a:rPr lang="en-US" altLang="zh-TW"/>
              <a:t>161</a:t>
            </a:r>
            <a:r>
              <a:rPr lang="zh-TW" altLang="en-US"/>
              <a:t>行案</a:t>
            </a:r>
            <a:r>
              <a:rPr lang="en-US" altLang="zh-TW"/>
              <a:t>q</a:t>
            </a:r>
            <a:r>
              <a:rPr lang="zh-TW" altLang="en-US"/>
              <a:t>或</a:t>
            </a:r>
            <a:r>
              <a:rPr lang="en-US" altLang="zh-TW"/>
              <a:t>1</a:t>
            </a:r>
            <a:r>
              <a:rPr lang="zh-TW" altLang="en-US"/>
              <a:t>結束程式</a:t>
            </a:r>
            <a:endParaRPr lang="en-US" altLang="zh-TW"/>
          </a:p>
          <a:p>
            <a:pPr lvl="1">
              <a:lnSpc>
                <a:spcPct val="100000"/>
              </a:lnSpc>
            </a:pPr>
            <a:r>
              <a:rPr lang="en-US" altLang="zh-TW"/>
              <a:t>163</a:t>
            </a:r>
            <a:r>
              <a:rPr lang="zh-TW" altLang="en-US"/>
              <a:t>行寫入要收集的張數，達到張數後跳出迴圈</a:t>
            </a:r>
            <a:endParaRPr lang="en-US" altLang="zh-TW"/>
          </a:p>
          <a:p>
            <a:pPr>
              <a:lnSpc>
                <a:spcPct val="100000"/>
              </a:lnSpc>
            </a:pPr>
            <a:endParaRPr lang="en-US" altLang="zh-TW"/>
          </a:p>
          <a:p>
            <a:pPr lvl="1">
              <a:lnSpc>
                <a:spcPct val="100000"/>
              </a:lnSpc>
            </a:pPr>
            <a:endParaRPr lang="en-US" altLang="zh-TW"/>
          </a:p>
          <a:p>
            <a:pPr marL="457200" lvl="1" indent="0">
              <a:lnSpc>
                <a:spcPct val="100000"/>
              </a:lnSpc>
              <a:buNone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964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699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3600"/>
              <a:t>程式說明</a:t>
            </a:r>
            <a:br>
              <a:rPr lang="en-US" altLang="zh-TW" sz="3600"/>
            </a:br>
            <a:r>
              <a:rPr lang="en-US" altLang="zh-TW" sz="3600"/>
              <a:t>face_collector.py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>
                <a:uFillTx/>
              </a:rPr>
              <a:pPr/>
              <a:t>6</a:t>
            </a:fld>
            <a:endParaRPr lang="zh-TW" altLang="en-US">
              <a:uFillTx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051E0-FF7B-4D8D-A200-3D783C9E8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80217AD-60DC-4BD1-9CFB-98647575A7C6}"/>
              </a:ext>
            </a:extLst>
          </p:cNvPr>
          <p:cNvSpPr txBox="1"/>
          <p:nvPr/>
        </p:nvSpPr>
        <p:spPr>
          <a:xfrm>
            <a:off x="4374197" y="4901085"/>
            <a:ext cx="3838575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zh-TW" altLang="en-US" sz="90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7E8B4FA0-3DC0-485F-93DA-DBF1B0A6E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TW"/>
              <a:t>[72]</a:t>
            </a:r>
            <a:r>
              <a:rPr lang="zh-TW" altLang="en-US"/>
              <a:t> 計數從</a:t>
            </a:r>
            <a:r>
              <a:rPr lang="en-US" altLang="zh-TW"/>
              <a:t>0</a:t>
            </a:r>
            <a:r>
              <a:rPr lang="zh-TW" altLang="en-US"/>
              <a:t>開始</a:t>
            </a:r>
            <a:endParaRPr lang="en-US" altLang="zh-TW"/>
          </a:p>
          <a:p>
            <a:pPr>
              <a:lnSpc>
                <a:spcPct val="100000"/>
              </a:lnSpc>
            </a:pPr>
            <a:r>
              <a:rPr lang="en-US" altLang="zh-TW"/>
              <a:t>[73-167]</a:t>
            </a:r>
            <a:r>
              <a:rPr lang="zh-TW" altLang="en-US"/>
              <a:t>開啟相機迴圈</a:t>
            </a:r>
            <a:endParaRPr lang="en-US" altLang="zh-TW"/>
          </a:p>
          <a:p>
            <a:pPr lvl="1">
              <a:lnSpc>
                <a:spcPct val="100000"/>
              </a:lnSpc>
            </a:pPr>
            <a:r>
              <a:rPr lang="en-US" altLang="zh-TW"/>
              <a:t>76</a:t>
            </a:r>
            <a:r>
              <a:rPr lang="zh-TW" altLang="en-US"/>
              <a:t>行讀取影像</a:t>
            </a:r>
            <a:endParaRPr lang="en-US" altLang="zh-TW"/>
          </a:p>
          <a:p>
            <a:pPr lvl="1">
              <a:lnSpc>
                <a:spcPct val="100000"/>
              </a:lnSpc>
            </a:pPr>
            <a:r>
              <a:rPr lang="en-US" altLang="zh-TW"/>
              <a:t>78</a:t>
            </a:r>
            <a:r>
              <a:rPr lang="zh-TW" altLang="en-US"/>
              <a:t>行判斷有讀到</a:t>
            </a:r>
            <a:endParaRPr lang="en-US" altLang="zh-TW"/>
          </a:p>
          <a:p>
            <a:pPr lvl="1">
              <a:lnSpc>
                <a:spcPct val="100000"/>
              </a:lnSpc>
            </a:pPr>
            <a:r>
              <a:rPr lang="en-US" altLang="zh-TW"/>
              <a:t>80</a:t>
            </a:r>
            <a:r>
              <a:rPr lang="zh-TW" altLang="en-US"/>
              <a:t>行影像顏色由</a:t>
            </a:r>
            <a:r>
              <a:rPr lang="en-US" altLang="zh-TW"/>
              <a:t>BGR</a:t>
            </a:r>
            <a:r>
              <a:rPr lang="zh-TW" altLang="en-US"/>
              <a:t>轉</a:t>
            </a:r>
            <a:r>
              <a:rPr lang="en-US" altLang="zh-TW"/>
              <a:t>RGB</a:t>
            </a:r>
          </a:p>
          <a:p>
            <a:pPr lvl="1">
              <a:lnSpc>
                <a:spcPct val="100000"/>
              </a:lnSpc>
            </a:pPr>
            <a:r>
              <a:rPr lang="en-US" altLang="zh-TW"/>
              <a:t>85</a:t>
            </a:r>
            <a:r>
              <a:rPr lang="zh-TW" altLang="en-US"/>
              <a:t>行</a:t>
            </a:r>
            <a:r>
              <a:rPr lang="en-US" altLang="zh-TW"/>
              <a:t>MTCNN</a:t>
            </a:r>
            <a:r>
              <a:rPr lang="zh-TW" altLang="en-US"/>
              <a:t>偵測人臉 </a:t>
            </a:r>
            <a:endParaRPr lang="en-US" altLang="zh-TW"/>
          </a:p>
          <a:p>
            <a:pPr lvl="1">
              <a:lnSpc>
                <a:spcPct val="100000"/>
              </a:lnSpc>
            </a:pPr>
            <a:r>
              <a:rPr lang="en-US" altLang="zh-TW"/>
              <a:t>125</a:t>
            </a:r>
            <a:r>
              <a:rPr lang="zh-TW" altLang="en-US"/>
              <a:t>行存圖片路徑</a:t>
            </a:r>
            <a:endParaRPr lang="en-US" altLang="zh-TW"/>
          </a:p>
          <a:p>
            <a:pPr lvl="1">
              <a:lnSpc>
                <a:spcPct val="100000"/>
              </a:lnSpc>
            </a:pPr>
            <a:r>
              <a:rPr lang="en-US" altLang="zh-TW"/>
              <a:t>128</a:t>
            </a:r>
            <a:r>
              <a:rPr lang="zh-TW" altLang="en-US"/>
              <a:t>行存檔</a:t>
            </a:r>
            <a:endParaRPr lang="en-US" altLang="zh-TW"/>
          </a:p>
          <a:p>
            <a:pPr lvl="1">
              <a:lnSpc>
                <a:spcPct val="100000"/>
              </a:lnSpc>
            </a:pPr>
            <a:r>
              <a:rPr lang="en-US" altLang="zh-TW"/>
              <a:t>161</a:t>
            </a:r>
            <a:r>
              <a:rPr lang="zh-TW" altLang="en-US"/>
              <a:t>行案</a:t>
            </a:r>
            <a:r>
              <a:rPr lang="en-US" altLang="zh-TW"/>
              <a:t>q</a:t>
            </a:r>
            <a:r>
              <a:rPr lang="zh-TW" altLang="en-US"/>
              <a:t>或</a:t>
            </a:r>
            <a:r>
              <a:rPr lang="en-US" altLang="zh-TW"/>
              <a:t>1</a:t>
            </a:r>
            <a:r>
              <a:rPr lang="zh-TW" altLang="en-US"/>
              <a:t>結束程式</a:t>
            </a:r>
            <a:endParaRPr lang="en-US" altLang="zh-TW"/>
          </a:p>
          <a:p>
            <a:pPr lvl="1">
              <a:lnSpc>
                <a:spcPct val="100000"/>
              </a:lnSpc>
            </a:pPr>
            <a:r>
              <a:rPr lang="en-US" altLang="zh-TW"/>
              <a:t>163</a:t>
            </a:r>
            <a:r>
              <a:rPr lang="zh-TW" altLang="en-US"/>
              <a:t>行寫入要收集的張數，達到張數後跳出迴圈</a:t>
            </a:r>
            <a:endParaRPr lang="en-US" altLang="zh-TW"/>
          </a:p>
          <a:p>
            <a:pPr>
              <a:lnSpc>
                <a:spcPct val="100000"/>
              </a:lnSpc>
            </a:pPr>
            <a:endParaRPr lang="en-US" altLang="zh-TW"/>
          </a:p>
          <a:p>
            <a:pPr lvl="1">
              <a:lnSpc>
                <a:spcPct val="100000"/>
              </a:lnSpc>
            </a:pPr>
            <a:endParaRPr lang="en-US" altLang="zh-TW"/>
          </a:p>
          <a:p>
            <a:pPr marL="457200" lvl="1" indent="0">
              <a:lnSpc>
                <a:spcPct val="100000"/>
              </a:lnSpc>
              <a:buNone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265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8FA9A-1D0A-4B68-AD90-5EDA66B8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/>
              <a:t>影像前處理</a:t>
            </a:r>
            <a:br>
              <a:rPr lang="en-US" altLang="zh-TW"/>
            </a:br>
            <a:r>
              <a:rPr lang="en-US" altLang="zh-TW"/>
              <a:t>process_img.ipynb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E8FEE2-69B3-4D5E-A621-028C1FAD1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highlight>
                  <a:srgbClr val="FFFF00"/>
                </a:highlight>
              </a:rPr>
              <a:t>用</a:t>
            </a:r>
            <a:r>
              <a:rPr lang="en-US" altLang="zh-TW" dirty="0" err="1">
                <a:highlight>
                  <a:srgbClr val="FFFF00"/>
                </a:highlight>
              </a:rPr>
              <a:t>MTLFace</a:t>
            </a:r>
            <a:r>
              <a:rPr lang="zh-TW" altLang="en-US" dirty="0">
                <a:highlight>
                  <a:srgbClr val="FFFF00"/>
                </a:highlight>
              </a:rPr>
              <a:t>的環境開</a:t>
            </a:r>
            <a:r>
              <a:rPr lang="en-US" altLang="zh-TW" dirty="0" err="1">
                <a:highlight>
                  <a:srgbClr val="FFFF00"/>
                </a:highlight>
              </a:rPr>
              <a:t>process_img.ipynb</a:t>
            </a:r>
            <a:endParaRPr lang="en-US" altLang="zh-TW" dirty="0">
              <a:highlight>
                <a:srgbClr val="FFFF00"/>
              </a:highlight>
            </a:endParaRPr>
          </a:p>
          <a:p>
            <a:r>
              <a:rPr lang="en-US" altLang="zh-TW" dirty="0"/>
              <a:t>MTCNN</a:t>
            </a:r>
            <a:r>
              <a:rPr lang="zh-TW" altLang="en-US" dirty="0"/>
              <a:t>函式庫版</a:t>
            </a:r>
            <a:r>
              <a:rPr lang="en-US" altLang="zh-TW" dirty="0"/>
              <a:t>(</a:t>
            </a:r>
            <a:r>
              <a:rPr lang="zh-TW" altLang="en-US" dirty="0"/>
              <a:t>不用</a:t>
            </a:r>
            <a:r>
              <a:rPr lang="en-US" altLang="zh-TW" dirty="0"/>
              <a:t>import</a:t>
            </a:r>
            <a:r>
              <a:rPr lang="zh-TW" altLang="en-US" dirty="0"/>
              <a:t>模型參數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安裝</a:t>
            </a:r>
            <a:r>
              <a:rPr lang="en-US" altLang="zh-TW" dirty="0">
                <a:solidFill>
                  <a:srgbClr val="FF0000"/>
                </a:solidFill>
              </a:rPr>
              <a:t>pip install </a:t>
            </a:r>
            <a:r>
              <a:rPr lang="en-US" altLang="zh-TW" dirty="0" err="1">
                <a:solidFill>
                  <a:srgbClr val="FF0000"/>
                </a:solidFill>
              </a:rPr>
              <a:t>opencv</a:t>
            </a:r>
            <a:r>
              <a:rPr lang="en-US" altLang="zh-TW" dirty="0">
                <a:solidFill>
                  <a:srgbClr val="FF0000"/>
                </a:solidFill>
              </a:rPr>
              <a:t>-python</a:t>
            </a:r>
          </a:p>
          <a:p>
            <a:pPr lvl="1"/>
            <a:r>
              <a:rPr lang="zh-TW" altLang="en-US" dirty="0"/>
              <a:t>網址</a:t>
            </a:r>
            <a:r>
              <a:rPr lang="en-US" altLang="zh-TW" dirty="0"/>
              <a:t>:https://pypi.org/project/</a:t>
            </a:r>
            <a:r>
              <a:rPr lang="en-US" altLang="zh-TW" dirty="0" err="1"/>
              <a:t>mtcnn-opencv</a:t>
            </a:r>
            <a:r>
              <a:rPr lang="en-US" altLang="zh-TW" dirty="0"/>
              <a:t>/</a:t>
            </a:r>
          </a:p>
          <a:p>
            <a:r>
              <a:rPr lang="zh-TW" altLang="en-US" dirty="0"/>
              <a:t>用</a:t>
            </a:r>
            <a:r>
              <a:rPr lang="en-US" altLang="zh-TW" dirty="0" err="1"/>
              <a:t>jupyter</a:t>
            </a:r>
            <a:r>
              <a:rPr lang="zh-TW" altLang="en-US" dirty="0"/>
              <a:t> </a:t>
            </a:r>
            <a:r>
              <a:rPr lang="en-US" altLang="zh-TW" dirty="0"/>
              <a:t>notebook</a:t>
            </a:r>
            <a:r>
              <a:rPr lang="zh-TW" altLang="en-US" dirty="0"/>
              <a:t> 開 </a:t>
            </a:r>
            <a:r>
              <a:rPr lang="en-US" altLang="zh-TW" dirty="0" err="1"/>
              <a:t>process_img.ipynb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	</a:t>
            </a:r>
          </a:p>
          <a:p>
            <a:pPr marL="457200" lvl="1" indent="0">
              <a:buNone/>
            </a:pPr>
            <a:r>
              <a:rPr lang="en-US" altLang="zh-TW" dirty="0"/>
              <a:t>from mtcnn_cv2 import MTCNN</a:t>
            </a:r>
          </a:p>
          <a:p>
            <a:pPr marL="457200" lvl="1" indent="0">
              <a:buNone/>
            </a:pPr>
            <a:r>
              <a:rPr lang="en-US" altLang="zh-TW" dirty="0"/>
              <a:t>or</a:t>
            </a:r>
          </a:p>
          <a:p>
            <a:pPr marL="457200" lvl="1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mtcnn</a:t>
            </a:r>
            <a:r>
              <a:rPr lang="en-US" altLang="zh-TW" dirty="0"/>
              <a:t> import MTCNN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E7B04F-713A-4030-A723-F0634DB7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>
                <a:uFillTx/>
              </a:rPr>
              <a:pPr/>
              <a:t>7</a:t>
            </a:fld>
            <a:endParaRPr lang="zh-TW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1182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8FA9A-1D0A-4B68-AD90-5EDA66B8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/>
              <a:t>程式說明</a:t>
            </a:r>
            <a:br>
              <a:rPr lang="en-US" altLang="zh-TW"/>
            </a:br>
            <a:r>
              <a:rPr lang="en-US" altLang="zh-TW"/>
              <a:t>process_img.ipynb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E8FEE2-69B3-4D5E-A621-028C1FAD1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引入函式庫、初始化</a:t>
            </a:r>
            <a:r>
              <a:rPr lang="en-US" altLang="zh-TW"/>
              <a:t>MTCNN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zh-TW" altLang="en-US"/>
              <a:t>抓取資料夾下所有圖片</a:t>
            </a:r>
            <a:r>
              <a:rPr lang="en-US" altLang="zh-TW"/>
              <a:t>jpg</a:t>
            </a:r>
            <a:r>
              <a:rPr lang="zh-TW" altLang="en-US"/>
              <a:t>的路徑</a:t>
            </a:r>
            <a:endParaRPr lang="en-US" altLang="zh-TW"/>
          </a:p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E7B04F-713A-4030-A723-F0634DB7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>
                <a:uFillTx/>
              </a:rPr>
              <a:pPr/>
              <a:t>8</a:t>
            </a:fld>
            <a:endParaRPr lang="zh-TW" altLang="en-US">
              <a:uFillTx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37B6D6-9419-406D-B0A4-92B273A3D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570" y="1848897"/>
            <a:ext cx="3152775" cy="13716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3FFA27E-541C-4AE5-AF0B-94FD46661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896" y="3852498"/>
            <a:ext cx="6800431" cy="293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86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8FA9A-1D0A-4B68-AD90-5EDA66B8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/>
              <a:t>程式說明</a:t>
            </a:r>
            <a:br>
              <a:rPr lang="en-US" altLang="zh-TW"/>
            </a:br>
            <a:r>
              <a:rPr lang="en-US" altLang="zh-TW"/>
              <a:t>process_img.ipynb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E8FEE2-69B3-4D5E-A621-028C1FAD1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偵測人臉</a:t>
            </a:r>
            <a:r>
              <a:rPr lang="en-US" altLang="zh-TW" dirty="0"/>
              <a:t>+</a:t>
            </a:r>
            <a:r>
              <a:rPr lang="zh-TW" altLang="en-US" dirty="0"/>
              <a:t>裁切</a:t>
            </a:r>
            <a:endParaRPr lang="en-US" altLang="zh-TW" dirty="0"/>
          </a:p>
          <a:p>
            <a:r>
              <a:rPr lang="en-US" altLang="zh-TW" dirty="0" err="1"/>
              <a:t>img_path</a:t>
            </a:r>
            <a:r>
              <a:rPr lang="zh-TW" altLang="en-US" dirty="0"/>
              <a:t>原始圖片路徑、</a:t>
            </a:r>
            <a:r>
              <a:rPr lang="en-US" altLang="zh-TW" dirty="0" err="1"/>
              <a:t>save_path</a:t>
            </a:r>
            <a:r>
              <a:rPr lang="zh-TW" altLang="en-US" dirty="0"/>
              <a:t>切好的圖片放置的路徑、裁切後影像檔名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E7B04F-713A-4030-A723-F0634DB7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>
                <a:uFillTx/>
              </a:rPr>
              <a:pPr/>
              <a:t>9</a:t>
            </a:fld>
            <a:endParaRPr lang="zh-TW" altLang="en-US">
              <a:uFillTx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D1315BE-574D-4603-8DE5-84B787EA5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508" y="3265541"/>
            <a:ext cx="6752492" cy="359245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F9E91DC-4D0D-4B0A-8188-39F3D194E8A2}"/>
              </a:ext>
            </a:extLst>
          </p:cNvPr>
          <p:cNvSpPr txBox="1"/>
          <p:nvPr/>
        </p:nvSpPr>
        <p:spPr>
          <a:xfrm>
            <a:off x="5898382" y="4642338"/>
            <a:ext cx="220058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chemeClr val="bg1"/>
                </a:solidFill>
              </a:rPr>
              <a:t>opencv</a:t>
            </a:r>
            <a:r>
              <a:rPr lang="zh-TW" altLang="en-US">
                <a:solidFill>
                  <a:schemeClr val="bg1"/>
                </a:solidFill>
              </a:rPr>
              <a:t>讀取影像</a:t>
            </a:r>
            <a:endParaRPr lang="en-US" altLang="zh-TW">
              <a:solidFill>
                <a:schemeClr val="bg1"/>
              </a:solidFill>
            </a:endParaRPr>
          </a:p>
          <a:p>
            <a:r>
              <a:rPr lang="en-US" altLang="zh-TW">
                <a:solidFill>
                  <a:schemeClr val="bg1"/>
                </a:solidFill>
              </a:rPr>
              <a:t>detector</a:t>
            </a:r>
            <a:r>
              <a:rPr lang="zh-TW" altLang="en-US">
                <a:solidFill>
                  <a:schemeClr val="bg1"/>
                </a:solidFill>
              </a:rPr>
              <a:t>偵測人臉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EF3B698-761D-4344-A0A3-6551A0549091}"/>
              </a:ext>
            </a:extLst>
          </p:cNvPr>
          <p:cNvSpPr txBox="1"/>
          <p:nvPr/>
        </p:nvSpPr>
        <p:spPr>
          <a:xfrm>
            <a:off x="1127090" y="5879958"/>
            <a:ext cx="2200589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TW" altLang="en-US" sz="1200"/>
              <a:t>有偵測到人臉</a:t>
            </a:r>
            <a:endParaRPr lang="en-US" altLang="zh-TW" sz="1200"/>
          </a:p>
          <a:p>
            <a:endParaRPr lang="en-US" altLang="zh-TW" sz="1200"/>
          </a:p>
          <a:p>
            <a:r>
              <a:rPr lang="zh-TW" altLang="en-US" sz="1200"/>
              <a:t>裁切影像</a:t>
            </a:r>
            <a:endParaRPr lang="en-US" altLang="zh-TW" sz="1200"/>
          </a:p>
          <a:p>
            <a:r>
              <a:rPr lang="en-US" altLang="zh-TW" sz="1200"/>
              <a:t>Resize</a:t>
            </a:r>
            <a:r>
              <a:rPr lang="zh-TW" altLang="en-US" sz="1200"/>
              <a:t>成</a:t>
            </a:r>
            <a:r>
              <a:rPr lang="en-US" altLang="zh-TW" sz="1200"/>
              <a:t>112*112</a:t>
            </a:r>
            <a:endParaRPr lang="zh-TW" altLang="en-US" sz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8C5847E-B35E-4571-B310-D355367B9267}"/>
              </a:ext>
            </a:extLst>
          </p:cNvPr>
          <p:cNvSpPr/>
          <p:nvPr/>
        </p:nvSpPr>
        <p:spPr>
          <a:xfrm>
            <a:off x="-70339" y="3525688"/>
            <a:ext cx="24929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latin typeface="Consolas" panose="020B0609020204030204" pitchFamily="49" charset="0"/>
              </a:rPr>
              <a:t>Detector</a:t>
            </a:r>
            <a:r>
              <a:rPr lang="zh-TW" altLang="en-US">
                <a:latin typeface="Consolas" panose="020B0609020204030204" pitchFamily="49" charset="0"/>
              </a:rPr>
              <a:t>回傳的結果</a:t>
            </a:r>
            <a:endParaRPr lang="en-US" altLang="zh-TW">
              <a:latin typeface="Consolas" panose="020B0609020204030204" pitchFamily="49" charset="0"/>
            </a:endParaRPr>
          </a:p>
          <a:p>
            <a:r>
              <a:rPr lang="en-US" altLang="zh-TW" b="0">
                <a:effectLst/>
                <a:latin typeface="Consolas" panose="020B0609020204030204" pitchFamily="49" charset="0"/>
              </a:rPr>
              <a:t>Bounding box</a:t>
            </a:r>
            <a:r>
              <a:rPr lang="zh-TW" altLang="en-US" b="0">
                <a:effectLst/>
                <a:latin typeface="Consolas" panose="020B0609020204030204" pitchFamily="49" charset="0"/>
              </a:rPr>
              <a:t>左上角</a:t>
            </a:r>
            <a:endParaRPr lang="en-US" altLang="zh-TW" b="0">
              <a:effectLst/>
              <a:latin typeface="Consolas" panose="020B0609020204030204" pitchFamily="49" charset="0"/>
            </a:endParaRPr>
          </a:p>
          <a:p>
            <a:r>
              <a:rPr lang="zh-TW" altLang="en-US" b="0">
                <a:effectLst/>
                <a:latin typeface="Consolas" panose="020B0609020204030204" pitchFamily="49" charset="0"/>
              </a:rPr>
              <a:t>座標以及人臉的寬高</a:t>
            </a:r>
            <a:r>
              <a:rPr lang="zh-TW" altLang="en-US">
                <a:latin typeface="Consolas" panose="020B0609020204030204" pitchFamily="49" charset="0"/>
              </a:rPr>
              <a:t>，</a:t>
            </a:r>
            <a:endParaRPr lang="en-US" altLang="zh-TW">
              <a:latin typeface="Consolas" panose="020B0609020204030204" pitchFamily="49" charset="0"/>
            </a:endParaRPr>
          </a:p>
          <a:p>
            <a:r>
              <a:rPr lang="zh-TW" altLang="en-US" b="0">
                <a:effectLst/>
                <a:latin typeface="Consolas" panose="020B0609020204030204" pitchFamily="49" charset="0"/>
              </a:rPr>
              <a:t>以此推出其他三個座標</a:t>
            </a:r>
            <a:endParaRPr lang="en-US" altLang="zh-TW" b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8460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8747</TotalTime>
  <Words>563</Words>
  <Application>Microsoft Office PowerPoint</Application>
  <PresentationFormat>如螢幕大小 (4:3)</PresentationFormat>
  <Paragraphs>111</Paragraphs>
  <Slides>10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-apple-system</vt:lpstr>
      <vt:lpstr>標楷體</vt:lpstr>
      <vt:lpstr>Arial</vt:lpstr>
      <vt:lpstr>Calibri</vt:lpstr>
      <vt:lpstr>Calibri Light</vt:lpstr>
      <vt:lpstr>Consolas</vt:lpstr>
      <vt:lpstr>Times New Roman</vt:lpstr>
      <vt:lpstr>1_Office 佈景主題</vt:lpstr>
      <vt:lpstr>PowerPoint 簡報</vt:lpstr>
      <vt:lpstr>用webcam收集人臉資料</vt:lpstr>
      <vt:lpstr>檔案說明</vt:lpstr>
      <vt:lpstr>收集影像 face_collector.py</vt:lpstr>
      <vt:lpstr>程式說明 face_collector.py</vt:lpstr>
      <vt:lpstr>程式說明 face_collector.py</vt:lpstr>
      <vt:lpstr>影像前處理 process_img.ipynb</vt:lpstr>
      <vt:lpstr>程式說明 process_img.ipynb</vt:lpstr>
      <vt:lpstr>程式說明 process_img.ipynb</vt:lpstr>
      <vt:lpstr>程式說明 process_img.ipynb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shtseng</dc:creator>
  <cp:lastModifiedBy>C109110247</cp:lastModifiedBy>
  <cp:revision>436</cp:revision>
  <dcterms:created xsi:type="dcterms:W3CDTF">2021-07-20T08:42:17Z</dcterms:created>
  <dcterms:modified xsi:type="dcterms:W3CDTF">2024-07-02T08:17:42Z</dcterms:modified>
</cp:coreProperties>
</file>