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13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jsfiddle.net/rajakvk/zh2Z6/"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clary.com/2004/11/07/"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vkanakaraj.wordpress.com/2009/02/05/falsy-shock/" TargetMode="External"/><Relationship Id="rId4" Type="http://schemas.openxmlformats.org/officeDocument/2006/relationships/hyperlink" Target="http://james.padolsey.com/javascript/truthy-falsey/"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elephant.com/2008/08/19/functions-are-first-class-objects-in-java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vkanakaraj.wordpress.com/2011/08/16/how-to-use-javascript-functions-as-values-and-parameters/" TargetMode="External"/><Relationship Id="rId4" Type="http://schemas.openxmlformats.org/officeDocument/2006/relationships/hyperlink" Target="http://jsfiddle.net/rajakvk/yFmYq/"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adequatelygood.com/JavaScript-Scoping-and-Hoisting.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vkanakaraj.wordpress.com/2010/11/15/create-scope-inside-if-in-javascript/"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_and_function_scope/argume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odetocode.com/blogs/scott/archive/2007/07/05/function-apply-and-function-call-in-javascript.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jibbering.com/faq/notes/closur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legantcode.com/2011/01/26/basic-javascript-part-8-namespace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addyosmani.com/blog/essential-js-namespac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pivotallabs.com/javascript-constructors-prototypes-and-the-new-keyword/"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www.slideshare.net/stoyan/advanced-javascript-presentation" TargetMode="External"/><Relationship Id="rId4" Type="http://schemas.openxmlformats.org/officeDocument/2006/relationships/hyperlink" Target="http://www.slideshare.net/stoyan/beginning-objectoriented-javascript-presentation"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addyosmani.com/resources/essentialjsdesignpatterns/book/"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engfers.com/code/javascript-module-pattern/"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briancray.com/posts/javascript-module-patter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addyosmani.com/resources/essentialjsdesignpatterns/book/"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Encapsulation_(object-oriented_programm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nytime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eb.archive.or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volutionofweb.appspot.com/" TargetMode="External"/><Relationship Id="rId7" Type="http://schemas.openxmlformats.org/officeDocument/2006/relationships/hyperlink" Target="http://www.w3schools.com/js/default.asp"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vkanakaraj.wordpress.com/2009/12/18/javascript-vs-dom-vs-bom-relationship-explained/" TargetMode="External"/><Relationship Id="rId5" Type="http://schemas.openxmlformats.org/officeDocument/2006/relationships/hyperlink" Target="http://en.wikipedia.org/wiki/JavaScript_engine" TargetMode="External"/><Relationship Id="rId4" Type="http://schemas.openxmlformats.org/officeDocument/2006/relationships/hyperlink" Target="http://www.ecma-international.org/publications/standards/Ecma-262.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typeof 21 // number</a:t>
            </a:r>
          </a:p>
          <a:p>
            <a:pPr lvl="0" rtl="0">
              <a:buNone/>
            </a:pPr>
            <a:r>
              <a:rPr lang="en"/>
              <a:t>typeof [] // object</a:t>
            </a:r>
          </a:p>
          <a:p>
            <a:pPr>
              <a:buNone/>
            </a:pPr>
            <a:r>
              <a:rPr lang="en"/>
              <a:t>typeof null //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age = 30;</a:t>
            </a:r>
          </a:p>
          <a:p>
            <a:pPr lvl="0" rtl="0">
              <a:buNone/>
            </a:pPr>
            <a:r>
              <a:rPr lang="en"/>
              <a:t>function add(a,b) { console.log(a+b);  };</a:t>
            </a:r>
          </a:p>
          <a:p>
            <a:pPr lvl="0" rtl="0">
              <a:buNone/>
            </a:pPr>
            <a:r>
              <a:rPr lang="en"/>
              <a:t>window.age == age</a:t>
            </a:r>
          </a:p>
          <a:p>
            <a:pPr lvl="0" rtl="0">
              <a:buNone/>
            </a:pPr>
            <a:r>
              <a:rPr lang="en"/>
              <a:t>window.add == add</a:t>
            </a:r>
          </a:p>
          <a:p>
            <a:pPr lvl="0" rtl="0">
              <a:buNone/>
            </a:pPr>
            <a:r>
              <a:rPr lang="en"/>
              <a:t>window.add();</a:t>
            </a:r>
          </a:p>
          <a:p>
            <a:pPr>
              <a:buNone/>
            </a:pPr>
            <a:r>
              <a:rPr lang="en" u="sng">
                <a:solidFill>
                  <a:schemeClr val="hlink"/>
                </a:solidFill>
                <a:hlinkClick r:id="rId3"/>
              </a:rPr>
              <a:t>http://jsfiddle.net/rajakvk/zh2Z6/</a:t>
            </a:r>
            <a:r>
              <a:rPr lang="en"/>
              <a:t> (inspect this value inside add function)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if(‘false’) // true</a:t>
            </a:r>
          </a:p>
          <a:p>
            <a:pPr lvl="0" rtl="0">
              <a:buNone/>
            </a:pPr>
            <a:r>
              <a:rPr lang="en"/>
              <a:t>if(-1) // true</a:t>
            </a:r>
          </a:p>
          <a:p>
            <a:pPr lvl="0" rtl="0">
              <a:buNone/>
            </a:pPr>
            <a:r>
              <a:rPr lang="en"/>
              <a:t>if(new Boolean(false)) // true</a:t>
            </a:r>
          </a:p>
          <a:p>
            <a:pPr lvl="0" rtl="0">
              <a:buNone/>
            </a:pPr>
            <a:r>
              <a:rPr lang="en" u="sng">
                <a:solidFill>
                  <a:schemeClr val="hlink"/>
                </a:solidFill>
                <a:hlinkClick r:id="rId3"/>
              </a:rPr>
              <a:t>http://bclary.com/2004/11/07/#a-9.2</a:t>
            </a:r>
            <a:r>
              <a:rPr lang="en"/>
              <a:t> </a:t>
            </a:r>
          </a:p>
          <a:p>
            <a:pPr lvl="0" rtl="0">
              <a:buNone/>
            </a:pPr>
            <a:r>
              <a:rPr lang="en" u="sng">
                <a:solidFill>
                  <a:schemeClr val="hlink"/>
                </a:solidFill>
                <a:hlinkClick r:id="rId4"/>
              </a:rPr>
              <a:t>http://james.padolsey.com/javascript/truthy-falsey/</a:t>
            </a:r>
            <a:r>
              <a:rPr lang="en"/>
              <a:t> </a:t>
            </a:r>
          </a:p>
          <a:p>
            <a:pPr lvl="0" rtl="0">
              <a:buNone/>
            </a:pPr>
            <a:r>
              <a:rPr lang="en"/>
              <a:t>!!123 // true</a:t>
            </a:r>
          </a:p>
          <a:p>
            <a:pPr lvl="0" rtl="0">
              <a:buNone/>
            </a:pPr>
            <a:r>
              <a:rPr lang="en"/>
              <a:t>a &amp;&amp; a.b(); // guard operator</a:t>
            </a:r>
          </a:p>
          <a:p>
            <a:pPr lvl="0" rtl="0">
              <a:buNone/>
            </a:pPr>
            <a:r>
              <a:rPr lang="en"/>
              <a:t>name || ‘no name’; // default operator</a:t>
            </a:r>
          </a:p>
          <a:p>
            <a:pPr lvl="0" rtl="0">
              <a:buNone/>
            </a:pPr>
            <a:r>
              <a:rPr lang="en"/>
              <a:t>var el = document.getElementById(‘foo’);</a:t>
            </a:r>
          </a:p>
          <a:p>
            <a:pPr lvl="0" rtl="0">
              <a:buNone/>
            </a:pPr>
            <a:r>
              <a:rPr lang="en"/>
              <a:t>if(el) el.style.color = ‘red’;</a:t>
            </a:r>
          </a:p>
          <a:p>
            <a:pPr lvl="0" rtl="0">
              <a:buNone/>
            </a:pPr>
            <a:r>
              <a:rPr lang="en"/>
              <a:t>var ele = $(‘#foo’);</a:t>
            </a:r>
          </a:p>
          <a:p>
            <a:pPr lvl="0" rtl="0">
              <a:buNone/>
            </a:pPr>
            <a:r>
              <a:rPr lang="en"/>
              <a:t>if(ele) // always true</a:t>
            </a:r>
          </a:p>
          <a:p>
            <a:pPr lvl="0" rtl="0">
              <a:buNone/>
            </a:pPr>
            <a:r>
              <a:rPr lang="en" u="sng">
                <a:solidFill>
                  <a:schemeClr val="hlink"/>
                </a:solidFill>
                <a:hlinkClick r:id="rId5"/>
              </a:rPr>
              <a:t>http://vkanakaraj.wordpress.com/2009/02/05/falsy-shock/</a:t>
            </a:r>
            <a:r>
              <a:rPr lang="e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u="sng">
                <a:solidFill>
                  <a:schemeClr val="hlink"/>
                </a:solidFill>
                <a:hlinkClick r:id="rId3"/>
              </a:rPr>
              <a:t>functions-are-first-class-objects-in-javascript/</a:t>
            </a:r>
          </a:p>
          <a:p>
            <a:pPr lvl="0" rtl="0">
              <a:buNone/>
            </a:pPr>
            <a:r>
              <a:rPr lang="en" u="sng">
                <a:solidFill>
                  <a:schemeClr val="hlink"/>
                </a:solidFill>
                <a:hlinkClick r:id="rId4"/>
              </a:rPr>
              <a:t>http://jsfiddle.net/rajakvk/yFmYq/</a:t>
            </a:r>
            <a:r>
              <a:rPr lang="en" u="sng">
                <a:solidFill>
                  <a:schemeClr val="hlink"/>
                </a:solidFill>
                <a:hlinkClick r:id="rId3"/>
              </a:rPr>
              <a:t>http://helephant.com/2008/08/19/</a:t>
            </a:r>
          </a:p>
          <a:p>
            <a:pPr>
              <a:buNone/>
            </a:pPr>
            <a:r>
              <a:rPr lang="en" u="sng">
                <a:solidFill>
                  <a:schemeClr val="hlink"/>
                </a:solidFill>
                <a:hlinkClick r:id="rId5"/>
              </a:rPr>
              <a:t>http://vkanakaraj.wordpress.com/2011/08/16/how-to-use-javascript-functions-as-values-and-parameters/</a:t>
            </a:r>
            <a:r>
              <a:rPr lang="e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solidFill>
                  <a:schemeClr val="dk1"/>
                </a:solidFill>
              </a:rPr>
              <a:t>function add(a,b) {</a:t>
            </a:r>
          </a:p>
          <a:p>
            <a:pPr lvl="0" rtl="0">
              <a:buClr>
                <a:schemeClr val="dk1"/>
              </a:buClr>
              <a:buSzPct val="100000"/>
              <a:buFont typeface="Arial"/>
              <a:buNone/>
            </a:pPr>
            <a:r>
              <a:rPr lang="en">
                <a:solidFill>
                  <a:schemeClr val="dk1"/>
                </a:solidFill>
              </a:rPr>
              <a:t>   console.log(a+b);</a:t>
            </a:r>
          </a:p>
          <a:p>
            <a:pPr lvl="0" rtl="0">
              <a:buNone/>
            </a:pPr>
            <a:r>
              <a:rPr lang="en">
                <a:solidFill>
                  <a:schemeClr val="dk1"/>
                </a:solidFill>
              </a:rPr>
              <a:t>}</a:t>
            </a:r>
          </a:p>
          <a:p>
            <a:pPr lvl="0" rtl="0">
              <a:buClr>
                <a:schemeClr val="dk1"/>
              </a:buClr>
              <a:buSzPct val="100000"/>
              <a:buFont typeface="Arial"/>
              <a:buNone/>
            </a:pPr>
            <a:r>
              <a:rPr lang="en">
                <a:solidFill>
                  <a:schemeClr val="dk1"/>
                </a:solidFill>
              </a:rPr>
              <a:t>add(3,4);</a:t>
            </a:r>
          </a:p>
          <a:p>
            <a:endParaRPr/>
          </a:p>
          <a:p>
            <a:pPr lvl="0" rtl="0">
              <a:buNone/>
            </a:pPr>
            <a:r>
              <a:rPr lang="en"/>
              <a:t>var add = function(a,b) {</a:t>
            </a:r>
          </a:p>
          <a:p>
            <a:pPr lvl="0" rtl="0">
              <a:buNone/>
            </a:pPr>
            <a:r>
              <a:rPr lang="en"/>
              <a:t>  console.log(a+b);</a:t>
            </a:r>
          </a:p>
          <a:p>
            <a:pPr lvl="0" rtl="0">
              <a:buNone/>
            </a:pPr>
            <a:r>
              <a:rPr lang="en"/>
              <a:t>}</a:t>
            </a:r>
          </a:p>
          <a:p>
            <a:pPr lvl="0" rtl="0">
              <a:buNone/>
            </a:pPr>
            <a:r>
              <a:rPr lang="en"/>
              <a:t>add(3,4);</a:t>
            </a:r>
          </a:p>
          <a:p>
            <a:endParaRPr/>
          </a:p>
          <a:p>
            <a:pPr lvl="0" rtl="0">
              <a:buNone/>
            </a:pPr>
            <a:r>
              <a:rPr lang="en"/>
              <a:t>(function(a,b) {</a:t>
            </a:r>
          </a:p>
          <a:p>
            <a:pPr lvl="0" rtl="0">
              <a:buNone/>
            </a:pPr>
            <a:r>
              <a:rPr lang="en"/>
              <a:t>   console.log(a+b);</a:t>
            </a:r>
          </a:p>
          <a:p>
            <a:pPr>
              <a:buNone/>
            </a:pPr>
            <a:r>
              <a:rPr lang="en"/>
              <a:t>})(3,4)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u="sng">
                <a:solidFill>
                  <a:schemeClr val="hlink"/>
                </a:solidFill>
                <a:hlinkClick r:id="rId3"/>
              </a:rPr>
              <a:t>http://www.adequatelygood.com/JavaScript-Scoping-and-Hoisting.html</a:t>
            </a:r>
            <a:r>
              <a:rPr lang="en"/>
              <a:t> </a:t>
            </a:r>
          </a:p>
          <a:p>
            <a:pPr>
              <a:buNone/>
            </a:pPr>
            <a:r>
              <a:rPr lang="en" u="sng">
                <a:solidFill>
                  <a:schemeClr val="hlink"/>
                </a:solidFill>
                <a:hlinkClick r:id="rId4"/>
              </a:rPr>
              <a:t>http://vkanakaraj.wordpress.com/2010/11/15/create-scope-inside-if-in-javascript/</a:t>
            </a:r>
            <a:r>
              <a:rPr lang="e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u="sng">
                <a:solidFill>
                  <a:schemeClr val="hlink"/>
                </a:solidFill>
                <a:hlinkClick r:id="rId3"/>
              </a:rPr>
              <a:t>https://developer.mozilla.org/en-US/docs/Web/JavaScript/Reference/Functions_and_function_scope/arguments</a:t>
            </a:r>
          </a:p>
          <a:p>
            <a:pPr lvl="0" rtl="0">
              <a:lnSpc>
                <a:spcPct val="150000"/>
              </a:lnSpc>
              <a:spcBef>
                <a:spcPts val="600"/>
              </a:spcBef>
              <a:spcAft>
                <a:spcPts val="600"/>
              </a:spcAft>
              <a:buNone/>
            </a:pPr>
            <a:r>
              <a:rPr lang="en">
                <a:solidFill>
                  <a:schemeClr val="dk1"/>
                </a:solidFill>
                <a:latin typeface="Verdana"/>
                <a:ea typeface="Verdana"/>
                <a:cs typeface="Verdana"/>
                <a:sym typeface="Verdana"/>
              </a:rPr>
              <a:t>Array</a:t>
            </a:r>
            <a:r>
              <a:rPr lang="en">
                <a:solidFill>
                  <a:srgbClr val="999999"/>
                </a:solidFill>
                <a:latin typeface="Verdana"/>
                <a:ea typeface="Verdana"/>
                <a:cs typeface="Verdana"/>
                <a:sym typeface="Verdana"/>
              </a:rPr>
              <a:t>.</a:t>
            </a:r>
            <a:r>
              <a:rPr lang="en">
                <a:solidFill>
                  <a:schemeClr val="dk1"/>
                </a:solidFill>
                <a:latin typeface="Verdana"/>
                <a:ea typeface="Verdana"/>
                <a:cs typeface="Verdana"/>
                <a:sym typeface="Verdana"/>
              </a:rPr>
              <a:t>prototype</a:t>
            </a:r>
            <a:r>
              <a:rPr lang="en">
                <a:solidFill>
                  <a:srgbClr val="999999"/>
                </a:solidFill>
                <a:latin typeface="Verdana"/>
                <a:ea typeface="Verdana"/>
                <a:cs typeface="Verdana"/>
                <a:sym typeface="Verdana"/>
              </a:rPr>
              <a:t>.</a:t>
            </a:r>
            <a:r>
              <a:rPr lang="en">
                <a:solidFill>
                  <a:schemeClr val="dk1"/>
                </a:solidFill>
                <a:latin typeface="Verdana"/>
                <a:ea typeface="Verdana"/>
                <a:cs typeface="Verdana"/>
                <a:sym typeface="Verdana"/>
              </a:rPr>
              <a:t>slice</a:t>
            </a:r>
            <a:r>
              <a:rPr lang="en">
                <a:solidFill>
                  <a:srgbClr val="999999"/>
                </a:solidFill>
                <a:latin typeface="Verdana"/>
                <a:ea typeface="Verdana"/>
                <a:cs typeface="Verdana"/>
                <a:sym typeface="Verdana"/>
              </a:rPr>
              <a:t>.</a:t>
            </a:r>
            <a:r>
              <a:rPr lang="en">
                <a:solidFill>
                  <a:schemeClr val="dk1"/>
                </a:solidFill>
                <a:latin typeface="Verdana"/>
                <a:ea typeface="Verdana"/>
                <a:cs typeface="Verdana"/>
                <a:sym typeface="Verdana"/>
              </a:rPr>
              <a:t>call</a:t>
            </a:r>
            <a:r>
              <a:rPr lang="en">
                <a:solidFill>
                  <a:srgbClr val="999999"/>
                </a:solidFill>
                <a:latin typeface="Verdana"/>
                <a:ea typeface="Verdana"/>
                <a:cs typeface="Verdana"/>
                <a:sym typeface="Verdana"/>
              </a:rPr>
              <a:t>(</a:t>
            </a:r>
            <a:r>
              <a:rPr lang="en">
                <a:solidFill>
                  <a:schemeClr val="dk1"/>
                </a:solidFill>
                <a:latin typeface="Verdana"/>
                <a:ea typeface="Verdana"/>
                <a:cs typeface="Verdana"/>
                <a:sym typeface="Verdana"/>
              </a:rPr>
              <a:t>arguments</a:t>
            </a:r>
            <a:r>
              <a:rPr lang="en">
                <a:solidFill>
                  <a:srgbClr val="999999"/>
                </a:solidFill>
                <a:latin typeface="Verdana"/>
                <a:ea typeface="Verdana"/>
                <a:cs typeface="Verdana"/>
                <a:sym typeface="Verdana"/>
              </a:rPr>
              <a:t>,</a:t>
            </a:r>
            <a:r>
              <a:rPr lang="en">
                <a:solidFill>
                  <a:schemeClr val="dk1"/>
                </a:solidFill>
                <a:latin typeface="Verdana"/>
                <a:ea typeface="Verdana"/>
                <a:cs typeface="Verdana"/>
                <a:sym typeface="Verdana"/>
              </a:rPr>
              <a:t> </a:t>
            </a:r>
            <a:r>
              <a:rPr lang="en">
                <a:solidFill>
                  <a:srgbClr val="990055"/>
                </a:solidFill>
                <a:latin typeface="Verdana"/>
                <a:ea typeface="Verdana"/>
                <a:cs typeface="Verdana"/>
                <a:sym typeface="Verdana"/>
              </a:rPr>
              <a:t>1</a:t>
            </a:r>
            <a:r>
              <a:rPr lang="en">
                <a:solidFill>
                  <a:srgbClr val="999999"/>
                </a:solidFill>
                <a:latin typeface="Verdana"/>
                <a:ea typeface="Verdana"/>
                <a:cs typeface="Verdana"/>
                <a:sym typeface="Verdana"/>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polymorphism </a:t>
            </a:r>
          </a:p>
          <a:p>
            <a:pPr lvl="0" rtl="0">
              <a:buNone/>
            </a:pPr>
            <a:r>
              <a:rPr lang="en"/>
              <a:t>function is object</a:t>
            </a:r>
          </a:p>
          <a:p>
            <a:pPr lvl="0" rtl="0">
              <a:buNone/>
            </a:pPr>
            <a:r>
              <a:rPr lang="en"/>
              <a:t>every function has a number of attached methods, toString, call, apply</a:t>
            </a:r>
          </a:p>
          <a:p>
            <a:pPr>
              <a:buNone/>
            </a:pPr>
            <a:r>
              <a:rPr lang="en" u="sng">
                <a:solidFill>
                  <a:schemeClr val="hlink"/>
                </a:solidFill>
                <a:hlinkClick r:id="rId3"/>
              </a:rPr>
              <a:t>http://odetocode.com/blogs/scott/archive/2007/07/05/function-apply-and-function-call-in-javascript.aspx</a:t>
            </a:r>
            <a:r>
              <a:rPr lang="e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u="sng">
                <a:solidFill>
                  <a:schemeClr val="hlink"/>
                </a:solidFill>
                <a:hlinkClick r:id="rId3"/>
              </a:rPr>
              <a:t>http://jibbering.com/faq/notes/closures/</a:t>
            </a:r>
            <a:r>
              <a:rPr lang="en"/>
              <a:t> </a:t>
            </a:r>
          </a:p>
          <a:p>
            <a:pPr lvl="0" rtl="0">
              <a:buNone/>
            </a:pPr>
            <a:r>
              <a:rPr lang="en"/>
              <a:t>The simple explanation of a Closure is that ECMAScript allows inner functions; function definitions and function expressions that are inside the function bodies of other functions. And that those inner functions are allowed access to all of the local variables, parameters and declared inner functions within their outer function(s). A closure is formed when one of those inner functions is made accessible outside of the function in which it was contained, so that it may be executed after the outer function has returned. At which point it still has access to the local variables, parameters and inner function declarations of its outer function. Those local variables, parameter and function declarations (initially) have the values that they had when the outer function returned and may be interacted with by the inner function.</a:t>
            </a:r>
          </a:p>
          <a:p>
            <a:endParaRPr/>
          </a:p>
          <a:p>
            <a:pPr lvl="0" rtl="0">
              <a:buNone/>
            </a:pPr>
            <a:r>
              <a:rPr lang="en"/>
              <a:t>var myObject = function() {</a:t>
            </a:r>
          </a:p>
          <a:p>
            <a:pPr lvl="0" rtl="0">
              <a:buNone/>
            </a:pPr>
            <a:r>
              <a:rPr lang="en"/>
              <a:t>  var value = 0;</a:t>
            </a:r>
          </a:p>
          <a:p>
            <a:pPr lvl="0" rtl="0">
              <a:buNone/>
            </a:pPr>
            <a:r>
              <a:rPr lang="en"/>
              <a:t>  return {</a:t>
            </a:r>
          </a:p>
          <a:p>
            <a:pPr lvl="0" rtl="0">
              <a:buNone/>
            </a:pPr>
            <a:r>
              <a:rPr lang="en"/>
              <a:t>    increment: function(inc) {</a:t>
            </a:r>
          </a:p>
          <a:p>
            <a:pPr lvl="0" rtl="0">
              <a:buNone/>
            </a:pPr>
            <a:r>
              <a:rPr lang="en"/>
              <a:t>      value += typeof inc === ‘number’ ? inc : 1;</a:t>
            </a:r>
          </a:p>
          <a:p>
            <a:pPr lvl="0" rtl="0">
              <a:buNone/>
            </a:pPr>
            <a:r>
              <a:rPr lang="en"/>
              <a:t>    },</a:t>
            </a:r>
          </a:p>
          <a:p>
            <a:pPr lvl="0" rtl="0">
              <a:buNone/>
            </a:pPr>
            <a:r>
              <a:rPr lang="en"/>
              <a:t>    getValue: function() {</a:t>
            </a:r>
          </a:p>
          <a:p>
            <a:pPr lvl="0" rtl="0">
              <a:buNone/>
            </a:pPr>
            <a:r>
              <a:rPr lang="en"/>
              <a:t>      return value;</a:t>
            </a:r>
          </a:p>
          <a:p>
            <a:pPr lvl="0" rtl="0">
              <a:buNone/>
            </a:pPr>
            <a:r>
              <a:rPr lang="en"/>
              <a:t>    }</a:t>
            </a:r>
          </a:p>
          <a:p>
            <a:pPr lvl="0" rtl="0">
              <a:buNone/>
            </a:pPr>
            <a:r>
              <a:rPr lang="en"/>
              <a:t>  }</a:t>
            </a:r>
          </a:p>
          <a:p>
            <a:pPr lvl="0" rtl="0">
              <a:buNone/>
            </a:pPr>
            <a:r>
              <a:rPr lang="en"/>
              <a:t>}();</a:t>
            </a:r>
          </a:p>
          <a:p>
            <a:pPr lvl="0" rtl="0">
              <a:buNone/>
            </a:pPr>
            <a:r>
              <a:rPr lang="en"/>
              <a:t>myObject.increment();</a:t>
            </a:r>
          </a:p>
          <a:p>
            <a:pPr>
              <a:buNone/>
            </a:pPr>
            <a:r>
              <a:rPr lang="en"/>
              <a:t>myObject.getValue();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u="sng">
                <a:solidFill>
                  <a:schemeClr val="hlink"/>
                </a:solidFill>
                <a:hlinkClick r:id="rId3"/>
              </a:rPr>
              <a:t>http://elegantcode.com/2011/01/26/basic-javascript-part-8-namespaces/</a:t>
            </a:r>
            <a:r>
              <a:rPr lang="en"/>
              <a:t> </a:t>
            </a:r>
          </a:p>
          <a:p>
            <a:pPr lvl="0" rtl="0">
              <a:buNone/>
            </a:pPr>
            <a:r>
              <a:rPr lang="en" u="sng">
                <a:solidFill>
                  <a:schemeClr val="hlink"/>
                </a:solidFill>
                <a:hlinkClick r:id="rId4"/>
              </a:rPr>
              <a:t>http://addyosmani.com/blog/essential-js-namespacing/</a:t>
            </a:r>
            <a:r>
              <a:rPr lang="en"/>
              <a:t> </a:t>
            </a:r>
          </a:p>
          <a:p>
            <a:pPr lvl="0" rtl="0">
              <a:buClr>
                <a:schemeClr val="dk1"/>
              </a:buClr>
              <a:buSzPct val="100000"/>
              <a:buFont typeface="Arial"/>
              <a:buNone/>
            </a:pPr>
            <a:r>
              <a:rPr lang="en"/>
              <a:t>var model = namespace('MyCompany.MyApplication.Model');</a:t>
            </a:r>
          </a:p>
          <a:p>
            <a:pPr lvl="0" rtl="0">
              <a:buNone/>
            </a:pPr>
            <a:r>
              <a:rPr lang="en"/>
              <a:t>var AppSpace = AppSpace || {};</a:t>
            </a:r>
          </a:p>
          <a:p>
            <a:pPr lvl="0" rtl="0">
              <a:buClr>
                <a:schemeClr val="dk1"/>
              </a:buClr>
              <a:buSzPct val="100000"/>
              <a:buFont typeface="Arial"/>
              <a:buNone/>
            </a:pPr>
            <a:r>
              <a:rPr lang="en"/>
              <a:t>function namespace(namespaceString) {</a:t>
            </a:r>
            <a:br>
              <a:rPr lang="en"/>
            </a:br>
            <a:r>
              <a:rPr lang="en"/>
              <a:t>    var parts = namespaceString.split('.'),</a:t>
            </a:r>
            <a:br>
              <a:rPr lang="en"/>
            </a:br>
            <a:r>
              <a:rPr lang="en"/>
              <a:t>        parent = window,</a:t>
            </a:r>
            <a:br>
              <a:rPr lang="en"/>
            </a:br>
            <a:r>
              <a:rPr lang="en"/>
              <a:t>        currentPart = '';    </a:t>
            </a:r>
            <a:br>
              <a:rPr lang="en"/>
            </a:br>
            <a:r>
              <a:rPr lang="en"/>
              <a:t>        </a:t>
            </a:r>
            <a:br>
              <a:rPr lang="en"/>
            </a:br>
            <a:r>
              <a:rPr lang="en"/>
              <a:t>    for(var i = 0, length = parts.length; i &lt; length; i++) {</a:t>
            </a:r>
            <a:br>
              <a:rPr lang="en"/>
            </a:br>
            <a:r>
              <a:rPr lang="en"/>
              <a:t>        currentPart = parts[i];</a:t>
            </a:r>
            <a:br>
              <a:rPr lang="en"/>
            </a:br>
            <a:r>
              <a:rPr lang="en"/>
              <a:t>        parent[currentPart] = parent[currentPart] || {};</a:t>
            </a:r>
            <a:br>
              <a:rPr lang="en"/>
            </a:br>
            <a:r>
              <a:rPr lang="en"/>
              <a:t>        parent = parent[currentPart];</a:t>
            </a:r>
            <a:br>
              <a:rPr lang="en"/>
            </a:br>
            <a:r>
              <a:rPr lang="en"/>
              <a:t>    }</a:t>
            </a:r>
            <a:br>
              <a:rPr lang="en"/>
            </a:br>
            <a:r>
              <a:rPr lang="en"/>
              <a:t>    </a:t>
            </a:r>
            <a:br>
              <a:rPr lang="en"/>
            </a:br>
            <a:r>
              <a:rPr lang="en"/>
              <a:t>    return parent;</a:t>
            </a:r>
            <a:br>
              <a:rPr lang="en"/>
            </a:br>
            <a:r>
              <a:rPr lang="en"/>
              <a:t>}</a:t>
            </a: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u="sng">
                <a:solidFill>
                  <a:schemeClr val="hlink"/>
                </a:solidFill>
                <a:hlinkClick r:id="rId3"/>
              </a:rPr>
              <a:t>http://pivotallabs.com/javascript-constructors-prototypes-and-the-new-keyword/</a:t>
            </a:r>
          </a:p>
          <a:p>
            <a:pPr lvl="0" rtl="0">
              <a:buNone/>
            </a:pPr>
            <a:r>
              <a:rPr lang="en" u="sng">
                <a:solidFill>
                  <a:schemeClr val="hlink"/>
                </a:solidFill>
                <a:hlinkClick r:id="rId4"/>
              </a:rPr>
              <a:t>http://www.slideshare.net/stoyan/beginning-objectoriented-javascript-presentation</a:t>
            </a:r>
            <a:r>
              <a:rPr lang="en"/>
              <a:t> </a:t>
            </a:r>
          </a:p>
          <a:p>
            <a:pPr>
              <a:buNone/>
            </a:pPr>
            <a:r>
              <a:rPr lang="en" u="sng">
                <a:solidFill>
                  <a:schemeClr val="hlink"/>
                </a:solidFill>
                <a:hlinkClick r:id="rId5"/>
              </a:rPr>
              <a:t>http://www.slideshare.net/stoyan/advanced-javascript-presentation</a:t>
            </a:r>
            <a:r>
              <a:rPr lang="e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many http requests</a:t>
            </a:r>
          </a:p>
          <a:p>
            <a:pPr lvl="0" rtl="0">
              <a:buNone/>
            </a:pPr>
            <a:r>
              <a:rPr lang="en"/>
              <a:t>blocks rendering</a:t>
            </a:r>
          </a:p>
          <a:p>
            <a:pPr lvl="0" rtl="0">
              <a:buNone/>
            </a:pPr>
            <a:r>
              <a:rPr lang="en"/>
              <a:t>manual dependencies</a:t>
            </a:r>
          </a:p>
          <a:p>
            <a:pPr>
              <a:buNone/>
            </a:pPr>
            <a:r>
              <a:rPr lang="en"/>
              <a:t>lacks encapsulation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u="sng">
                <a:solidFill>
                  <a:schemeClr val="hlink"/>
                </a:solidFill>
                <a:hlinkClick r:id="rId3"/>
              </a:rPr>
              <a:t>http://addyosmani.com/resources/essentialjsdesignpatterns/book/</a:t>
            </a:r>
            <a:r>
              <a:rPr lang="e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u="sng">
                <a:solidFill>
                  <a:schemeClr val="hlink"/>
                </a:solidFill>
                <a:hlinkClick r:id="rId3"/>
              </a:rPr>
              <a:t>http://www.engfers.com/code/javascript-module-pattern/</a:t>
            </a:r>
            <a:r>
              <a:rPr lang="en"/>
              <a:t> </a:t>
            </a:r>
          </a:p>
          <a:p>
            <a:pPr lvl="0" rtl="0">
              <a:buNone/>
            </a:pPr>
            <a:r>
              <a:rPr lang="en" u="sng">
                <a:solidFill>
                  <a:schemeClr val="hlink"/>
                </a:solidFill>
                <a:hlinkClick r:id="rId4"/>
              </a:rPr>
              <a:t>http://briancray.com/posts/javascript-module-pattern</a:t>
            </a:r>
            <a:r>
              <a:rPr lang="en"/>
              <a:t> </a:t>
            </a:r>
          </a:p>
          <a:p>
            <a:pPr lvl="0" rtl="0">
              <a:buClr>
                <a:schemeClr val="dk1"/>
              </a:buClr>
              <a:buSzPct val="100000"/>
              <a:buFont typeface="Arial"/>
              <a:buNone/>
            </a:pPr>
            <a:r>
              <a:rPr lang="en"/>
              <a:t>var Female = (function() {</a:t>
            </a:r>
          </a:p>
          <a:p>
            <a:pPr lvl="0" rtl="0">
              <a:buClr>
                <a:schemeClr val="dk1"/>
              </a:buClr>
              <a:buSzPct val="100000"/>
              <a:buFont typeface="Arial"/>
              <a:buNone/>
            </a:pPr>
            <a:r>
              <a:rPr lang="en"/>
              <a:t>   var _trueAge = 48,</a:t>
            </a:r>
          </a:p>
          <a:p>
            <a:pPr lvl="0" rtl="0">
              <a:buClr>
                <a:schemeClr val="dk1"/>
              </a:buClr>
              <a:buSzPct val="100000"/>
              <a:buFont typeface="Arial"/>
              <a:buNone/>
            </a:pPr>
            <a:r>
              <a:rPr lang="en"/>
              <a:t>        _trueWeight = 125;</a:t>
            </a:r>
          </a:p>
          <a:p>
            <a:endParaRPr/>
          </a:p>
          <a:p>
            <a:pPr lvl="0" rtl="0">
              <a:buClr>
                <a:schemeClr val="dk1"/>
              </a:buClr>
              <a:buSzPct val="100000"/>
              <a:buFont typeface="Arial"/>
              <a:buNone/>
            </a:pPr>
            <a:r>
              <a:rPr lang="en"/>
              <a:t>   return {</a:t>
            </a:r>
          </a:p>
          <a:p>
            <a:pPr lvl="0" rtl="0">
              <a:buClr>
                <a:schemeClr val="dk1"/>
              </a:buClr>
              <a:buSzPct val="100000"/>
              <a:buFont typeface="Arial"/>
              <a:buNone/>
            </a:pPr>
            <a:r>
              <a:rPr lang="en"/>
              <a:t>      age : _trueAge - 15,</a:t>
            </a:r>
          </a:p>
          <a:p>
            <a:pPr lvl="0" rtl="0">
              <a:buClr>
                <a:schemeClr val="dk1"/>
              </a:buClr>
              <a:buSzPct val="100000"/>
              <a:buFont typeface="Arial"/>
              <a:buNone/>
            </a:pPr>
            <a:r>
              <a:rPr lang="en"/>
              <a:t>      weight : _trueWeight - 30</a:t>
            </a:r>
          </a:p>
          <a:p>
            <a:pPr lvl="0" rtl="0">
              <a:buClr>
                <a:schemeClr val="dk1"/>
              </a:buClr>
              <a:buSzPct val="100000"/>
              <a:buFont typeface="Arial"/>
              <a:buNone/>
            </a:pPr>
            <a:r>
              <a:rPr lang="en"/>
              <a:t>   };</a:t>
            </a:r>
          </a:p>
          <a:p>
            <a:pPr lvl="0" rtl="0">
              <a:buClr>
                <a:schemeClr val="dk1"/>
              </a:buClr>
              <a:buSzPct val="100000"/>
              <a:buFont typeface="Arial"/>
              <a:buNone/>
            </a:pPr>
            <a:r>
              <a:rPr lang="en"/>
              <a:t>})();</a:t>
            </a:r>
          </a:p>
          <a:p>
            <a:endParaRPr/>
          </a:p>
          <a:p>
            <a:pPr lvl="0" rtl="0">
              <a:buClr>
                <a:schemeClr val="dk1"/>
              </a:buClr>
              <a:buSzPct val="100000"/>
              <a:buFont typeface="Arial"/>
              <a:buNone/>
            </a:pPr>
            <a:r>
              <a:rPr lang="en"/>
              <a:t>Female.age; // 33</a:t>
            </a:r>
          </a:p>
          <a:p>
            <a:pPr lvl="0" rtl="0">
              <a:buClr>
                <a:schemeClr val="dk1"/>
              </a:buClr>
              <a:buSzPct val="100000"/>
              <a:buFont typeface="Arial"/>
              <a:buNone/>
            </a:pPr>
            <a:r>
              <a:rPr lang="en"/>
              <a:t>Female.weight; // 95</a:t>
            </a:r>
          </a:p>
          <a:p>
            <a:pPr lvl="0" rtl="0">
              <a:buClr>
                <a:schemeClr val="dk1"/>
              </a:buClr>
              <a:buSzPct val="100000"/>
              <a:buFont typeface="Arial"/>
              <a:buNone/>
            </a:pPr>
            <a:r>
              <a:rPr lang="en"/>
              <a:t>Female._trueAge; // undefined</a:t>
            </a:r>
          </a:p>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u="sng">
                <a:solidFill>
                  <a:schemeClr val="hlink"/>
                </a:solidFill>
                <a:hlinkClick r:id="rId3"/>
              </a:rPr>
              <a:t>http://addyosmani.com/resources/essentialjsdesignpatterns/book/#decoratorpatternjavascript</a:t>
            </a:r>
            <a:r>
              <a:rPr lang="e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10000"/>
              <a:buFont typeface="Arial"/>
              <a:buNone/>
            </a:pPr>
            <a:r>
              <a:rPr lang="en" sz="1000">
                <a:solidFill>
                  <a:schemeClr val="dk1"/>
                </a:solidFill>
              </a:rPr>
              <a:t>Encapsulation: A language mechanism for restricting access to some of the object's components and A language construct that facilitates the bundling of data with the methods (or other functions) operating on that data.</a:t>
            </a:r>
          </a:p>
          <a:p>
            <a:pPr lvl="0" rtl="0">
              <a:buClr>
                <a:schemeClr val="dk1"/>
              </a:buClr>
              <a:buSzPct val="110000"/>
              <a:buFont typeface="Arial"/>
              <a:buNone/>
            </a:pPr>
            <a:r>
              <a:rPr lang="en" sz="1000">
                <a:solidFill>
                  <a:schemeClr val="dk1"/>
                </a:solidFill>
              </a:rPr>
              <a:t>Inheritance: classes can inherit attributes and behavior from pre-existing classes </a:t>
            </a:r>
          </a:p>
          <a:p>
            <a:pPr lvl="0" rtl="0">
              <a:buClr>
                <a:schemeClr val="dk1"/>
              </a:buClr>
              <a:buSzPct val="110000"/>
              <a:buFont typeface="Arial"/>
              <a:buNone/>
            </a:pPr>
            <a:r>
              <a:rPr lang="en" sz="1000">
                <a:solidFill>
                  <a:schemeClr val="dk1"/>
                </a:solidFill>
              </a:rPr>
              <a:t>polymorphism: is the ability (in programming) to present the same interface for differing underlying forms (data types).</a:t>
            </a:r>
          </a:p>
          <a:p>
            <a:pPr lvl="0" rtl="0">
              <a:buClr>
                <a:schemeClr val="dk1"/>
              </a:buClr>
              <a:buSzPct val="110000"/>
              <a:buFont typeface="Arial"/>
              <a:buNone/>
            </a:pPr>
            <a:r>
              <a:rPr lang="en" sz="1000" u="sng">
                <a:solidFill>
                  <a:schemeClr val="hlink"/>
                </a:solidFill>
                <a:hlinkClick r:id="rId3"/>
              </a:rPr>
              <a:t>http://en.wikipedia.org/wiki/Encapsulation_(object-oriented_programming)</a:t>
            </a:r>
            <a:r>
              <a:rPr lang="en" sz="1000">
                <a:solidFill>
                  <a:schemeClr val="dk1"/>
                </a:solidFill>
              </a:rPr>
              <a:t>   </a:t>
            </a:r>
          </a:p>
          <a:p>
            <a:endParaRPr/>
          </a:p>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gmail, map, </a:t>
            </a:r>
          </a:p>
          <a:p>
            <a:pPr lvl="0" rtl="0">
              <a:buNone/>
            </a:pPr>
            <a:r>
              <a:rPr lang="en" u="sng">
                <a:solidFill>
                  <a:schemeClr val="hlink"/>
                </a:solidFill>
                <a:hlinkClick r:id="rId3"/>
              </a:rPr>
              <a:t>http://www.nytimes.com/</a:t>
            </a:r>
          </a:p>
          <a:p>
            <a:pPr>
              <a:buNone/>
            </a:pPr>
            <a:r>
              <a:rPr lang="en" u="sng">
                <a:solidFill>
                  <a:schemeClr val="hlink"/>
                </a:solidFill>
                <a:hlinkClick r:id="rId4"/>
              </a:rPr>
              <a:t>https://web.archive.org/</a:t>
            </a:r>
            <a:r>
              <a:rPr lang="e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u="sng">
                <a:solidFill>
                  <a:schemeClr val="hlink"/>
                </a:solidFill>
                <a:hlinkClick r:id="rId3"/>
              </a:rPr>
              <a:t>http://evolutionofweb.appspot.com/</a:t>
            </a:r>
            <a:r>
              <a:rPr lang="en"/>
              <a:t> </a:t>
            </a:r>
          </a:p>
          <a:p>
            <a:pPr lvl="0" rtl="0">
              <a:buNone/>
            </a:pPr>
            <a:r>
              <a:rPr lang="en" u="sng">
                <a:solidFill>
                  <a:schemeClr val="hlink"/>
                </a:solidFill>
                <a:hlinkClick r:id="rId4"/>
              </a:rPr>
              <a:t>http://www.ecma-international.org/publications/standards/Ecma-262.htm</a:t>
            </a:r>
            <a:r>
              <a:rPr lang="en"/>
              <a:t> </a:t>
            </a:r>
          </a:p>
          <a:p>
            <a:pPr lvl="0" rtl="0">
              <a:buNone/>
            </a:pPr>
            <a:r>
              <a:rPr lang="en" u="sng">
                <a:solidFill>
                  <a:schemeClr val="hlink"/>
                </a:solidFill>
                <a:hlinkClick r:id="rId5"/>
              </a:rPr>
              <a:t>http://en.wikipedia.org/wiki/JavaScript_engine</a:t>
            </a:r>
            <a:r>
              <a:rPr lang="en"/>
              <a:t> </a:t>
            </a:r>
          </a:p>
          <a:p>
            <a:pPr lvl="0" rtl="0">
              <a:buNone/>
            </a:pPr>
            <a:r>
              <a:rPr lang="en"/>
              <a:t>ECMA - Euroupean computer manufacturers association </a:t>
            </a:r>
          </a:p>
          <a:p>
            <a:pPr lvl="0" rtl="0">
              <a:buNone/>
            </a:pPr>
            <a:r>
              <a:rPr lang="en" u="sng">
                <a:solidFill>
                  <a:schemeClr val="hlink"/>
                </a:solidFill>
                <a:hlinkClick r:id="rId6"/>
              </a:rPr>
              <a:t>http://vkanakaraj.wordpress.com/2009/12/18/javascript-vs-dom-vs-bom-relationship-explained/</a:t>
            </a:r>
            <a:r>
              <a:rPr lang="en"/>
              <a:t> </a:t>
            </a:r>
          </a:p>
          <a:p>
            <a:pPr>
              <a:buNone/>
            </a:pPr>
            <a:r>
              <a:rPr lang="en" u="sng">
                <a:solidFill>
                  <a:schemeClr val="hlink"/>
                </a:solidFill>
                <a:hlinkClick r:id="rId7"/>
              </a:rPr>
              <a:t>http://www.w3schools.com/js/default.asp</a:t>
            </a:r>
            <a:r>
              <a:rPr lang="e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myObj[‘’] = ‘empty’;</a:t>
            </a:r>
          </a:p>
          <a:p>
            <a:pPr lvl="0" rtl="0">
              <a:buNone/>
            </a:pPr>
            <a:r>
              <a:rPr lang="en"/>
              <a:t>myObj[‘$@*&amp;_ ^%’] = ‘anything’;</a:t>
            </a:r>
          </a:p>
          <a:p>
            <a:pPr lvl="0" rtl="0">
              <a:buNone/>
            </a:pPr>
            <a:r>
              <a:rPr lang="en"/>
              <a:t>myObj.if = ‘even keywords’;</a:t>
            </a:r>
          </a:p>
          <a:p>
            <a:pPr lvl="0" rtl="0">
              <a:buNone/>
            </a:pPr>
            <a:r>
              <a:rPr lang="en"/>
              <a:t>delete myObj; // false</a:t>
            </a:r>
          </a:p>
          <a:p>
            <a:pPr>
              <a:buNone/>
            </a:pPr>
            <a:r>
              <a:rPr lang="en"/>
              <a:t>native object, host object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4124512"/>
            <a:ext cx="8458200" cy="949799"/>
          </a:xfrm>
          <a:prstGeom prst="rect">
            <a:avLst/>
          </a:prstGeom>
          <a:solidFill>
            <a:schemeClr val="dk2"/>
          </a:solidFill>
          <a:ln>
            <a:noFill/>
          </a:ln>
        </p:spPr>
        <p:txBody>
          <a:bodyPr lIns="91425" tIns="45700" rIns="91425" bIns="45700" anchor="ctr" anchorCtr="0">
            <a:noAutofit/>
          </a:bodyPr>
          <a:lstStyle/>
          <a:p>
            <a:endParaRPr/>
          </a:p>
        </p:txBody>
      </p:sp>
      <p:sp>
        <p:nvSpPr>
          <p:cNvPr id="9" name="Shape 9"/>
          <p:cNvSpPr txBox="1">
            <a:spLocks noGrp="1"/>
          </p:cNvSpPr>
          <p:nvPr>
            <p:ph type="ctrTitle"/>
          </p:nvPr>
        </p:nvSpPr>
        <p:spPr>
          <a:xfrm>
            <a:off x="685800" y="1734342"/>
            <a:ext cx="7772400" cy="2245499"/>
          </a:xfrm>
          <a:prstGeom prst="rect">
            <a:avLst/>
          </a:prstGeom>
        </p:spPr>
        <p:txBody>
          <a:bodyPr lIns="91425" tIns="91425" rIns="91425" bIns="91425" anchor="b" anchorCtr="0"/>
          <a:lstStyle>
            <a:lvl1pPr indent="457200">
              <a:buClr>
                <a:schemeClr val="dk2"/>
              </a:buClr>
              <a:buSzPct val="100000"/>
              <a:defRPr sz="7200">
                <a:solidFill>
                  <a:schemeClr val="dk2"/>
                </a:solidFill>
              </a:defRPr>
            </a:lvl1pPr>
            <a:lvl2pPr indent="457200">
              <a:buClr>
                <a:schemeClr val="dk2"/>
              </a:buClr>
              <a:buSzPct val="100000"/>
              <a:defRPr sz="7200">
                <a:solidFill>
                  <a:schemeClr val="dk2"/>
                </a:solidFill>
              </a:defRPr>
            </a:lvl2pPr>
            <a:lvl3pPr indent="457200">
              <a:buClr>
                <a:schemeClr val="dk2"/>
              </a:buClr>
              <a:buSzPct val="100000"/>
              <a:defRPr sz="7200">
                <a:solidFill>
                  <a:schemeClr val="dk2"/>
                </a:solidFill>
              </a:defRPr>
            </a:lvl3pPr>
            <a:lvl4pPr indent="457200">
              <a:buClr>
                <a:schemeClr val="dk2"/>
              </a:buClr>
              <a:buSzPct val="100000"/>
              <a:defRPr sz="7200">
                <a:solidFill>
                  <a:schemeClr val="dk2"/>
                </a:solidFill>
              </a:defRPr>
            </a:lvl4pPr>
            <a:lvl5pPr indent="457200">
              <a:buClr>
                <a:schemeClr val="dk2"/>
              </a:buClr>
              <a:buSzPct val="100000"/>
              <a:defRPr sz="7200">
                <a:solidFill>
                  <a:schemeClr val="dk2"/>
                </a:solidFill>
              </a:defRPr>
            </a:lvl5pPr>
            <a:lvl6pPr indent="457200">
              <a:buClr>
                <a:schemeClr val="dk2"/>
              </a:buClr>
              <a:buSzPct val="100000"/>
              <a:defRPr sz="7200">
                <a:solidFill>
                  <a:schemeClr val="dk2"/>
                </a:solidFill>
              </a:defRPr>
            </a:lvl6pPr>
            <a:lvl7pPr indent="457200">
              <a:buClr>
                <a:schemeClr val="dk2"/>
              </a:buClr>
              <a:buSzPct val="100000"/>
              <a:defRPr sz="7200">
                <a:solidFill>
                  <a:schemeClr val="dk2"/>
                </a:solidFill>
              </a:defRPr>
            </a:lvl7pPr>
            <a:lvl8pPr indent="457200">
              <a:buClr>
                <a:schemeClr val="dk2"/>
              </a:buClr>
              <a:buSzPct val="100000"/>
              <a:defRPr sz="7200">
                <a:solidFill>
                  <a:schemeClr val="dk2"/>
                </a:solidFill>
              </a:defRPr>
            </a:lvl8pPr>
            <a:lvl9pPr indent="457200">
              <a:buClr>
                <a:schemeClr val="dk2"/>
              </a:buClr>
              <a:buSzPct val="100000"/>
              <a:defRPr sz="7200">
                <a:solidFill>
                  <a:schemeClr val="dk2"/>
                </a:solidFill>
              </a:defRPr>
            </a:lvl9pPr>
          </a:lstStyle>
          <a:p>
            <a:endParaRPr/>
          </a:p>
        </p:txBody>
      </p:sp>
      <p:sp>
        <p:nvSpPr>
          <p:cNvPr id="10" name="Shape 10"/>
          <p:cNvSpPr txBox="1">
            <a:spLocks noGrp="1"/>
          </p:cNvSpPr>
          <p:nvPr>
            <p:ph type="subTitle" idx="1"/>
          </p:nvPr>
        </p:nvSpPr>
        <p:spPr>
          <a:xfrm>
            <a:off x="685800" y="4124476"/>
            <a:ext cx="7772400" cy="949799"/>
          </a:xfrm>
          <a:prstGeom prst="rect">
            <a:avLst/>
          </a:prstGeom>
        </p:spPr>
        <p:txBody>
          <a:bodyPr lIns="91425" tIns="91425" rIns="91425" bIns="91425" anchor="ctr" anchorCtr="0"/>
          <a:lstStyle>
            <a:lvl1pPr marL="0">
              <a:spcBef>
                <a:spcPts val="0"/>
              </a:spcBef>
              <a:buClr>
                <a:schemeClr val="lt2"/>
              </a:buClr>
              <a:buNone/>
              <a:defRPr b="1">
                <a:solidFill>
                  <a:schemeClr val="lt2"/>
                </a:solidFill>
              </a:defRPr>
            </a:lvl1pPr>
            <a:lvl2pPr marL="0" indent="190500">
              <a:spcBef>
                <a:spcPts val="0"/>
              </a:spcBef>
              <a:buClr>
                <a:schemeClr val="lt2"/>
              </a:buClr>
              <a:buSzPct val="100000"/>
              <a:buNone/>
              <a:defRPr sz="3000" b="1">
                <a:solidFill>
                  <a:schemeClr val="lt2"/>
                </a:solidFill>
              </a:defRPr>
            </a:lvl2pPr>
            <a:lvl3pPr marL="0" indent="190500">
              <a:spcBef>
                <a:spcPts val="0"/>
              </a:spcBef>
              <a:buClr>
                <a:schemeClr val="lt2"/>
              </a:buClr>
              <a:buSzPct val="100000"/>
              <a:buNone/>
              <a:defRPr sz="3000" b="1">
                <a:solidFill>
                  <a:schemeClr val="lt2"/>
                </a:solidFill>
              </a:defRPr>
            </a:lvl3pPr>
            <a:lvl4pPr marL="0" indent="190500">
              <a:spcBef>
                <a:spcPts val="0"/>
              </a:spcBef>
              <a:buClr>
                <a:schemeClr val="lt2"/>
              </a:buClr>
              <a:buSzPct val="100000"/>
              <a:buNone/>
              <a:defRPr sz="3000" b="1">
                <a:solidFill>
                  <a:schemeClr val="lt2"/>
                </a:solidFill>
              </a:defRPr>
            </a:lvl4pPr>
            <a:lvl5pPr marL="0" indent="190500">
              <a:spcBef>
                <a:spcPts val="0"/>
              </a:spcBef>
              <a:buClr>
                <a:schemeClr val="lt2"/>
              </a:buClr>
              <a:buSzPct val="100000"/>
              <a:buNone/>
              <a:defRPr sz="3000" b="1">
                <a:solidFill>
                  <a:schemeClr val="lt2"/>
                </a:solidFill>
              </a:defRPr>
            </a:lvl5pPr>
            <a:lvl6pPr marL="0" indent="190500">
              <a:spcBef>
                <a:spcPts val="0"/>
              </a:spcBef>
              <a:buClr>
                <a:schemeClr val="lt2"/>
              </a:buClr>
              <a:buSzPct val="100000"/>
              <a:buNone/>
              <a:defRPr sz="3000" b="1">
                <a:solidFill>
                  <a:schemeClr val="lt2"/>
                </a:solidFill>
              </a:defRPr>
            </a:lvl6pPr>
            <a:lvl7pPr marL="0" indent="190500">
              <a:spcBef>
                <a:spcPts val="0"/>
              </a:spcBef>
              <a:buClr>
                <a:schemeClr val="lt2"/>
              </a:buClr>
              <a:buSzPct val="100000"/>
              <a:buNone/>
              <a:defRPr sz="3000" b="1">
                <a:solidFill>
                  <a:schemeClr val="lt2"/>
                </a:solidFill>
              </a:defRPr>
            </a:lvl7pPr>
            <a:lvl8pPr marL="0" indent="190500">
              <a:spcBef>
                <a:spcPts val="0"/>
              </a:spcBef>
              <a:buClr>
                <a:schemeClr val="lt2"/>
              </a:buClr>
              <a:buSzPct val="100000"/>
              <a:buNone/>
              <a:defRPr sz="3000" b="1">
                <a:solidFill>
                  <a:schemeClr val="lt2"/>
                </a:solidFill>
              </a:defRPr>
            </a:lvl8pPr>
            <a:lvl9pPr marL="0" indent="190500">
              <a:spcBef>
                <a:spcPts val="0"/>
              </a:spcBef>
              <a:buClr>
                <a:schemeClr val="lt2"/>
              </a:buClr>
              <a:buSzPct val="100000"/>
              <a:buNone/>
              <a:defRPr sz="3000" b="1">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endParaRPr/>
          </a:p>
        </p:txBody>
      </p:sp>
      <p:sp>
        <p:nvSpPr>
          <p:cNvPr id="13" name="Shape 13"/>
          <p:cNvSpPr txBox="1">
            <a:spLocks noGrp="1"/>
          </p:cNvSpPr>
          <p:nvPr>
            <p:ph type="title"/>
          </p:nvPr>
        </p:nvSpPr>
        <p:spPr>
          <a:xfrm>
            <a:off x="457200" y="274637"/>
            <a:ext cx="8229600" cy="15221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4" name="Shape 14"/>
          <p:cNvSpPr txBox="1">
            <a:spLocks noGrp="1"/>
          </p:cNvSpPr>
          <p:nvPr>
            <p:ph type="body" idx="1"/>
          </p:nvPr>
        </p:nvSpPr>
        <p:spPr>
          <a:xfrm>
            <a:off x="457200" y="1947332"/>
            <a:ext cx="8229600" cy="46202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5"/>
        <p:cNvGrpSpPr/>
        <p:nvPr/>
      </p:nvGrpSpPr>
      <p:grpSpPr>
        <a:xfrm>
          <a:off x="0" y="0"/>
          <a:ext cx="0" cy="0"/>
          <a:chOff x="0" y="0"/>
          <a:chExt cx="0" cy="0"/>
        </a:xfrm>
      </p:grpSpPr>
      <p:sp>
        <p:nvSpPr>
          <p:cNvPr id="16" name="Shape 16"/>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endParaRPr/>
          </a:p>
        </p:txBody>
      </p:sp>
      <p:sp>
        <p:nvSpPr>
          <p:cNvPr id="17" name="Shape 17"/>
          <p:cNvSpPr txBox="1">
            <a:spLocks noGrp="1"/>
          </p:cNvSpPr>
          <p:nvPr>
            <p:ph type="title"/>
          </p:nvPr>
        </p:nvSpPr>
        <p:spPr>
          <a:xfrm>
            <a:off x="457200" y="274637"/>
            <a:ext cx="8229600" cy="15221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8" name="Shape 18"/>
          <p:cNvSpPr txBox="1">
            <a:spLocks noGrp="1"/>
          </p:cNvSpPr>
          <p:nvPr>
            <p:ph type="body" idx="1"/>
          </p:nvPr>
        </p:nvSpPr>
        <p:spPr>
          <a:xfrm>
            <a:off x="457200" y="1947332"/>
            <a:ext cx="4030200" cy="46202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9" name="Shape 19"/>
          <p:cNvSpPr txBox="1">
            <a:spLocks noGrp="1"/>
          </p:cNvSpPr>
          <p:nvPr>
            <p:ph type="body" idx="2"/>
          </p:nvPr>
        </p:nvSpPr>
        <p:spPr>
          <a:xfrm>
            <a:off x="4656667" y="1949211"/>
            <a:ext cx="4030200" cy="46202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
        <p:cNvGrpSpPr/>
        <p:nvPr/>
      </p:nvGrpSpPr>
      <p:grpSpPr>
        <a:xfrm>
          <a:off x="0" y="0"/>
          <a:ext cx="0" cy="0"/>
          <a:chOff x="0" y="0"/>
          <a:chExt cx="0" cy="0"/>
        </a:xfrm>
      </p:grpSpPr>
      <p:sp>
        <p:nvSpPr>
          <p:cNvPr id="21" name="Shape 21"/>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endParaRPr/>
          </a:p>
        </p:txBody>
      </p:sp>
      <p:sp>
        <p:nvSpPr>
          <p:cNvPr id="22" name="Shape 22"/>
          <p:cNvSpPr txBox="1">
            <a:spLocks noGrp="1"/>
          </p:cNvSpPr>
          <p:nvPr>
            <p:ph type="title"/>
          </p:nvPr>
        </p:nvSpPr>
        <p:spPr>
          <a:xfrm>
            <a:off x="457200" y="274637"/>
            <a:ext cx="8229600" cy="15221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3"/>
        <p:cNvGrpSpPr/>
        <p:nvPr/>
      </p:nvGrpSpPr>
      <p:grpSpPr>
        <a:xfrm>
          <a:off x="0" y="0"/>
          <a:ext cx="0" cy="0"/>
          <a:chOff x="0" y="0"/>
          <a:chExt cx="0" cy="0"/>
        </a:xfrm>
      </p:grpSpPr>
      <p:sp>
        <p:nvSpPr>
          <p:cNvPr id="24" name="Shape 24"/>
          <p:cNvSpPr/>
          <p:nvPr/>
        </p:nvSpPr>
        <p:spPr>
          <a:xfrm>
            <a:off x="0" y="5875078"/>
            <a:ext cx="8686800" cy="692700"/>
          </a:xfrm>
          <a:prstGeom prst="rect">
            <a:avLst/>
          </a:prstGeom>
          <a:solidFill>
            <a:schemeClr val="dk2"/>
          </a:solidFill>
          <a:ln>
            <a:noFill/>
          </a:ln>
        </p:spPr>
        <p:txBody>
          <a:bodyPr lIns="91425" tIns="45700" rIns="91425" bIns="45700" anchor="ctr" anchorCtr="0">
            <a:noAutofit/>
          </a:bodyPr>
          <a:lstStyle/>
          <a:p>
            <a:endParaRPr/>
          </a:p>
        </p:txBody>
      </p:sp>
      <p:sp>
        <p:nvSpPr>
          <p:cNvPr id="25" name="Shape 25"/>
          <p:cNvSpPr txBox="1">
            <a:spLocks noGrp="1"/>
          </p:cNvSpPr>
          <p:nvPr>
            <p:ph type="body" idx="1"/>
          </p:nvPr>
        </p:nvSpPr>
        <p:spPr>
          <a:xfrm>
            <a:off x="457200" y="5875078"/>
            <a:ext cx="8229600" cy="692700"/>
          </a:xfrm>
          <a:prstGeom prst="rect">
            <a:avLst/>
          </a:prstGeom>
        </p:spPr>
        <p:txBody>
          <a:bodyPr lIns="91425" tIns="91425" rIns="91425" bIns="91425" anchor="ctr" anchorCtr="0"/>
          <a:lstStyle>
            <a:lvl1pPr indent="152400">
              <a:spcBef>
                <a:spcPts val="0"/>
              </a:spcBef>
              <a:buClr>
                <a:schemeClr val="lt1"/>
              </a:buClr>
              <a:buSzPct val="100000"/>
              <a:buNone/>
              <a:defRPr sz="2400" b="1">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522199"/>
          </a:xfrm>
          <a:prstGeom prst="rect">
            <a:avLst/>
          </a:prstGeom>
        </p:spPr>
        <p:txBody>
          <a:bodyPr lIns="91425" tIns="91425" rIns="91425" bIns="91425" anchor="b" anchorCtr="0"/>
          <a:lstStyle>
            <a:lvl1pPr marL="0" indent="304800">
              <a:buClr>
                <a:schemeClr val="lt1"/>
              </a:buClr>
              <a:buSzPct val="100000"/>
              <a:buNone/>
              <a:defRPr sz="4800" b="1">
                <a:solidFill>
                  <a:schemeClr val="lt1"/>
                </a:solidFill>
              </a:defRPr>
            </a:lvl1pPr>
            <a:lvl2pPr marL="0" indent="304800">
              <a:buClr>
                <a:schemeClr val="lt1"/>
              </a:buClr>
              <a:buSzPct val="100000"/>
              <a:buNone/>
              <a:defRPr sz="4800" b="1">
                <a:solidFill>
                  <a:schemeClr val="lt1"/>
                </a:solidFill>
              </a:defRPr>
            </a:lvl2pPr>
            <a:lvl3pPr marL="0" indent="304800">
              <a:buClr>
                <a:schemeClr val="lt1"/>
              </a:buClr>
              <a:buSzPct val="100000"/>
              <a:buNone/>
              <a:defRPr sz="4800" b="1">
                <a:solidFill>
                  <a:schemeClr val="lt1"/>
                </a:solidFill>
              </a:defRPr>
            </a:lvl3pPr>
            <a:lvl4pPr marL="0" indent="304800">
              <a:buClr>
                <a:schemeClr val="lt1"/>
              </a:buClr>
              <a:buSzPct val="100000"/>
              <a:buNone/>
              <a:defRPr sz="4800" b="1">
                <a:solidFill>
                  <a:schemeClr val="lt1"/>
                </a:solidFill>
              </a:defRPr>
            </a:lvl4pPr>
            <a:lvl5pPr marL="0" indent="304800">
              <a:buClr>
                <a:schemeClr val="lt1"/>
              </a:buClr>
              <a:buSzPct val="100000"/>
              <a:buNone/>
              <a:defRPr sz="4800" b="1">
                <a:solidFill>
                  <a:schemeClr val="lt1"/>
                </a:solidFill>
              </a:defRPr>
            </a:lvl5pPr>
            <a:lvl6pPr marL="0" indent="304800">
              <a:buClr>
                <a:schemeClr val="lt1"/>
              </a:buClr>
              <a:buSzPct val="100000"/>
              <a:buNone/>
              <a:defRPr sz="4800" b="1">
                <a:solidFill>
                  <a:schemeClr val="lt1"/>
                </a:solidFill>
              </a:defRPr>
            </a:lvl6pPr>
            <a:lvl7pPr marL="0" indent="304800">
              <a:buClr>
                <a:schemeClr val="lt1"/>
              </a:buClr>
              <a:buSzPct val="100000"/>
              <a:buNone/>
              <a:defRPr sz="4800" b="1">
                <a:solidFill>
                  <a:schemeClr val="lt1"/>
                </a:solidFill>
              </a:defRPr>
            </a:lvl7pPr>
            <a:lvl8pPr marL="0" indent="304800">
              <a:buClr>
                <a:schemeClr val="lt1"/>
              </a:buClr>
              <a:buSzPct val="100000"/>
              <a:buNone/>
              <a:defRPr sz="4800" b="1">
                <a:solidFill>
                  <a:schemeClr val="lt1"/>
                </a:solidFill>
              </a:defRPr>
            </a:lvl8pPr>
            <a:lvl9pPr marL="0" indent="304800">
              <a:buClr>
                <a:schemeClr val="lt1"/>
              </a:buClr>
              <a:buSzPct val="100000"/>
              <a:buNone/>
              <a:defRPr sz="4800" b="1">
                <a:solidFill>
                  <a:schemeClr val="lt1"/>
                </a:solidFill>
              </a:defRPr>
            </a:lvl9pPr>
          </a:lstStyle>
          <a:p>
            <a:endParaRPr/>
          </a:p>
        </p:txBody>
      </p:sp>
      <p:sp>
        <p:nvSpPr>
          <p:cNvPr id="6" name="Shape 6"/>
          <p:cNvSpPr txBox="1">
            <a:spLocks noGrp="1"/>
          </p:cNvSpPr>
          <p:nvPr>
            <p:ph type="body" idx="1"/>
          </p:nvPr>
        </p:nvSpPr>
        <p:spPr>
          <a:xfrm>
            <a:off x="457200" y="1947332"/>
            <a:ext cx="8229600" cy="4620299"/>
          </a:xfrm>
          <a:prstGeom prst="rect">
            <a:avLst/>
          </a:prstGeom>
        </p:spPr>
        <p:txBody>
          <a:bodyPr lIns="91425" tIns="91425" rIns="91425" bIns="91425" anchor="t" anchorCtr="0"/>
          <a:lstStyle>
            <a:lvl1pPr marL="342900" indent="-152400">
              <a:spcBef>
                <a:spcPts val="600"/>
              </a:spcBef>
              <a:buClr>
                <a:schemeClr val="dk2"/>
              </a:buClr>
              <a:buSzPct val="100000"/>
              <a:defRPr sz="3000">
                <a:solidFill>
                  <a:schemeClr val="dk2"/>
                </a:solidFill>
              </a:defRPr>
            </a:lvl1pPr>
            <a:lvl2pPr marL="742950" indent="-133350">
              <a:spcBef>
                <a:spcPts val="480"/>
              </a:spcBef>
              <a:buClr>
                <a:schemeClr val="dk2"/>
              </a:buClr>
              <a:buSzPct val="100000"/>
              <a:defRPr sz="2400">
                <a:solidFill>
                  <a:schemeClr val="dk2"/>
                </a:solidFill>
              </a:defRPr>
            </a:lvl2pPr>
            <a:lvl3pPr marL="1143000" indent="-76200">
              <a:spcBef>
                <a:spcPts val="480"/>
              </a:spcBef>
              <a:buClr>
                <a:schemeClr val="dk2"/>
              </a:buClr>
              <a:buSzPct val="100000"/>
              <a:defRPr sz="2400">
                <a:solidFill>
                  <a:schemeClr val="dk2"/>
                </a:solidFill>
              </a:defRPr>
            </a:lvl3pPr>
            <a:lvl4pPr marL="1600200" indent="-114300">
              <a:spcBef>
                <a:spcPts val="360"/>
              </a:spcBef>
              <a:buClr>
                <a:schemeClr val="dk2"/>
              </a:buClr>
              <a:buSzPct val="100000"/>
              <a:defRPr sz="1800">
                <a:solidFill>
                  <a:schemeClr val="dk2"/>
                </a:solidFill>
              </a:defRPr>
            </a:lvl4pPr>
            <a:lvl5pPr marL="2057400" indent="-114300">
              <a:spcBef>
                <a:spcPts val="360"/>
              </a:spcBef>
              <a:buClr>
                <a:schemeClr val="dk2"/>
              </a:buClr>
              <a:buSzPct val="100000"/>
              <a:defRPr sz="1800">
                <a:solidFill>
                  <a:schemeClr val="dk2"/>
                </a:solidFill>
              </a:defRPr>
            </a:lvl5pPr>
            <a:lvl6pPr marL="2514600" indent="-114300">
              <a:spcBef>
                <a:spcPts val="360"/>
              </a:spcBef>
              <a:buClr>
                <a:schemeClr val="dk2"/>
              </a:buClr>
              <a:buSzPct val="100000"/>
              <a:defRPr sz="1800">
                <a:solidFill>
                  <a:schemeClr val="dk2"/>
                </a:solidFill>
              </a:defRPr>
            </a:lvl6pPr>
            <a:lvl7pPr marL="2971800" indent="-114300">
              <a:spcBef>
                <a:spcPts val="360"/>
              </a:spcBef>
              <a:buClr>
                <a:schemeClr val="dk2"/>
              </a:buClr>
              <a:buSzPct val="100000"/>
              <a:defRPr sz="1800">
                <a:solidFill>
                  <a:schemeClr val="dk2"/>
                </a:solidFill>
              </a:defRPr>
            </a:lvl7pPr>
            <a:lvl8pPr marL="3429000" indent="-114300">
              <a:spcBef>
                <a:spcPts val="360"/>
              </a:spcBef>
              <a:buClr>
                <a:schemeClr val="dk2"/>
              </a:buClr>
              <a:buSzPct val="100000"/>
              <a:defRPr sz="1800">
                <a:solidFill>
                  <a:schemeClr val="dk2"/>
                </a:solidFill>
              </a:defRPr>
            </a:lvl8pPr>
            <a:lvl9pPr marL="3886200" indent="-114300">
              <a:spcBef>
                <a:spcPts val="360"/>
              </a:spcBef>
              <a:buClr>
                <a:schemeClr val="dk2"/>
              </a:buClr>
              <a:buSzPct val="100000"/>
              <a:defRPr sz="1800">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jsfiddle.net/rajakvk/3Yp6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ww.hertz247.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www.vkanakaraj.wordpress.com" TargetMode="External"/><Relationship Id="rId4" Type="http://schemas.openxmlformats.org/officeDocument/2006/relationships/hyperlink" Target="mailto:kanakarajv@techaspect.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jsfiddle.net/rajakvk/gv644/"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addyosmani.com/resources/essentialjsdesignpatterns/book/"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jsfiddle.net/rajakvk/69EdP/"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dofactory.com/javascript-observer-pattern.asp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1658142"/>
            <a:ext cx="7772400" cy="2245499"/>
          </a:xfrm>
          <a:prstGeom prst="rect">
            <a:avLst/>
          </a:prstGeom>
        </p:spPr>
        <p:txBody>
          <a:bodyPr lIns="91425" tIns="91425" rIns="91425" bIns="91425" anchor="b" anchorCtr="0">
            <a:noAutofit/>
          </a:bodyPr>
          <a:lstStyle/>
          <a:p>
            <a:pPr>
              <a:buNone/>
            </a:pPr>
            <a:r>
              <a:rPr lang="en"/>
              <a:t>Object Oriented JavaScript</a:t>
            </a:r>
          </a:p>
        </p:txBody>
      </p:sp>
      <p:sp>
        <p:nvSpPr>
          <p:cNvPr id="29" name="Shape 29"/>
          <p:cNvSpPr txBox="1">
            <a:spLocks noGrp="1"/>
          </p:cNvSpPr>
          <p:nvPr>
            <p:ph type="subTitle" idx="1"/>
          </p:nvPr>
        </p:nvSpPr>
        <p:spPr>
          <a:xfrm>
            <a:off x="685800" y="4124476"/>
            <a:ext cx="7772400" cy="949799"/>
          </a:xfrm>
          <a:prstGeom prst="rect">
            <a:avLst/>
          </a:prstGeom>
        </p:spPr>
        <p:txBody>
          <a:bodyPr lIns="91425" tIns="91425" rIns="91425" bIns="91425" anchor="ctr" anchorCtr="0">
            <a:noAutofit/>
          </a:bodyPr>
          <a:lstStyle/>
          <a:p>
            <a:pPr algn="r">
              <a:buNone/>
            </a:pPr>
            <a:r>
              <a:rPr lang="en"/>
              <a:t>By Kanakaraj Venkataswamy</a:t>
            </a:r>
          </a:p>
        </p:txBody>
      </p:sp>
      <p:sp>
        <p:nvSpPr>
          <p:cNvPr id="30" name="Shape 30"/>
          <p:cNvSpPr txBox="1"/>
          <p:nvPr/>
        </p:nvSpPr>
        <p:spPr>
          <a:xfrm>
            <a:off x="4815950" y="5347125"/>
            <a:ext cx="3642300" cy="542999"/>
          </a:xfrm>
          <a:prstGeom prst="rect">
            <a:avLst/>
          </a:prstGeom>
        </p:spPr>
        <p:txBody>
          <a:bodyPr lIns="91425" tIns="91425" rIns="91425" bIns="91425" anchor="t" anchorCtr="0">
            <a:noAutofit/>
          </a:bodyPr>
          <a:lstStyle/>
          <a:p>
            <a:pPr algn="r">
              <a:buNone/>
            </a:pPr>
            <a:r>
              <a:rPr lang="en"/>
              <a:t>28th &amp; 29th November 2013</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Data Types</a:t>
            </a:r>
          </a:p>
        </p:txBody>
      </p:sp>
      <p:sp>
        <p:nvSpPr>
          <p:cNvPr id="84" name="Shape 84"/>
          <p:cNvSpPr txBox="1">
            <a:spLocks noGrp="1"/>
          </p:cNvSpPr>
          <p:nvPr>
            <p:ph type="body" idx="1"/>
          </p:nvPr>
        </p:nvSpPr>
        <p:spPr>
          <a:xfrm>
            <a:off x="457200" y="1871124"/>
            <a:ext cx="8229600" cy="48203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sz="2800" dirty="0"/>
              <a:t>Primitive types</a:t>
            </a:r>
          </a:p>
          <a:p>
            <a:pPr marL="914400" lvl="1" indent="-381000" rtl="0">
              <a:buClr>
                <a:schemeClr val="dk2"/>
              </a:buClr>
              <a:buSzPct val="80000"/>
              <a:buFont typeface="Courier New"/>
              <a:buChar char="o"/>
            </a:pPr>
            <a:r>
              <a:rPr lang="en" sz="2000" dirty="0"/>
              <a:t>number</a:t>
            </a:r>
          </a:p>
          <a:p>
            <a:pPr marL="914400" lvl="1" indent="-381000" rtl="0">
              <a:buClr>
                <a:schemeClr val="dk2"/>
              </a:buClr>
              <a:buSzPct val="80000"/>
              <a:buFont typeface="Courier New"/>
              <a:buChar char="o"/>
            </a:pPr>
            <a:r>
              <a:rPr lang="en" sz="2000" dirty="0"/>
              <a:t>string</a:t>
            </a:r>
          </a:p>
          <a:p>
            <a:pPr marL="914400" lvl="1" indent="-381000" rtl="0">
              <a:buClr>
                <a:schemeClr val="dk2"/>
              </a:buClr>
              <a:buSzPct val="80000"/>
              <a:buFont typeface="Courier New"/>
              <a:buChar char="o"/>
            </a:pPr>
            <a:r>
              <a:rPr lang="en" sz="2000" dirty="0"/>
              <a:t>boolean</a:t>
            </a:r>
          </a:p>
          <a:p>
            <a:pPr marL="914400" lvl="1" indent="-381000" rtl="0">
              <a:buClr>
                <a:schemeClr val="dk2"/>
              </a:buClr>
              <a:buSzPct val="80000"/>
              <a:buFont typeface="Courier New"/>
              <a:buChar char="o"/>
            </a:pPr>
            <a:r>
              <a:rPr lang="en" sz="2000" dirty="0"/>
              <a:t>undefined</a:t>
            </a:r>
          </a:p>
          <a:p>
            <a:pPr marL="914400" lvl="1" indent="-381000" rtl="0">
              <a:buClr>
                <a:schemeClr val="dk2"/>
              </a:buClr>
              <a:buSzPct val="80000"/>
              <a:buFont typeface="Courier New"/>
              <a:buChar char="o"/>
            </a:pPr>
            <a:r>
              <a:rPr lang="en" sz="2000" dirty="0"/>
              <a:t>null</a:t>
            </a:r>
          </a:p>
          <a:p>
            <a:pPr marL="457200" lvl="0" indent="-419100" rtl="0">
              <a:buClr>
                <a:schemeClr val="dk2"/>
              </a:buClr>
              <a:buSzPct val="166666"/>
              <a:buFont typeface="Arial"/>
              <a:buChar char="•"/>
            </a:pPr>
            <a:r>
              <a:rPr lang="en" sz="2800" dirty="0"/>
              <a:t>Everything else is object</a:t>
            </a:r>
          </a:p>
          <a:p>
            <a:pPr marL="914400" lvl="1" indent="-381000" rtl="0">
              <a:buClr>
                <a:schemeClr val="dk2"/>
              </a:buClr>
              <a:buSzPct val="80000"/>
              <a:buFont typeface="Courier New"/>
              <a:buChar char="o"/>
            </a:pPr>
            <a:r>
              <a:rPr lang="en" sz="2000" dirty="0"/>
              <a:t>function</a:t>
            </a:r>
          </a:p>
          <a:p>
            <a:pPr marL="914400" lvl="1" indent="-381000" rtl="0">
              <a:buClr>
                <a:schemeClr val="dk2"/>
              </a:buClr>
              <a:buSzPct val="80000"/>
              <a:buFont typeface="Courier New"/>
              <a:buChar char="o"/>
            </a:pPr>
            <a:r>
              <a:rPr lang="en" sz="2000" dirty="0"/>
              <a:t>array</a:t>
            </a:r>
          </a:p>
          <a:p>
            <a:pPr marL="914400" lvl="1" indent="-381000" rtl="0">
              <a:buClr>
                <a:schemeClr val="dk2"/>
              </a:buClr>
              <a:buSzPct val="80000"/>
              <a:buFont typeface="Courier New"/>
              <a:buChar char="o"/>
            </a:pPr>
            <a:r>
              <a:rPr lang="en" sz="2000" dirty="0"/>
              <a:t>date </a:t>
            </a:r>
          </a:p>
          <a:p>
            <a:pPr marL="914400" lvl="1" indent="-381000" rtl="0">
              <a:buClr>
                <a:schemeClr val="dk2"/>
              </a:buClr>
              <a:buSzPct val="80000"/>
              <a:buFont typeface="Courier New"/>
              <a:buChar char="o"/>
            </a:pPr>
            <a:r>
              <a:rPr lang="en" sz="2000" dirty="0"/>
              <a:t>regex, etc.</a:t>
            </a:r>
          </a:p>
          <a:p>
            <a:pPr marL="457200" lvl="0" indent="-419100">
              <a:buClr>
                <a:schemeClr val="dk2"/>
              </a:buClr>
              <a:buSzPct val="166666"/>
              <a:buFont typeface="Arial"/>
              <a:buChar char="•"/>
            </a:pPr>
            <a:r>
              <a:rPr lang="en" sz="2800" dirty="0"/>
              <a:t>Object is nothing but key/value pair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Scope</a:t>
            </a:r>
          </a:p>
        </p:txBody>
      </p:sp>
      <p:sp>
        <p:nvSpPr>
          <p:cNvPr id="90" name="Shape 9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lnSpc>
                <a:spcPct val="100000"/>
              </a:lnSpc>
              <a:buNone/>
            </a:pPr>
            <a:r>
              <a:rPr lang="en" dirty="0"/>
              <a:t>Scope in a programing language controls the visibility and lifetimes of variables and parameters.</a:t>
            </a:r>
          </a:p>
          <a:p>
            <a:pPr marL="457200" lvl="0" indent="-419100" rtl="0">
              <a:lnSpc>
                <a:spcPct val="150000"/>
              </a:lnSpc>
              <a:buClr>
                <a:schemeClr val="dk2"/>
              </a:buClr>
              <a:buSzPct val="166666"/>
              <a:buFont typeface="Arial"/>
              <a:buChar char="•"/>
            </a:pPr>
            <a:endParaRPr lang="en" dirty="0" smtClean="0"/>
          </a:p>
          <a:p>
            <a:pPr marL="457200" lvl="0" indent="-419100" rtl="0">
              <a:lnSpc>
                <a:spcPct val="150000"/>
              </a:lnSpc>
              <a:buClr>
                <a:schemeClr val="dk2"/>
              </a:buClr>
              <a:buSzPct val="166666"/>
              <a:buFont typeface="Arial"/>
              <a:buChar char="•"/>
            </a:pPr>
            <a:r>
              <a:rPr lang="en" dirty="0" smtClean="0"/>
              <a:t>Global </a:t>
            </a:r>
            <a:r>
              <a:rPr lang="en" dirty="0"/>
              <a:t>scope</a:t>
            </a:r>
          </a:p>
          <a:p>
            <a:pPr marL="457200" lvl="0" indent="-419100" rtl="0">
              <a:lnSpc>
                <a:spcPct val="150000"/>
              </a:lnSpc>
              <a:buClr>
                <a:schemeClr val="dk2"/>
              </a:buClr>
              <a:buSzPct val="166666"/>
              <a:buFont typeface="Arial"/>
              <a:buChar char="•"/>
            </a:pPr>
            <a:r>
              <a:rPr lang="en" dirty="0"/>
              <a:t>Function scope</a:t>
            </a:r>
          </a:p>
          <a:p>
            <a:pPr marL="457200" lvl="0" indent="-419100">
              <a:lnSpc>
                <a:spcPct val="150000"/>
              </a:lnSpc>
              <a:buClr>
                <a:schemeClr val="dk2"/>
              </a:buClr>
              <a:buSzPct val="166666"/>
              <a:buFont typeface="Arial"/>
              <a:buChar char="•"/>
            </a:pPr>
            <a:r>
              <a:rPr lang="en" dirty="0"/>
              <a:t>this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Falsy</a:t>
            </a:r>
          </a:p>
        </p:txBody>
      </p:sp>
      <p:sp>
        <p:nvSpPr>
          <p:cNvPr id="96" name="Shape 9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dirty="0"/>
              <a:t>The following values are falsy</a:t>
            </a:r>
          </a:p>
          <a:p>
            <a:pPr marL="914400" lvl="1" indent="-381000" rtl="0">
              <a:buClr>
                <a:schemeClr val="dk2"/>
              </a:buClr>
              <a:buSzPct val="80000"/>
              <a:buFont typeface="Courier New"/>
              <a:buChar char="o"/>
            </a:pPr>
            <a:r>
              <a:rPr lang="en" dirty="0"/>
              <a:t>false</a:t>
            </a:r>
          </a:p>
          <a:p>
            <a:pPr marL="914400" lvl="1" indent="-381000" rtl="0">
              <a:buClr>
                <a:schemeClr val="dk2"/>
              </a:buClr>
              <a:buSzPct val="80000"/>
              <a:buFont typeface="Courier New"/>
              <a:buChar char="o"/>
            </a:pPr>
            <a:r>
              <a:rPr lang="en" dirty="0"/>
              <a:t>0 (zero)</a:t>
            </a:r>
          </a:p>
          <a:p>
            <a:pPr marL="914400" lvl="1" indent="-381000" rtl="0">
              <a:buClr>
                <a:schemeClr val="dk2"/>
              </a:buClr>
              <a:buSzPct val="80000"/>
              <a:buFont typeface="Courier New"/>
              <a:buChar char="o"/>
            </a:pPr>
            <a:r>
              <a:rPr lang="en" dirty="0"/>
              <a:t>“” (empty string”)</a:t>
            </a:r>
          </a:p>
          <a:p>
            <a:pPr marL="914400" lvl="1" indent="-381000" rtl="0">
              <a:buClr>
                <a:schemeClr val="dk2"/>
              </a:buClr>
              <a:buSzPct val="80000"/>
              <a:buFont typeface="Courier New"/>
              <a:buChar char="o"/>
            </a:pPr>
            <a:r>
              <a:rPr lang="en" dirty="0"/>
              <a:t>null</a:t>
            </a:r>
          </a:p>
          <a:p>
            <a:pPr marL="914400" lvl="1" indent="-381000" rtl="0">
              <a:buClr>
                <a:schemeClr val="dk2"/>
              </a:buClr>
              <a:buSzPct val="80000"/>
              <a:buFont typeface="Courier New"/>
              <a:buChar char="o"/>
            </a:pPr>
            <a:r>
              <a:rPr lang="en" dirty="0"/>
              <a:t>undefined</a:t>
            </a:r>
          </a:p>
          <a:p>
            <a:pPr marL="914400" lvl="1" indent="-381000" rtl="0">
              <a:buClr>
                <a:schemeClr val="dk2"/>
              </a:buClr>
              <a:buSzPct val="80000"/>
              <a:buFont typeface="Courier New"/>
              <a:buChar char="o"/>
            </a:pPr>
            <a:r>
              <a:rPr lang="en" dirty="0"/>
              <a:t>NaN (not a number)</a:t>
            </a:r>
          </a:p>
          <a:p>
            <a:pPr lvl="0" rtl="0">
              <a:buNone/>
            </a:pPr>
            <a:r>
              <a:rPr lang="en" dirty="0"/>
              <a:t>Everything else is truthy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Function - first class object</a:t>
            </a:r>
          </a:p>
        </p:txBody>
      </p:sp>
      <p:sp>
        <p:nvSpPr>
          <p:cNvPr id="102" name="Shape 10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lnSpc>
                <a:spcPct val="115000"/>
              </a:lnSpc>
              <a:buNone/>
            </a:pPr>
            <a:r>
              <a:rPr lang="en"/>
              <a:t>Function </a:t>
            </a:r>
          </a:p>
          <a:p>
            <a:pPr marL="457200" lvl="0" indent="-419100" rtl="0">
              <a:lnSpc>
                <a:spcPct val="115000"/>
              </a:lnSpc>
              <a:buClr>
                <a:schemeClr val="dk2"/>
              </a:buClr>
              <a:buSzPct val="166666"/>
              <a:buFont typeface="Arial"/>
              <a:buChar char="•"/>
            </a:pPr>
            <a:r>
              <a:rPr lang="en"/>
              <a:t>is an instance of Object type</a:t>
            </a:r>
          </a:p>
          <a:p>
            <a:pPr marL="457200" lvl="0" indent="-419100" rtl="0">
              <a:lnSpc>
                <a:spcPct val="115000"/>
              </a:lnSpc>
              <a:buClr>
                <a:schemeClr val="dk2"/>
              </a:buClr>
              <a:buSzPct val="166666"/>
              <a:buFont typeface="Arial"/>
              <a:buChar char="•"/>
            </a:pPr>
            <a:r>
              <a:rPr lang="en"/>
              <a:t>can have properties </a:t>
            </a:r>
          </a:p>
          <a:p>
            <a:pPr marL="457200" lvl="0" indent="-419100" rtl="0">
              <a:lnSpc>
                <a:spcPct val="115000"/>
              </a:lnSpc>
              <a:buClr>
                <a:schemeClr val="dk2"/>
              </a:buClr>
              <a:buSzPct val="166666"/>
              <a:buFont typeface="Arial"/>
              <a:buChar char="•"/>
            </a:pPr>
            <a:r>
              <a:rPr lang="en"/>
              <a:t>can have methods</a:t>
            </a:r>
          </a:p>
          <a:p>
            <a:pPr marL="457200" lvl="0" indent="-419100" rtl="0">
              <a:lnSpc>
                <a:spcPct val="115000"/>
              </a:lnSpc>
              <a:buClr>
                <a:schemeClr val="dk2"/>
              </a:buClr>
              <a:buSzPct val="166666"/>
              <a:buFont typeface="Arial"/>
              <a:buChar char="•"/>
            </a:pPr>
            <a:r>
              <a:rPr lang="en"/>
              <a:t>can be stored in a variable</a:t>
            </a:r>
          </a:p>
          <a:p>
            <a:pPr marL="457200" lvl="0" indent="-419100" rtl="0">
              <a:lnSpc>
                <a:spcPct val="115000"/>
              </a:lnSpc>
              <a:buClr>
                <a:schemeClr val="dk2"/>
              </a:buClr>
              <a:buSzPct val="166666"/>
              <a:buFont typeface="Arial"/>
              <a:buChar char="•"/>
            </a:pPr>
            <a:r>
              <a:rPr lang="en"/>
              <a:t>can be passed as parameter</a:t>
            </a:r>
          </a:p>
          <a:p>
            <a:pPr marL="457200" lvl="0" indent="-419100">
              <a:lnSpc>
                <a:spcPct val="115000"/>
              </a:lnSpc>
              <a:buClr>
                <a:schemeClr val="dk2"/>
              </a:buClr>
              <a:buSzPct val="166666"/>
              <a:buFont typeface="Arial"/>
              <a:buChar char="•"/>
            </a:pPr>
            <a:r>
              <a:rPr lang="en"/>
              <a:t>can be returned from a function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IFF</a:t>
            </a:r>
          </a:p>
        </p:txBody>
      </p:sp>
      <p:sp>
        <p:nvSpPr>
          <p:cNvPr id="108" name="Shape 10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a:t>anonymous function </a:t>
            </a:r>
          </a:p>
          <a:p>
            <a:pPr lvl="0" rtl="0">
              <a:buNone/>
            </a:pPr>
            <a:r>
              <a:rPr lang="en"/>
              <a:t>function(){</a:t>
            </a:r>
          </a:p>
          <a:p>
            <a:pPr lvl="0" rtl="0">
              <a:buNone/>
            </a:pPr>
            <a:r>
              <a:rPr lang="en"/>
              <a:t>// code </a:t>
            </a:r>
          </a:p>
          <a:p>
            <a:pPr lvl="0" rtl="0">
              <a:buNone/>
            </a:pPr>
            <a:r>
              <a:rPr lang="en"/>
              <a:t>}</a:t>
            </a:r>
          </a:p>
          <a:p>
            <a:pPr lvl="0" rtl="0">
              <a:buNone/>
            </a:pPr>
            <a:r>
              <a:rPr lang="en"/>
              <a:t>Immediately invoked function</a:t>
            </a:r>
          </a:p>
          <a:p>
            <a:pPr lvl="0" rtl="0">
              <a:buNone/>
            </a:pPr>
            <a:r>
              <a:rPr lang="en"/>
              <a:t>function(arg) {</a:t>
            </a:r>
          </a:p>
          <a:p>
            <a:pPr lvl="0" rtl="0">
              <a:buNone/>
            </a:pPr>
            <a:r>
              <a:rPr lang="en"/>
              <a:t>  alert(arg)</a:t>
            </a:r>
          </a:p>
          <a:p>
            <a:pPr>
              <a:buNone/>
            </a:pPr>
            <a:r>
              <a:rPr lang="en"/>
              <a:t>} (5)</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hoisting</a:t>
            </a:r>
          </a:p>
        </p:txBody>
      </p:sp>
      <p:sp>
        <p:nvSpPr>
          <p:cNvPr id="114" name="Shape 11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50000"/>
              </a:lnSpc>
              <a:buClr>
                <a:schemeClr val="dk2"/>
              </a:buClr>
              <a:buSzPct val="166666"/>
              <a:buFont typeface="Arial"/>
              <a:buChar char="•"/>
            </a:pPr>
            <a:r>
              <a:rPr lang="en"/>
              <a:t>function declarations and variable declarations are always moved (hoisted) invisibly to the top of their containing scope by the javascript interpreter.</a:t>
            </a:r>
          </a:p>
          <a:p>
            <a:pPr marL="457200" lvl="0" indent="-419100">
              <a:lnSpc>
                <a:spcPct val="150000"/>
              </a:lnSpc>
              <a:buClr>
                <a:schemeClr val="dk2"/>
              </a:buClr>
              <a:buSzPct val="166666"/>
              <a:buFont typeface="Arial"/>
              <a:buChar char="•"/>
            </a:pPr>
            <a:r>
              <a:rPr lang="en"/>
              <a:t>one var statement per scope at the top</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arguments</a:t>
            </a:r>
          </a:p>
        </p:txBody>
      </p:sp>
      <p:sp>
        <p:nvSpPr>
          <p:cNvPr id="120" name="Shape 12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50000"/>
              </a:lnSpc>
              <a:buClr>
                <a:schemeClr val="dk2"/>
              </a:buClr>
              <a:buSzPct val="166666"/>
              <a:buFont typeface="Arial"/>
              <a:buChar char="•"/>
            </a:pPr>
            <a:r>
              <a:rPr lang="en" dirty="0"/>
              <a:t>an object available within all functions</a:t>
            </a:r>
          </a:p>
          <a:p>
            <a:pPr marL="457200" lvl="0" indent="-419100" rtl="0">
              <a:lnSpc>
                <a:spcPct val="150000"/>
              </a:lnSpc>
              <a:buClr>
                <a:schemeClr val="dk2"/>
              </a:buClr>
              <a:buSzPct val="166666"/>
              <a:buFont typeface="Arial"/>
              <a:buChar char="•"/>
            </a:pPr>
            <a:r>
              <a:rPr lang="en" dirty="0"/>
              <a:t>exists only inside function body</a:t>
            </a:r>
          </a:p>
          <a:p>
            <a:pPr marL="457200" lvl="0" indent="-419100" rtl="0">
              <a:lnSpc>
                <a:spcPct val="150000"/>
              </a:lnSpc>
              <a:buClr>
                <a:schemeClr val="dk2"/>
              </a:buClr>
              <a:buSzPct val="166666"/>
              <a:buFont typeface="Arial"/>
              <a:buChar char="•"/>
            </a:pPr>
            <a:r>
              <a:rPr lang="en" dirty="0"/>
              <a:t>not an Array but similar </a:t>
            </a:r>
          </a:p>
          <a:p>
            <a:pPr marL="457200" lvl="0" indent="-419100" rtl="0">
              <a:lnSpc>
                <a:spcPct val="150000"/>
              </a:lnSpc>
              <a:buClr>
                <a:schemeClr val="dk2"/>
              </a:buClr>
              <a:buSzPct val="166666"/>
              <a:buFont typeface="Arial"/>
              <a:buChar char="•"/>
            </a:pPr>
            <a:r>
              <a:rPr lang="en" dirty="0"/>
              <a:t>have length property</a:t>
            </a:r>
          </a:p>
          <a:p>
            <a:pPr marL="457200" lvl="0" indent="-419100">
              <a:lnSpc>
                <a:spcPct val="150000"/>
              </a:lnSpc>
              <a:buClr>
                <a:schemeClr val="dk2"/>
              </a:buClr>
              <a:buSzPct val="166666"/>
              <a:buFont typeface="Arial"/>
              <a:buChar char="•"/>
            </a:pPr>
            <a:r>
              <a:rPr lang="en" dirty="0"/>
              <a:t>does not have Array methods like pop</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call / apply</a:t>
            </a:r>
          </a:p>
        </p:txBody>
      </p:sp>
      <p:sp>
        <p:nvSpPr>
          <p:cNvPr id="126" name="Shape 12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a:t>call is used when you want to control the scope that will be used in the function called.</a:t>
            </a:r>
          </a:p>
          <a:p>
            <a:endParaRPr/>
          </a:p>
          <a:p>
            <a:pPr marL="457200" lvl="0" indent="-419100">
              <a:buClr>
                <a:schemeClr val="dk2"/>
              </a:buClr>
              <a:buSzPct val="166666"/>
              <a:buFont typeface="Arial"/>
              <a:buChar char="•"/>
            </a:pPr>
            <a:r>
              <a:rPr lang="en" u="sng">
                <a:solidFill>
                  <a:schemeClr val="hlink"/>
                </a:solidFill>
                <a:hlinkClick r:id="rId3"/>
              </a:rPr>
              <a:t>http://jsfiddle.net/rajakvk/3Yp6D/</a:t>
            </a:r>
            <a:r>
              <a:rPr lang="en"/>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lnSpc>
                <a:spcPct val="115000"/>
              </a:lnSpc>
              <a:buNone/>
            </a:pPr>
            <a:r>
              <a:rPr lang="en"/>
              <a:t>Definition: closure is the local variable for a function - kept alive after the function has returned</a:t>
            </a:r>
          </a:p>
          <a:p>
            <a:endParaRPr/>
          </a:p>
          <a:p>
            <a:pPr marL="457200" lvl="0" indent="-419100" rtl="0">
              <a:lnSpc>
                <a:spcPct val="150000"/>
              </a:lnSpc>
              <a:buClr>
                <a:schemeClr val="dk2"/>
              </a:buClr>
              <a:buSzPct val="166666"/>
              <a:buFont typeface="Arial"/>
              <a:buChar char="•"/>
            </a:pPr>
            <a:r>
              <a:rPr lang="en"/>
              <a:t>Garbage collection</a:t>
            </a:r>
          </a:p>
          <a:p>
            <a:pPr marL="457200" lvl="0" indent="-419100" rtl="0">
              <a:buClr>
                <a:schemeClr val="dk2"/>
              </a:buClr>
              <a:buSzPct val="166666"/>
              <a:buFont typeface="Arial"/>
              <a:buChar char="•"/>
            </a:pPr>
            <a:r>
              <a:rPr lang="en"/>
              <a:t>Memory leak</a:t>
            </a:r>
          </a:p>
          <a:p>
            <a:endParaRPr/>
          </a:p>
          <a:p>
            <a:endParaRPr/>
          </a:p>
        </p:txBody>
      </p:sp>
      <p:sp>
        <p:nvSpPr>
          <p:cNvPr id="132" name="Shape 132"/>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closure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name space</a:t>
            </a:r>
          </a:p>
        </p:txBody>
      </p:sp>
      <p:sp>
        <p:nvSpPr>
          <p:cNvPr id="138" name="Shape 13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15000"/>
              </a:lnSpc>
              <a:buClr>
                <a:schemeClr val="dk2"/>
              </a:buClr>
              <a:buSzPct val="166666"/>
              <a:buFont typeface="Arial"/>
              <a:buChar char="•"/>
            </a:pPr>
            <a:r>
              <a:rPr lang="en"/>
              <a:t>Name spacing is a technique employed to avoid collisions with other objects or variables in the global scope.</a:t>
            </a:r>
          </a:p>
          <a:p>
            <a:pPr marL="457200" lvl="0" indent="-419100" rtl="0">
              <a:lnSpc>
                <a:spcPct val="115000"/>
              </a:lnSpc>
              <a:buClr>
                <a:schemeClr val="dk2"/>
              </a:buClr>
              <a:buSzPct val="166666"/>
              <a:buFont typeface="Arial"/>
              <a:buChar char="•"/>
            </a:pPr>
            <a:r>
              <a:rPr lang="en"/>
              <a:t>No built in support.</a:t>
            </a:r>
          </a:p>
          <a:p>
            <a:pPr marL="457200" lvl="0" indent="-419100">
              <a:lnSpc>
                <a:spcPct val="115000"/>
              </a:lnSpc>
              <a:buClr>
                <a:schemeClr val="dk2"/>
              </a:buClr>
              <a:buSzPct val="166666"/>
              <a:buFont typeface="Arial"/>
              <a:buChar char="•"/>
            </a:pPr>
            <a:r>
              <a:rPr lang="en"/>
              <a:t>var AppSpace = AppSpace || {};</a:t>
            </a:r>
            <a:br>
              <a:rPr lang="en"/>
            </a:br>
            <a:r>
              <a:rPr lang="en"/>
              <a:t>AppSpace.Mail = function(){};</a:t>
            </a:r>
            <a:br>
              <a:rPr lang="en"/>
            </a:br>
            <a:r>
              <a:rPr lang="en"/>
              <a:t>AppSpace.Video = function(){};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Who am i</a:t>
            </a:r>
          </a:p>
        </p:txBody>
      </p:sp>
      <p:sp>
        <p:nvSpPr>
          <p:cNvPr id="36" name="Shape 3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a:t>Tech Lead</a:t>
            </a:r>
          </a:p>
          <a:p>
            <a:pPr lvl="0" rtl="0">
              <a:buNone/>
            </a:pPr>
            <a:r>
              <a:rPr lang="en"/>
              <a:t>Hertz ( </a:t>
            </a:r>
            <a:r>
              <a:rPr lang="en" u="sng">
                <a:solidFill>
                  <a:schemeClr val="hlink"/>
                </a:solidFill>
                <a:hlinkClick r:id="rId3"/>
              </a:rPr>
              <a:t>www.hertz247.com</a:t>
            </a:r>
            <a:r>
              <a:rPr lang="en"/>
              <a:t> )</a:t>
            </a:r>
          </a:p>
          <a:p>
            <a:endParaRPr/>
          </a:p>
          <a:p>
            <a:pPr lvl="0" rtl="0">
              <a:buNone/>
            </a:pPr>
            <a:r>
              <a:rPr lang="en"/>
              <a:t>email: </a:t>
            </a:r>
            <a:r>
              <a:rPr lang="en" u="sng">
                <a:solidFill>
                  <a:schemeClr val="hlink"/>
                </a:solidFill>
                <a:hlinkClick r:id="rId4"/>
              </a:rPr>
              <a:t>kanakarajv@techaspect.com</a:t>
            </a:r>
            <a:r>
              <a:rPr lang="en"/>
              <a:t> </a:t>
            </a:r>
          </a:p>
          <a:p>
            <a:pPr lvl="0" rtl="0">
              <a:buNone/>
            </a:pPr>
            <a:r>
              <a:rPr lang="en"/>
              <a:t>twitter: @rajakvk </a:t>
            </a:r>
          </a:p>
          <a:p>
            <a:pPr lvl="0" rtl="0">
              <a:buNone/>
            </a:pPr>
            <a:r>
              <a:rPr lang="en"/>
              <a:t>Blog: </a:t>
            </a:r>
            <a:r>
              <a:rPr lang="en" u="sng">
                <a:solidFill>
                  <a:schemeClr val="hlink"/>
                </a:solidFill>
                <a:hlinkClick r:id="rId5"/>
              </a:rPr>
              <a:t>www.vkanakaraj.wordpress.com</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prototype</a:t>
            </a:r>
          </a:p>
        </p:txBody>
      </p:sp>
      <p:sp>
        <p:nvSpPr>
          <p:cNvPr id="144" name="Shape 14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a:t>prototype is an object from which other objects inherit properties and methods</a:t>
            </a:r>
          </a:p>
          <a:p>
            <a:pPr marL="457200" lvl="0" indent="-419100" rtl="0">
              <a:buClr>
                <a:schemeClr val="dk2"/>
              </a:buClr>
              <a:buSzPct val="166666"/>
              <a:buFont typeface="Arial"/>
              <a:buChar char="•"/>
            </a:pPr>
            <a:r>
              <a:rPr lang="en"/>
              <a:t>Every function has a prototype by default</a:t>
            </a:r>
          </a:p>
          <a:p>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p:nvPr/>
        </p:nvSpPr>
        <p:spPr>
          <a:xfrm>
            <a:off x="2190750" y="2471525"/>
            <a:ext cx="4762500" cy="3571875"/>
          </a:xfrm>
          <a:prstGeom prst="rect">
            <a:avLst/>
          </a:prstGeom>
          <a:blipFill>
            <a:blip r:embed="rId3"/>
            <a:stretch>
              <a:fillRect/>
            </a:stretch>
          </a:blipFill>
          <a:ln>
            <a:noFill/>
          </a:ln>
        </p:spPr>
      </p:sp>
      <p:sp>
        <p:nvSpPr>
          <p:cNvPr id="150" name="Shape 150"/>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buNone/>
            </a:pPr>
            <a:r>
              <a:rPr lang="en"/>
              <a:t>Great power comes with great responsibility</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Take away</a:t>
            </a:r>
          </a:p>
        </p:txBody>
      </p:sp>
      <p:sp>
        <p:nvSpPr>
          <p:cNvPr id="156" name="Shape 15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a:lnSpc>
                <a:spcPct val="200000"/>
              </a:lnSpc>
              <a:buNone/>
            </a:pPr>
            <a:r>
              <a:rPr lang="en"/>
              <a:t>JavaScript is a flexible and expressive language that should be written clearly and concisely.</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685800" y="1734342"/>
            <a:ext cx="7772400" cy="2245499"/>
          </a:xfrm>
          <a:prstGeom prst="rect">
            <a:avLst/>
          </a:prstGeom>
        </p:spPr>
        <p:txBody>
          <a:bodyPr lIns="91425" tIns="91425" rIns="91425" bIns="91425" anchor="b" anchorCtr="0">
            <a:noAutofit/>
          </a:bodyPr>
          <a:lstStyle/>
          <a:p>
            <a:pPr>
              <a:buNone/>
            </a:pPr>
            <a:r>
              <a:rPr lang="en"/>
              <a:t>require.js</a:t>
            </a:r>
          </a:p>
        </p:txBody>
      </p:sp>
      <p:sp>
        <p:nvSpPr>
          <p:cNvPr id="162" name="Shape 162"/>
          <p:cNvSpPr txBox="1">
            <a:spLocks noGrp="1"/>
          </p:cNvSpPr>
          <p:nvPr>
            <p:ph type="subTitle" idx="1"/>
          </p:nvPr>
        </p:nvSpPr>
        <p:spPr>
          <a:xfrm>
            <a:off x="685800" y="4124476"/>
            <a:ext cx="7772400" cy="949799"/>
          </a:xfrm>
          <a:prstGeom prst="rect">
            <a:avLst/>
          </a:prstGeom>
        </p:spPr>
        <p:txBody>
          <a:bodyPr lIns="91425" tIns="91425" rIns="91425" bIns="91425" anchor="ctr" anchorCtr="0">
            <a:noAutofit/>
          </a:bodyPr>
          <a:lstStyle/>
          <a:p>
            <a:pPr>
              <a:buNone/>
            </a:pPr>
            <a:r>
              <a:rPr lang="en"/>
              <a:t>Asynchronous Module Definition (AMD)</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The problem &amp; solution</a:t>
            </a:r>
          </a:p>
        </p:txBody>
      </p:sp>
      <p:sp>
        <p:nvSpPr>
          <p:cNvPr id="168" name="Shape 16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50000"/>
              </a:lnSpc>
              <a:buClr>
                <a:schemeClr val="dk2"/>
              </a:buClr>
              <a:buSzPct val="166666"/>
              <a:buFont typeface="Arial"/>
              <a:buChar char="•"/>
            </a:pPr>
            <a:r>
              <a:rPr lang="en"/>
              <a:t>Solves dependency management problem</a:t>
            </a:r>
          </a:p>
          <a:p>
            <a:pPr marL="457200" lvl="0" indent="-419100" rtl="0">
              <a:lnSpc>
                <a:spcPct val="150000"/>
              </a:lnSpc>
              <a:buClr>
                <a:schemeClr val="dk2"/>
              </a:buClr>
              <a:buSzPct val="166666"/>
              <a:buFont typeface="Arial"/>
              <a:buChar char="•"/>
            </a:pPr>
            <a:r>
              <a:rPr lang="en"/>
              <a:t>API: define(id, dependencies, factory)</a:t>
            </a:r>
          </a:p>
          <a:p>
            <a:pPr marL="457200" lvl="0" indent="-419100" rtl="0">
              <a:lnSpc>
                <a:spcPct val="150000"/>
              </a:lnSpc>
              <a:buClr>
                <a:schemeClr val="dk2"/>
              </a:buClr>
              <a:buSzPct val="166666"/>
              <a:buFont typeface="Arial"/>
              <a:buChar char="•"/>
            </a:pPr>
            <a:r>
              <a:rPr lang="en"/>
              <a:t>Keep execution order</a:t>
            </a:r>
          </a:p>
          <a:p>
            <a:pPr marL="457200" lvl="0" indent="-419100" rtl="0">
              <a:lnSpc>
                <a:spcPct val="150000"/>
              </a:lnSpc>
              <a:buClr>
                <a:schemeClr val="dk2"/>
              </a:buClr>
              <a:buSzPct val="166666"/>
              <a:buFont typeface="Arial"/>
              <a:buChar char="•"/>
            </a:pPr>
            <a:r>
              <a:rPr lang="en"/>
              <a:t>Loads text, CoffeeScript, template, etc.</a:t>
            </a:r>
          </a:p>
          <a:p>
            <a:pPr marL="457200" lvl="0" indent="-419100">
              <a:lnSpc>
                <a:spcPct val="150000"/>
              </a:lnSpc>
              <a:buClr>
                <a:schemeClr val="dk2"/>
              </a:buClr>
              <a:buSzPct val="166666"/>
              <a:buFont typeface="Arial"/>
              <a:buChar char="•"/>
            </a:pPr>
            <a:r>
              <a:rPr lang="en"/>
              <a:t>Minify &amp; Build capability (optimization)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ctrTitle"/>
          </p:nvPr>
        </p:nvSpPr>
        <p:spPr>
          <a:xfrm>
            <a:off x="685800" y="1734342"/>
            <a:ext cx="7772400" cy="2245499"/>
          </a:xfrm>
          <a:prstGeom prst="rect">
            <a:avLst/>
          </a:prstGeom>
        </p:spPr>
        <p:txBody>
          <a:bodyPr lIns="91425" tIns="91425" rIns="91425" bIns="91425" anchor="b" anchorCtr="0">
            <a:noAutofit/>
          </a:bodyPr>
          <a:lstStyle/>
          <a:p>
            <a:pPr>
              <a:buNone/>
            </a:pPr>
            <a:r>
              <a:rPr lang="en"/>
              <a:t>Design Pattern</a:t>
            </a:r>
          </a:p>
        </p:txBody>
      </p:sp>
      <p:sp>
        <p:nvSpPr>
          <p:cNvPr id="174" name="Shape 174"/>
          <p:cNvSpPr txBox="1">
            <a:spLocks noGrp="1"/>
          </p:cNvSpPr>
          <p:nvPr>
            <p:ph type="subTitle" idx="1"/>
          </p:nvPr>
        </p:nvSpPr>
        <p:spPr>
          <a:xfrm>
            <a:off x="685800" y="4124476"/>
            <a:ext cx="7772400" cy="949799"/>
          </a:xfrm>
          <a:prstGeom prst="rect">
            <a:avLst/>
          </a:prstGeom>
        </p:spPr>
        <p:txBody>
          <a:bodyPr lIns="91425" tIns="91425" rIns="91425" bIns="91425" anchor="ctr" anchorCtr="0">
            <a:noAutofit/>
          </a:bodyPr>
          <a:lstStyle/>
          <a:p>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Introduction</a:t>
            </a:r>
          </a:p>
        </p:txBody>
      </p:sp>
      <p:sp>
        <p:nvSpPr>
          <p:cNvPr id="180" name="Shape 18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50000"/>
              </a:lnSpc>
              <a:buClr>
                <a:schemeClr val="dk2"/>
              </a:buClr>
              <a:buSzPct val="166666"/>
              <a:buFont typeface="Arial"/>
              <a:buChar char="•"/>
            </a:pPr>
            <a:r>
              <a:rPr lang="en"/>
              <a:t>Patterns are proven solutions to software development problems.</a:t>
            </a:r>
          </a:p>
          <a:p>
            <a:pPr marL="457200" lvl="0" indent="-419100" rtl="0">
              <a:lnSpc>
                <a:spcPct val="150000"/>
              </a:lnSpc>
              <a:buClr>
                <a:schemeClr val="dk2"/>
              </a:buClr>
              <a:buSzPct val="166666"/>
              <a:buFont typeface="Arial"/>
              <a:buChar char="•"/>
            </a:pPr>
            <a:r>
              <a:rPr lang="en"/>
              <a:t>Patterns are reusable for similar problems.</a:t>
            </a:r>
          </a:p>
          <a:p>
            <a:pPr marL="457200" lvl="0" indent="-419100">
              <a:lnSpc>
                <a:spcPct val="150000"/>
              </a:lnSpc>
              <a:buClr>
                <a:schemeClr val="dk2"/>
              </a:buClr>
              <a:buSzPct val="166666"/>
              <a:buFont typeface="Arial"/>
              <a:buChar char="•"/>
            </a:pPr>
            <a:r>
              <a:rPr lang="en"/>
              <a:t>Creational, Structural, Behavioural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What is covered here?</a:t>
            </a:r>
          </a:p>
        </p:txBody>
      </p:sp>
      <p:sp>
        <p:nvSpPr>
          <p:cNvPr id="186" name="Shape 18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buNone/>
            </a:pPr>
            <a:r>
              <a:rPr lang="en"/>
              <a:t>Singleton - Creational</a:t>
            </a:r>
          </a:p>
          <a:p>
            <a:pPr lvl="0" rtl="0">
              <a:buNone/>
            </a:pPr>
            <a:r>
              <a:rPr lang="en"/>
              <a:t>Module - Structural </a:t>
            </a:r>
          </a:p>
          <a:p>
            <a:pPr lvl="0" rtl="0">
              <a:buNone/>
            </a:pPr>
            <a:r>
              <a:rPr lang="en"/>
              <a:t>Decorator - Structural </a:t>
            </a:r>
          </a:p>
          <a:p>
            <a:pPr lvl="0" rtl="0">
              <a:buNone/>
            </a:pPr>
            <a:r>
              <a:rPr lang="en"/>
              <a:t>Observer - Behavioural </a:t>
            </a:r>
          </a:p>
          <a:p>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Singleton Pattern</a:t>
            </a:r>
          </a:p>
        </p:txBody>
      </p:sp>
      <p:sp>
        <p:nvSpPr>
          <p:cNvPr id="192" name="Shape 19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00000"/>
              </a:lnSpc>
              <a:buClr>
                <a:schemeClr val="dk2"/>
              </a:buClr>
              <a:buSzPct val="166666"/>
              <a:buFont typeface="Arial"/>
              <a:buChar char="•"/>
            </a:pPr>
            <a:r>
              <a:rPr lang="en"/>
              <a:t>The singleton pattern is a design pattern that is used to restrict instantiation of a class to one object.</a:t>
            </a:r>
          </a:p>
          <a:p>
            <a:pPr marL="457200" lvl="0" indent="-419100" rtl="0">
              <a:lnSpc>
                <a:spcPct val="115000"/>
              </a:lnSpc>
              <a:buClr>
                <a:schemeClr val="dk2"/>
              </a:buClr>
              <a:buSzPct val="166666"/>
              <a:buFont typeface="Arial"/>
              <a:buChar char="•"/>
            </a:pPr>
            <a:r>
              <a:rPr lang="en"/>
              <a:t>Namespacing, Grouping related methods and attributes together.</a:t>
            </a:r>
          </a:p>
          <a:p>
            <a:pPr marL="457200" lvl="0" indent="-419100" rtl="0">
              <a:lnSpc>
                <a:spcPct val="115000"/>
              </a:lnSpc>
              <a:buClr>
                <a:schemeClr val="dk2"/>
              </a:buClr>
              <a:buSzPct val="166666"/>
              <a:buFont typeface="Arial"/>
              <a:buChar char="•"/>
            </a:pPr>
            <a:r>
              <a:rPr lang="en"/>
              <a:t>Tightly coupled, Unit testing is difficult</a:t>
            </a:r>
          </a:p>
          <a:p>
            <a:pPr marL="457200" lvl="0" indent="-419100" rtl="0">
              <a:lnSpc>
                <a:spcPct val="115000"/>
              </a:lnSpc>
              <a:buClr>
                <a:schemeClr val="dk2"/>
              </a:buClr>
              <a:buSzPct val="166666"/>
              <a:buFont typeface="Arial"/>
              <a:buChar char="•"/>
            </a:pPr>
            <a:r>
              <a:rPr lang="en" u="sng">
                <a:solidFill>
                  <a:schemeClr val="hlink"/>
                </a:solidFill>
                <a:hlinkClick r:id="rId3"/>
              </a:rPr>
              <a:t>http://jsfiddle.net/rajakvk/gv644/</a:t>
            </a:r>
            <a:r>
              <a:rPr lang="en"/>
              <a: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Module Pattern</a:t>
            </a:r>
          </a:p>
        </p:txBody>
      </p:sp>
      <p:sp>
        <p:nvSpPr>
          <p:cNvPr id="198" name="Shape 19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a:t>Loose definition: a way to provide both private and public encapsulation for classes.</a:t>
            </a:r>
          </a:p>
          <a:p>
            <a:endParaRPr/>
          </a:p>
          <a:p>
            <a:pPr marL="457200" lvl="0" indent="-419100">
              <a:buClr>
                <a:schemeClr val="dk2"/>
              </a:buClr>
              <a:buSzPct val="166666"/>
              <a:buFont typeface="Arial"/>
              <a:buChar char="•"/>
            </a:pPr>
            <a:r>
              <a:rPr lang="en" u="sng">
                <a:solidFill>
                  <a:schemeClr val="hlink"/>
                </a:solidFill>
                <a:hlinkClick r:id="rId3"/>
              </a:rPr>
              <a:t>http://addyosmani.com/resources/essentialjsdesignpatterns/book/#modulepatternjavascript</a:t>
            </a:r>
            <a:r>
              <a:rPr lang="en"/>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Who are you?</a:t>
            </a:r>
          </a:p>
        </p:txBody>
      </p:sp>
      <p:sp>
        <p:nvSpPr>
          <p:cNvPr id="42" name="Shape 4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50000"/>
              </a:lnSpc>
              <a:buClr>
                <a:schemeClr val="dk2"/>
              </a:buClr>
              <a:buSzPct val="166666"/>
              <a:buFont typeface="Arial"/>
              <a:buChar char="•"/>
            </a:pPr>
            <a:r>
              <a:rPr lang="en"/>
              <a:t>Name</a:t>
            </a:r>
          </a:p>
          <a:p>
            <a:pPr marL="457200" lvl="0" indent="-419100" rtl="0">
              <a:lnSpc>
                <a:spcPct val="150000"/>
              </a:lnSpc>
              <a:buClr>
                <a:schemeClr val="dk2"/>
              </a:buClr>
              <a:buSzPct val="166666"/>
              <a:buFont typeface="Arial"/>
              <a:buChar char="•"/>
            </a:pPr>
            <a:r>
              <a:rPr lang="en"/>
              <a:t>Hobby </a:t>
            </a:r>
          </a:p>
          <a:p>
            <a:pPr marL="457200" lvl="0" indent="-419100" rtl="0">
              <a:lnSpc>
                <a:spcPct val="150000"/>
              </a:lnSpc>
              <a:buClr>
                <a:schemeClr val="dk2"/>
              </a:buClr>
              <a:buSzPct val="166666"/>
              <a:buFont typeface="Arial"/>
              <a:buChar char="•"/>
            </a:pPr>
            <a:r>
              <a:rPr lang="en"/>
              <a:t>A secret about you</a:t>
            </a:r>
          </a:p>
          <a:p>
            <a:pPr marL="457200" lvl="0" indent="-419100" rtl="0">
              <a:lnSpc>
                <a:spcPct val="150000"/>
              </a:lnSpc>
              <a:buClr>
                <a:schemeClr val="dk2"/>
              </a:buClr>
              <a:buSzPct val="166666"/>
              <a:buFont typeface="Arial"/>
              <a:buChar char="•"/>
            </a:pPr>
            <a:r>
              <a:rPr lang="en"/>
              <a:t>Within 2 minutes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Decorator</a:t>
            </a:r>
          </a:p>
        </p:txBody>
      </p:sp>
      <p:sp>
        <p:nvSpPr>
          <p:cNvPr id="204" name="Shape 20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a:t>Decorators offered the ability to add behaviour to existing classes in a system dynamically.</a:t>
            </a:r>
          </a:p>
          <a:p>
            <a:endParaRPr/>
          </a:p>
          <a:p>
            <a:pPr marL="457200" lvl="0" indent="-419100" rtl="0">
              <a:buClr>
                <a:schemeClr val="dk2"/>
              </a:buClr>
              <a:buSzPct val="166666"/>
              <a:buFont typeface="Arial"/>
              <a:buChar char="•"/>
            </a:pPr>
            <a:r>
              <a:rPr lang="en" u="sng">
                <a:solidFill>
                  <a:schemeClr val="hlink"/>
                </a:solidFill>
                <a:hlinkClick r:id="rId3"/>
              </a:rPr>
              <a:t>http://jsfiddle.net/rajakvk/69EdP/</a:t>
            </a:r>
            <a:r>
              <a:rPr lang="en"/>
              <a:t> </a:t>
            </a:r>
          </a:p>
          <a:p>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Observer Pattern</a:t>
            </a:r>
          </a:p>
        </p:txBody>
      </p:sp>
      <p:sp>
        <p:nvSpPr>
          <p:cNvPr id="210" name="Shape 21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a:t>Define a one-to-many dependency between objects so that when one object changes state, all its dependents are notified and updated automatically.</a:t>
            </a:r>
          </a:p>
          <a:p>
            <a:endParaRPr/>
          </a:p>
          <a:p>
            <a:pPr marL="457200" lvl="0" indent="-419100">
              <a:buClr>
                <a:schemeClr val="dk2"/>
              </a:buClr>
              <a:buSzPct val="166666"/>
              <a:buFont typeface="Arial"/>
              <a:buChar char="•"/>
            </a:pPr>
            <a:r>
              <a:rPr lang="en" u="sng">
                <a:solidFill>
                  <a:schemeClr val="hlink"/>
                </a:solidFill>
                <a:hlinkClick r:id="rId3"/>
              </a:rPr>
              <a:t>http://www.dofactory.com/javascript-observer-pattern.aspx</a:t>
            </a:r>
            <a:r>
              <a:rPr lang="en"/>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Agenda</a:t>
            </a:r>
          </a:p>
        </p:txBody>
      </p:sp>
      <p:sp>
        <p:nvSpPr>
          <p:cNvPr id="48" name="Shape 4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50000"/>
              </a:lnSpc>
              <a:buClr>
                <a:schemeClr val="dk2"/>
              </a:buClr>
              <a:buSzPct val="166666"/>
              <a:buFont typeface="Arial"/>
              <a:buChar char="•"/>
            </a:pPr>
            <a:r>
              <a:rPr lang="en" dirty="0"/>
              <a:t>What is OO?</a:t>
            </a:r>
          </a:p>
          <a:p>
            <a:pPr marL="457200" lvl="0" indent="-419100" rtl="0">
              <a:lnSpc>
                <a:spcPct val="150000"/>
              </a:lnSpc>
              <a:buClr>
                <a:schemeClr val="dk2"/>
              </a:buClr>
              <a:buSzPct val="166666"/>
              <a:buFont typeface="Arial"/>
              <a:buChar char="•"/>
            </a:pPr>
            <a:r>
              <a:rPr lang="en" dirty="0"/>
              <a:t>Why OOJS?</a:t>
            </a:r>
          </a:p>
          <a:p>
            <a:pPr marL="457200" lvl="0" indent="-419100" rtl="0">
              <a:lnSpc>
                <a:spcPct val="150000"/>
              </a:lnSpc>
              <a:buClr>
                <a:schemeClr val="dk2"/>
              </a:buClr>
              <a:buSzPct val="166666"/>
              <a:buFont typeface="Arial"/>
              <a:buChar char="•"/>
            </a:pPr>
            <a:r>
              <a:rPr lang="en" dirty="0"/>
              <a:t>Important concepts</a:t>
            </a:r>
          </a:p>
          <a:p>
            <a:pPr marL="457200" lvl="0" indent="-419100" rtl="0">
              <a:lnSpc>
                <a:spcPct val="150000"/>
              </a:lnSpc>
              <a:buClr>
                <a:schemeClr val="dk2"/>
              </a:buClr>
              <a:buSzPct val="166666"/>
              <a:buFont typeface="Arial"/>
              <a:buChar char="•"/>
            </a:pPr>
            <a:r>
              <a:rPr lang="en" dirty="0"/>
              <a:t>Design pattern</a:t>
            </a:r>
          </a:p>
          <a:p>
            <a:pPr marL="457200" lvl="0" indent="-419100" rtl="0">
              <a:lnSpc>
                <a:spcPct val="150000"/>
              </a:lnSpc>
              <a:buClr>
                <a:schemeClr val="dk2"/>
              </a:buClr>
              <a:buSzPct val="166666"/>
              <a:buFont typeface="Arial"/>
              <a:buChar char="•"/>
            </a:pPr>
            <a:r>
              <a:rPr lang="en" dirty="0"/>
              <a:t>requirejs</a:t>
            </a:r>
          </a:p>
          <a:p>
            <a:pPr>
              <a:lnSpc>
                <a:spcPct val="150000"/>
              </a:lnSpc>
            </a:pPr>
            <a:endParaRPr dirty="0"/>
          </a:p>
          <a:p>
            <a:pPr>
              <a:lnSpc>
                <a:spcPct val="150000"/>
              </a:lnSpc>
            </a:pPr>
            <a:endParaRPr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What is OO?</a:t>
            </a:r>
          </a:p>
        </p:txBody>
      </p:sp>
      <p:sp>
        <p:nvSpPr>
          <p:cNvPr id="54" name="Shape 5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200000"/>
              </a:lnSpc>
              <a:buClr>
                <a:schemeClr val="dk2"/>
              </a:buClr>
              <a:buSzPct val="166666"/>
              <a:buFont typeface="Arial"/>
              <a:buChar char="•"/>
            </a:pPr>
            <a:r>
              <a:rPr lang="en"/>
              <a:t>Encapsulation</a:t>
            </a:r>
          </a:p>
          <a:p>
            <a:pPr marL="457200" lvl="0" indent="-419100" rtl="0">
              <a:lnSpc>
                <a:spcPct val="200000"/>
              </a:lnSpc>
              <a:buClr>
                <a:schemeClr val="dk2"/>
              </a:buClr>
              <a:buSzPct val="166666"/>
              <a:buFont typeface="Arial"/>
              <a:buChar char="•"/>
            </a:pPr>
            <a:r>
              <a:rPr lang="en"/>
              <a:t>Inheritance </a:t>
            </a:r>
          </a:p>
          <a:p>
            <a:pPr marL="457200" lvl="0" indent="-419100" rtl="0">
              <a:lnSpc>
                <a:spcPct val="200000"/>
              </a:lnSpc>
              <a:buClr>
                <a:schemeClr val="dk2"/>
              </a:buClr>
              <a:buSzPct val="166666"/>
              <a:buFont typeface="Arial"/>
              <a:buChar char="•"/>
            </a:pPr>
            <a:r>
              <a:rPr lang="en"/>
              <a:t>Polymorphism </a:t>
            </a:r>
          </a:p>
          <a:p>
            <a:pPr marL="457200" lvl="0" indent="-419100" rtl="0">
              <a:lnSpc>
                <a:spcPct val="200000"/>
              </a:lnSpc>
              <a:buClr>
                <a:schemeClr val="dk2"/>
              </a:buClr>
              <a:buSzPct val="166666"/>
              <a:buFont typeface="Arial"/>
              <a:buChar char="•"/>
            </a:pPr>
            <a:r>
              <a:rPr lang="en"/>
              <a:t>etc.</a:t>
            </a:r>
          </a:p>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Why OOJS?</a:t>
            </a:r>
          </a:p>
        </p:txBody>
      </p:sp>
      <p:sp>
        <p:nvSpPr>
          <p:cNvPr id="60" name="Shape 6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50000"/>
              </a:lnSpc>
              <a:buClr>
                <a:schemeClr val="dk2"/>
              </a:buClr>
              <a:buSzPct val="166666"/>
              <a:buFont typeface="Arial"/>
              <a:buChar char="•"/>
            </a:pPr>
            <a:r>
              <a:rPr lang="en" dirty="0"/>
              <a:t>Not only for form validation</a:t>
            </a:r>
          </a:p>
          <a:p>
            <a:pPr marL="457200" lvl="0" indent="-419100" rtl="0">
              <a:lnSpc>
                <a:spcPct val="150000"/>
              </a:lnSpc>
              <a:buClr>
                <a:schemeClr val="dk2"/>
              </a:buClr>
              <a:buSzPct val="166666"/>
              <a:buFont typeface="Arial"/>
              <a:buChar char="•"/>
            </a:pPr>
            <a:r>
              <a:rPr lang="en" dirty="0"/>
              <a:t>Complex</a:t>
            </a:r>
          </a:p>
          <a:p>
            <a:pPr marL="457200" lvl="0" indent="-419100" rtl="0">
              <a:lnSpc>
                <a:spcPct val="150000"/>
              </a:lnSpc>
              <a:buClr>
                <a:schemeClr val="dk2"/>
              </a:buClr>
              <a:buSzPct val="166666"/>
              <a:buFont typeface="Arial"/>
              <a:buChar char="•"/>
            </a:pPr>
            <a:r>
              <a:rPr lang="en" dirty="0"/>
              <a:t>Client side intensive</a:t>
            </a:r>
          </a:p>
          <a:p>
            <a:pPr marL="457200" lvl="0" indent="-419100" rtl="0">
              <a:lnSpc>
                <a:spcPct val="150000"/>
              </a:lnSpc>
              <a:buClr>
                <a:schemeClr val="dk2"/>
              </a:buClr>
              <a:buSzPct val="166666"/>
              <a:buFont typeface="Arial"/>
              <a:buChar char="•"/>
            </a:pPr>
            <a:r>
              <a:rPr lang="en" dirty="0"/>
              <a:t>Need better organisation</a:t>
            </a:r>
          </a:p>
          <a:p>
            <a:pPr marL="457200" lvl="0" indent="-419100">
              <a:lnSpc>
                <a:spcPct val="150000"/>
              </a:lnSpc>
              <a:buClr>
                <a:schemeClr val="dk2"/>
              </a:buClr>
              <a:buSzPct val="166666"/>
              <a:buFont typeface="Arial"/>
              <a:buChar char="•"/>
            </a:pPr>
            <a:r>
              <a:rPr lang="en" dirty="0"/>
              <a:t>Reuse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background</a:t>
            </a:r>
          </a:p>
        </p:txBody>
      </p:sp>
      <p:sp>
        <p:nvSpPr>
          <p:cNvPr id="66" name="Shape 6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dirty="0"/>
              <a:t>Interpreted, prototype based, dynamically typed, has first-class functions by Brendan Eich in 10 days for NetScape (now Mozilla) on </a:t>
            </a:r>
            <a:r>
              <a:rPr lang="en" dirty="0">
                <a:solidFill>
                  <a:srgbClr val="FF0000"/>
                </a:solidFill>
              </a:rPr>
              <a:t>Sep ‘1995</a:t>
            </a:r>
            <a:r>
              <a:rPr lang="en" dirty="0"/>
              <a:t>.</a:t>
            </a:r>
          </a:p>
          <a:p>
            <a:pPr marL="457200" lvl="0" indent="-419100" rtl="0">
              <a:buClr>
                <a:schemeClr val="dk2"/>
              </a:buClr>
              <a:buSzPct val="166666"/>
              <a:buFont typeface="Arial"/>
              <a:buChar char="•"/>
            </a:pPr>
            <a:r>
              <a:rPr lang="en" dirty="0"/>
              <a:t>ECMA-262 </a:t>
            </a:r>
            <a:r>
              <a:rPr lang="en" sz="2200" dirty="0"/>
              <a:t>(</a:t>
            </a:r>
            <a:r>
              <a:rPr lang="en" sz="2200" dirty="0">
                <a:solidFill>
                  <a:srgbClr val="FF0000"/>
                </a:solidFill>
              </a:rPr>
              <a:t>1-Jun‘97</a:t>
            </a:r>
            <a:r>
              <a:rPr lang="en" sz="2200" dirty="0"/>
              <a:t>, 2-Jun’98, </a:t>
            </a:r>
            <a:r>
              <a:rPr lang="en" sz="2200" dirty="0">
                <a:solidFill>
                  <a:srgbClr val="0000FF"/>
                </a:solidFill>
              </a:rPr>
              <a:t>3-Dec’99</a:t>
            </a:r>
            <a:r>
              <a:rPr lang="en" sz="2200" dirty="0"/>
              <a:t>, 4-x, </a:t>
            </a:r>
            <a:r>
              <a:rPr lang="en" sz="2200" dirty="0">
                <a:solidFill>
                  <a:srgbClr val="0000FF"/>
                </a:solidFill>
              </a:rPr>
              <a:t>5-Dec’09</a:t>
            </a:r>
            <a:r>
              <a:rPr lang="en" sz="2200" dirty="0"/>
              <a:t>)</a:t>
            </a:r>
          </a:p>
          <a:p>
            <a:pPr marL="457200" lvl="0" indent="-419100" rtl="0">
              <a:buClr>
                <a:schemeClr val="dk2"/>
              </a:buClr>
              <a:buSzPct val="166666"/>
              <a:buFont typeface="Arial"/>
              <a:buChar char="•"/>
            </a:pPr>
            <a:r>
              <a:rPr lang="en" dirty="0"/>
              <a:t>Mocha, LiveScript, JavaScript</a:t>
            </a:r>
          </a:p>
          <a:p>
            <a:pPr marL="457200" lvl="0" indent="-419100" rtl="0">
              <a:buClr>
                <a:schemeClr val="dk2"/>
              </a:buClr>
              <a:buSzPct val="166666"/>
              <a:buFont typeface="Arial"/>
              <a:buChar char="•"/>
            </a:pPr>
            <a:r>
              <a:rPr lang="en" dirty="0"/>
              <a:t>V8, Chakra, Rhino, Carakan, Nitro, etc.</a:t>
            </a:r>
          </a:p>
          <a:p>
            <a:pPr marL="457200" lvl="0" indent="-419100" rtl="0">
              <a:buClr>
                <a:schemeClr val="dk2"/>
              </a:buClr>
              <a:buSzPct val="166666"/>
              <a:buFont typeface="Arial"/>
              <a:buChar char="•"/>
            </a:pPr>
            <a:r>
              <a:rPr lang="en" dirty="0"/>
              <a:t>Hosts: </a:t>
            </a:r>
            <a:r>
              <a:rPr lang="en" sz="2000" dirty="0"/>
              <a:t>Browser, Acrobat Reader, Tools in Creative suit, etc</a:t>
            </a:r>
          </a:p>
          <a:p>
            <a:pPr marL="457200" lvl="0" indent="-419100" rtl="0">
              <a:buClr>
                <a:schemeClr val="dk2"/>
              </a:buClr>
              <a:buSzPct val="166666"/>
              <a:buFont typeface="Arial"/>
              <a:buChar char="•"/>
            </a:pPr>
            <a:r>
              <a:rPr lang="en" dirty="0"/>
              <a:t>Core, DOM, BOM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object</a:t>
            </a:r>
          </a:p>
        </p:txBody>
      </p:sp>
      <p:sp>
        <p:nvSpPr>
          <p:cNvPr id="72" name="Shape 7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sz="2400" dirty="0"/>
              <a:t>key value pair</a:t>
            </a:r>
          </a:p>
          <a:p>
            <a:pPr marL="457200" lvl="0" indent="-419100" rtl="0">
              <a:buClr>
                <a:schemeClr val="dk2"/>
              </a:buClr>
              <a:buSzPct val="166666"/>
              <a:buFont typeface="Arial"/>
              <a:buChar char="•"/>
            </a:pPr>
            <a:r>
              <a:rPr lang="en" sz="2400" dirty="0"/>
              <a:t>key is string, value is ‘any’ javascript value</a:t>
            </a:r>
          </a:p>
          <a:p>
            <a:pPr marL="457200" lvl="0" indent="-419100" rtl="0">
              <a:buClr>
                <a:schemeClr val="dk2"/>
              </a:buClr>
              <a:buSzPct val="166666"/>
              <a:buFont typeface="Arial"/>
              <a:buChar char="•"/>
            </a:pPr>
            <a:r>
              <a:rPr lang="en" sz="2400" dirty="0"/>
              <a:t>var myObj = {}; // empty object</a:t>
            </a:r>
          </a:p>
          <a:p>
            <a:pPr marL="457200" lvl="0" indent="-419100" rtl="0">
              <a:buClr>
                <a:schemeClr val="dk2"/>
              </a:buClr>
              <a:buSzPct val="166666"/>
              <a:buFont typeface="Arial"/>
              <a:buChar char="•"/>
            </a:pPr>
            <a:r>
              <a:rPr lang="en" sz="2400" dirty="0"/>
              <a:t>var myObj = new Object(); // empty object</a:t>
            </a:r>
          </a:p>
          <a:p>
            <a:pPr marL="457200" lvl="0" indent="-419100" rtl="0">
              <a:buClr>
                <a:schemeClr val="dk2"/>
              </a:buClr>
              <a:buSzPct val="166666"/>
              <a:buFont typeface="Arial"/>
              <a:buChar char="•"/>
            </a:pPr>
            <a:r>
              <a:rPr lang="en" sz="2400" dirty="0"/>
              <a:t>var myObj = new Human(); // will be explained</a:t>
            </a:r>
          </a:p>
          <a:p>
            <a:pPr marL="457200" lvl="0" indent="-419100" rtl="0">
              <a:buClr>
                <a:schemeClr val="dk2"/>
              </a:buClr>
              <a:buSzPct val="166666"/>
              <a:buFont typeface="Arial"/>
              <a:buChar char="•"/>
            </a:pPr>
            <a:r>
              <a:rPr lang="en" sz="2400" dirty="0"/>
              <a:t>myObj = { fname: ‘raja’, lname: ‘kvk’ };</a:t>
            </a:r>
          </a:p>
          <a:p>
            <a:pPr marL="457200" lvl="0" indent="-419100" rtl="0">
              <a:buClr>
                <a:schemeClr val="dk2"/>
              </a:buClr>
              <a:buSzPct val="166666"/>
              <a:buFont typeface="Arial"/>
              <a:buChar char="•"/>
            </a:pPr>
            <a:r>
              <a:rPr lang="en" sz="2400" dirty="0"/>
              <a:t>console.log(myObj.fname); // raja</a:t>
            </a:r>
          </a:p>
          <a:p>
            <a:pPr marL="457200" lvl="0" indent="-419100" rtl="0">
              <a:buClr>
                <a:schemeClr val="dk2"/>
              </a:buClr>
              <a:buSzPct val="166666"/>
              <a:buFont typeface="Arial"/>
              <a:buChar char="•"/>
            </a:pPr>
            <a:r>
              <a:rPr lang="en" sz="2400" dirty="0"/>
              <a:t>myObj.project = ‘hertz’; </a:t>
            </a:r>
          </a:p>
          <a:p>
            <a:pPr marL="457200" lvl="0" indent="-419100" rtl="0">
              <a:buClr>
                <a:schemeClr val="dk2"/>
              </a:buClr>
              <a:buSzPct val="166666"/>
              <a:buFont typeface="Arial"/>
              <a:buChar char="•"/>
            </a:pPr>
            <a:r>
              <a:rPr lang="en" sz="2400" dirty="0"/>
              <a:t>console.log( myObj[‘project’] ); // hertz</a:t>
            </a:r>
          </a:p>
          <a:p>
            <a:pPr marL="457200" lvl="0" indent="-419100" rtl="0">
              <a:buClr>
                <a:schemeClr val="dk2"/>
              </a:buClr>
              <a:buSzPct val="166666"/>
              <a:buFont typeface="Arial"/>
              <a:buChar char="•"/>
            </a:pPr>
            <a:r>
              <a:rPr lang="en" sz="2400" dirty="0"/>
              <a:t>delete myObj.name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a:buNone/>
            </a:pPr>
            <a:r>
              <a:rPr lang="en"/>
              <a:t>Important concepts</a:t>
            </a:r>
          </a:p>
        </p:txBody>
      </p:sp>
      <p:sp>
        <p:nvSpPr>
          <p:cNvPr id="78" name="Shape 7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lnSpc>
                <a:spcPct val="100000"/>
              </a:lnSpc>
              <a:buClr>
                <a:schemeClr val="dk2"/>
              </a:buClr>
              <a:buSzPct val="166666"/>
              <a:buFont typeface="Arial"/>
              <a:buChar char="•"/>
            </a:pPr>
            <a:r>
              <a:rPr lang="en" sz="2400" dirty="0"/>
              <a:t>Data type</a:t>
            </a:r>
          </a:p>
          <a:p>
            <a:pPr marL="457200" lvl="0" indent="-419100" rtl="0">
              <a:lnSpc>
                <a:spcPct val="100000"/>
              </a:lnSpc>
              <a:buClr>
                <a:schemeClr val="dk2"/>
              </a:buClr>
              <a:buSzPct val="166666"/>
              <a:buFont typeface="Arial"/>
              <a:buChar char="•"/>
            </a:pPr>
            <a:r>
              <a:rPr lang="en" sz="2400" dirty="0"/>
              <a:t>Scope</a:t>
            </a:r>
          </a:p>
          <a:p>
            <a:pPr marL="457200" lvl="0" indent="-419100" rtl="0">
              <a:lnSpc>
                <a:spcPct val="100000"/>
              </a:lnSpc>
              <a:buClr>
                <a:schemeClr val="dk2"/>
              </a:buClr>
              <a:buSzPct val="166666"/>
              <a:buFont typeface="Arial"/>
              <a:buChar char="•"/>
            </a:pPr>
            <a:r>
              <a:rPr lang="en" sz="2400" dirty="0"/>
              <a:t>Falsy</a:t>
            </a:r>
          </a:p>
          <a:p>
            <a:pPr marL="457200" lvl="0" indent="-419100" rtl="0">
              <a:lnSpc>
                <a:spcPct val="100000"/>
              </a:lnSpc>
              <a:buClr>
                <a:schemeClr val="dk2"/>
              </a:buClr>
              <a:buSzPct val="166666"/>
              <a:buFont typeface="Arial"/>
              <a:buChar char="•"/>
            </a:pPr>
            <a:r>
              <a:rPr lang="en" sz="2400" dirty="0"/>
              <a:t>IIF / Function as first class object</a:t>
            </a:r>
          </a:p>
          <a:p>
            <a:pPr marL="457200" lvl="0" indent="-419100" rtl="0">
              <a:lnSpc>
                <a:spcPct val="100000"/>
              </a:lnSpc>
              <a:buClr>
                <a:schemeClr val="dk2"/>
              </a:buClr>
              <a:buSzPct val="166666"/>
              <a:buFont typeface="Arial"/>
              <a:buChar char="•"/>
            </a:pPr>
            <a:r>
              <a:rPr lang="en" sz="2400" dirty="0"/>
              <a:t>Hoisting</a:t>
            </a:r>
          </a:p>
          <a:p>
            <a:pPr marL="457200" lvl="0" indent="-419100" rtl="0">
              <a:lnSpc>
                <a:spcPct val="100000"/>
              </a:lnSpc>
              <a:buClr>
                <a:schemeClr val="dk2"/>
              </a:buClr>
              <a:buSzPct val="166666"/>
              <a:buFont typeface="Arial"/>
              <a:buChar char="•"/>
            </a:pPr>
            <a:r>
              <a:rPr lang="en" sz="2400" dirty="0"/>
              <a:t>arguments</a:t>
            </a:r>
          </a:p>
          <a:p>
            <a:pPr marL="457200" lvl="0" indent="-419100" rtl="0">
              <a:lnSpc>
                <a:spcPct val="100000"/>
              </a:lnSpc>
              <a:buClr>
                <a:schemeClr val="dk2"/>
              </a:buClr>
              <a:buSzPct val="166666"/>
              <a:buFont typeface="Arial"/>
              <a:buChar char="•"/>
            </a:pPr>
            <a:r>
              <a:rPr lang="en" sz="2400" dirty="0"/>
              <a:t>Call / Apply</a:t>
            </a:r>
          </a:p>
          <a:p>
            <a:pPr marL="457200" lvl="0" indent="-419100" rtl="0">
              <a:lnSpc>
                <a:spcPct val="100000"/>
              </a:lnSpc>
              <a:buClr>
                <a:schemeClr val="dk2"/>
              </a:buClr>
              <a:buSzPct val="166666"/>
              <a:buFont typeface="Arial"/>
              <a:buChar char="•"/>
            </a:pPr>
            <a:r>
              <a:rPr lang="en" sz="2400" dirty="0"/>
              <a:t>Closure</a:t>
            </a:r>
          </a:p>
          <a:p>
            <a:pPr marL="457200" lvl="0" indent="-419100" rtl="0">
              <a:lnSpc>
                <a:spcPct val="100000"/>
              </a:lnSpc>
              <a:buClr>
                <a:schemeClr val="dk2"/>
              </a:buClr>
              <a:buSzPct val="166666"/>
              <a:buFont typeface="Arial"/>
              <a:buChar char="•"/>
            </a:pPr>
            <a:r>
              <a:rPr lang="en" sz="2400" dirty="0"/>
              <a:t>Name spacing</a:t>
            </a:r>
          </a:p>
          <a:p>
            <a:pPr marL="457200" lvl="0" indent="-419100">
              <a:lnSpc>
                <a:spcPct val="100000"/>
              </a:lnSpc>
              <a:buClr>
                <a:schemeClr val="dk2"/>
              </a:buClr>
              <a:buSzPct val="166666"/>
              <a:buFont typeface="Arial"/>
              <a:buChar char="•"/>
            </a:pPr>
            <a:r>
              <a:rPr lang="en" sz="2400" dirty="0"/>
              <a:t>Prototype</a:t>
            </a:r>
          </a:p>
        </p:txBody>
      </p:sp>
    </p:spTree>
  </p:cSld>
  <p:clrMapOvr>
    <a:masterClrMapping/>
  </p:clrMapOvr>
  <p:transition spd="slow">
    <p:cut/>
  </p:transition>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1419</Words>
  <Application>Microsoft Office PowerPoint</Application>
  <PresentationFormat>On-screen Show (4:3)</PresentationFormat>
  <Paragraphs>278</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modern</vt:lpstr>
      <vt:lpstr>Object Oriented JavaScript</vt:lpstr>
      <vt:lpstr>Who am i</vt:lpstr>
      <vt:lpstr>Who are you?</vt:lpstr>
      <vt:lpstr>Agenda</vt:lpstr>
      <vt:lpstr>What is OO?</vt:lpstr>
      <vt:lpstr>Why OOJS?</vt:lpstr>
      <vt:lpstr>background</vt:lpstr>
      <vt:lpstr>object</vt:lpstr>
      <vt:lpstr>Important concepts</vt:lpstr>
      <vt:lpstr>Data Types</vt:lpstr>
      <vt:lpstr>Scope</vt:lpstr>
      <vt:lpstr>Falsy</vt:lpstr>
      <vt:lpstr>Function - first class object</vt:lpstr>
      <vt:lpstr>IFF</vt:lpstr>
      <vt:lpstr>hoisting</vt:lpstr>
      <vt:lpstr>arguments</vt:lpstr>
      <vt:lpstr>call / apply</vt:lpstr>
      <vt:lpstr>closure</vt:lpstr>
      <vt:lpstr>name space</vt:lpstr>
      <vt:lpstr>prototype</vt:lpstr>
      <vt:lpstr>Great power comes with great responsibility</vt:lpstr>
      <vt:lpstr>Take away</vt:lpstr>
      <vt:lpstr>require.js</vt:lpstr>
      <vt:lpstr>The problem &amp; solution</vt:lpstr>
      <vt:lpstr>Design Pattern</vt:lpstr>
      <vt:lpstr>Introduction</vt:lpstr>
      <vt:lpstr>What is covered here?</vt:lpstr>
      <vt:lpstr>Singleton Pattern</vt:lpstr>
      <vt:lpstr>Module Pattern</vt:lpstr>
      <vt:lpstr>Decorator</vt:lpstr>
      <vt:lpstr>Observer Pattern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JavaScript</dc:title>
  <cp:lastModifiedBy>kanakarajk</cp:lastModifiedBy>
  <cp:revision>1</cp:revision>
  <dcterms:modified xsi:type="dcterms:W3CDTF">2013-12-02T09:36:59Z</dcterms:modified>
</cp:coreProperties>
</file>