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4" r:id="rId7"/>
    <p:sldId id="277" r:id="rId8"/>
    <p:sldId id="283" r:id="rId9"/>
    <p:sldId id="260" r:id="rId10"/>
    <p:sldId id="263" r:id="rId11"/>
    <p:sldId id="261" r:id="rId12"/>
    <p:sldId id="272" r:id="rId13"/>
    <p:sldId id="274" r:id="rId14"/>
    <p:sldId id="266" r:id="rId15"/>
    <p:sldId id="271" r:id="rId16"/>
    <p:sldId id="265" r:id="rId17"/>
    <p:sldId id="267" r:id="rId18"/>
    <p:sldId id="268" r:id="rId19"/>
    <p:sldId id="269" r:id="rId20"/>
    <p:sldId id="282" r:id="rId21"/>
    <p:sldId id="270" r:id="rId22"/>
    <p:sldId id="275" r:id="rId23"/>
    <p:sldId id="276" r:id="rId24"/>
    <p:sldId id="262" r:id="rId25"/>
    <p:sldId id="278" r:id="rId26"/>
    <p:sldId id="287" r:id="rId27"/>
    <p:sldId id="288" r:id="rId28"/>
    <p:sldId id="289" r:id="rId29"/>
    <p:sldId id="290" r:id="rId30"/>
    <p:sldId id="280" r:id="rId31"/>
    <p:sldId id="281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8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1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5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CC1E-7DA4-4F69-9C98-8B04424DF0E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50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C(x) {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 }</a:t>
            </a:r>
          </a:p>
          <a:p>
            <a:pPr marL="0" indent="0">
              <a:buNone/>
            </a:pPr>
            <a:r>
              <a:rPr lang="en-US" altLang="zh-CN" dirty="0" err="1" smtClean="0"/>
              <a:t>C.prototype.f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 smtClean="0"/>
              <a:t> return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new C(42);</a:t>
            </a:r>
          </a:p>
          <a:p>
            <a:pPr marL="0" indent="0">
              <a:buNone/>
            </a:pPr>
            <a:r>
              <a:rPr lang="en-US" altLang="zh-CN" dirty="0" err="1" smtClean="0"/>
              <a:t>o.f</a:t>
            </a:r>
            <a:r>
              <a:rPr lang="en-US" altLang="zh-CN" dirty="0" smtClean="0"/>
              <a:t>(); // Result: 42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 = new C(1);</a:t>
            </a:r>
          </a:p>
          <a:p>
            <a:pPr marL="0" indent="0">
              <a:buNone/>
            </a:pPr>
            <a:r>
              <a:rPr lang="en-US" altLang="zh-CN" dirty="0" err="1" smtClean="0"/>
              <a:t>p.f</a:t>
            </a:r>
            <a:r>
              <a:rPr lang="en-US" altLang="zh-CN" dirty="0" smtClean="0"/>
              <a:t>(); // Result: 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30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90688"/>
            <a:ext cx="5105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|| function(member){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index = </a:t>
            </a:r>
            <a:r>
              <a:rPr lang="en-US" altLang="zh-CN" dirty="0" err="1" smtClean="0"/>
              <a:t>this.indexOf</a:t>
            </a:r>
            <a:r>
              <a:rPr lang="en-US" altLang="zh-CN" dirty="0" smtClean="0"/>
              <a:t>(member);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(index &gt; -1) {</a:t>
            </a:r>
            <a:r>
              <a:rPr lang="en-US" altLang="zh-CN" dirty="0" err="1" smtClean="0"/>
              <a:t>this.splice</a:t>
            </a:r>
            <a:r>
              <a:rPr lang="en-US" altLang="zh-CN" dirty="0" smtClean="0"/>
              <a:t>(index, 1);};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this;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6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Object.prototype.isArray</a:t>
            </a:r>
            <a:r>
              <a:rPr lang="en-US" altLang="zh-CN" dirty="0"/>
              <a:t> </a:t>
            </a:r>
            <a:r>
              <a:rPr lang="en-US" altLang="zh-CN" dirty="0" smtClean="0"/>
              <a:t>|| </a:t>
            </a:r>
            <a:r>
              <a:rPr lang="en-US" altLang="zh-CN" dirty="0" err="1" smtClean="0"/>
              <a:t>Object.prototype.isArray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return ({}).</a:t>
            </a:r>
            <a:r>
              <a:rPr lang="en-US" altLang="zh-CN" dirty="0" err="1" smtClean="0"/>
              <a:t>toString.call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).match(/\s([a-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-Z])+/)[1].</a:t>
            </a:r>
            <a:r>
              <a:rPr lang="en-US" altLang="zh-CN" dirty="0" err="1" smtClean="0"/>
              <a:t>toLowerCase</a:t>
            </a:r>
            <a:r>
              <a:rPr lang="en-US" altLang="zh-CN" dirty="0" smtClean="0"/>
              <a:t>() === ‘array’;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4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functions has a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 property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is itself an object,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so on. This is often referred to as the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Object.prototype</a:t>
            </a:r>
            <a:r>
              <a:rPr lang="en-US" altLang="zh-CN" dirty="0" smtClean="0"/>
              <a:t>, which is always at the end of the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r>
              <a:rPr lang="en-US" altLang="zh-CN" dirty="0" smtClean="0"/>
              <a:t> (i.e., at the top of the prototypal inheritance tree)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1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Object.getPrototypeOf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Object.hasOwnProperty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Object.getOwnPropertyNames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operator actually checks if the [[prototype]] chain of the first argument contains the prototype property of the second argument (a function)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0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6310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721217"/>
            <a:ext cx="7823105" cy="6136783"/>
          </a:xfrm>
        </p:spPr>
      </p:pic>
    </p:spTree>
    <p:extLst>
      <p:ext uri="{BB962C8B-B14F-4D97-AF65-F5344CB8AC3E}">
        <p14:creationId xmlns:p14="http://schemas.microsoft.com/office/powerpoint/2010/main" val="255046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1107582"/>
          </a:xfrm>
        </p:spPr>
        <p:txBody>
          <a:bodyPr/>
          <a:lstStyle/>
          <a:p>
            <a:r>
              <a:rPr lang="en-US" altLang="zh-CN" dirty="0" smtClean="0"/>
              <a:t>Change function’s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53962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function Parent() 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this.someVar</a:t>
            </a:r>
            <a:r>
              <a:rPr lang="en-US" altLang="zh-CN" dirty="0" smtClean="0"/>
              <a:t> = '</a:t>
            </a:r>
            <a:r>
              <a:rPr lang="en-US" altLang="zh-CN" dirty="0" err="1" smtClean="0"/>
              <a:t>someValue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Parent.prototype.sayHello</a:t>
            </a:r>
            <a:r>
              <a:rPr lang="en-US" altLang="zh-CN" dirty="0" smtClean="0"/>
              <a:t> = function(){</a:t>
            </a:r>
          </a:p>
          <a:p>
            <a:pPr marL="0" indent="0">
              <a:buNone/>
            </a:pPr>
            <a:r>
              <a:rPr lang="en-US" altLang="zh-CN" dirty="0" smtClean="0"/>
              <a:t>    console.log('Hello');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Child(){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Parent.call</a:t>
            </a:r>
            <a:r>
              <a:rPr lang="en-US" altLang="zh-CN" dirty="0" smtClean="0"/>
              <a:t>(this);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Child.prototype.otherVar</a:t>
            </a:r>
            <a:r>
              <a:rPr lang="en-US" altLang="zh-CN" dirty="0" smtClean="0"/>
              <a:t> = '</a:t>
            </a:r>
            <a:r>
              <a:rPr lang="en-US" altLang="zh-CN" dirty="0" err="1" smtClean="0"/>
              <a:t>otherValue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r>
              <a:rPr lang="en-US" altLang="zh-CN" b="1" dirty="0" err="1" smtClean="0"/>
              <a:t>Child.prototype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Object.create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Parent.prototype</a:t>
            </a:r>
            <a:r>
              <a:rPr lang="en-US" altLang="zh-CN" b="1" dirty="0" smtClean="0"/>
              <a:t>); --prototype changed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p2 = new Child();</a:t>
            </a:r>
          </a:p>
          <a:p>
            <a:pPr marL="0" indent="0">
              <a:buNone/>
            </a:pPr>
            <a:r>
              <a:rPr lang="en-US" altLang="zh-CN" dirty="0" smtClean="0"/>
              <a:t>p2.sayHello();            </a:t>
            </a:r>
          </a:p>
          <a:p>
            <a:pPr marL="0" indent="0">
              <a:buNone/>
            </a:pPr>
            <a:r>
              <a:rPr lang="en-US" altLang="zh-CN" dirty="0" smtClean="0"/>
              <a:t>console.log(p2.someVar);  </a:t>
            </a:r>
          </a:p>
          <a:p>
            <a:pPr marL="0" indent="0">
              <a:buNone/>
            </a:pPr>
            <a:r>
              <a:rPr lang="en-US" altLang="zh-CN" dirty="0" smtClean="0"/>
              <a:t>console.log(p2.otherVar);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9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746974"/>
          </a:xfrm>
        </p:spPr>
        <p:txBody>
          <a:bodyPr/>
          <a:lstStyle/>
          <a:p>
            <a:r>
              <a:rPr lang="en-US" altLang="zh-CN" dirty="0" smtClean="0"/>
              <a:t>Change function’s prototype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6" y="769804"/>
            <a:ext cx="5769736" cy="6048917"/>
          </a:xfrm>
        </p:spPr>
      </p:pic>
    </p:spTree>
    <p:extLst>
      <p:ext uri="{BB962C8B-B14F-4D97-AF65-F5344CB8AC3E}">
        <p14:creationId xmlns:p14="http://schemas.microsoft.com/office/powerpoint/2010/main" val="364469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encapsulation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Person(name, age) {</a:t>
            </a:r>
          </a:p>
          <a:p>
            <a:pPr marL="0" indent="0">
              <a:buNone/>
            </a:pPr>
            <a:r>
              <a:rPr lang="en-US" altLang="zh-CN" dirty="0" smtClean="0"/>
              <a:t> this.name = name;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this.talk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“hello!”;</a:t>
            </a:r>
          </a:p>
          <a:p>
            <a:pPr marL="0" indent="0">
              <a:buNone/>
            </a:pP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48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96616"/>
            <a:ext cx="9440213" cy="65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Calling the superclass' constructor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93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10515600" cy="965915"/>
          </a:xfrm>
        </p:spPr>
        <p:txBody>
          <a:bodyPr/>
          <a:lstStyle/>
          <a:p>
            <a:r>
              <a:rPr lang="en-US" altLang="zh-CN" dirty="0" smtClean="0"/>
              <a:t>JavaScript polymorphism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13646"/>
            <a:ext cx="10714149" cy="529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function Person(name) {</a:t>
            </a:r>
          </a:p>
          <a:p>
            <a:pPr marL="0" indent="0">
              <a:buNone/>
            </a:pPr>
            <a:r>
              <a:rPr lang="en-US" altLang="zh-CN" sz="2400" dirty="0" smtClean="0"/>
              <a:t> this.name = name;</a:t>
            </a:r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this.toString</a:t>
            </a:r>
            <a:r>
              <a:rPr lang="en-US" altLang="zh-CN" sz="2400" dirty="0" smtClean="0"/>
              <a:t> = function() {</a:t>
            </a:r>
          </a:p>
          <a:p>
            <a:pPr marL="0" indent="0">
              <a:buNone/>
            </a:pPr>
            <a:r>
              <a:rPr lang="en-US" altLang="zh-CN" sz="2400" dirty="0" smtClean="0"/>
              <a:t>  return name;</a:t>
            </a:r>
          </a:p>
          <a:p>
            <a:pPr marL="0" indent="0">
              <a:buNone/>
            </a:pPr>
            <a:r>
              <a:rPr lang="en-US" altLang="zh-CN" sz="2400" dirty="0" smtClean="0"/>
              <a:t> 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f1(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console.log(</a:t>
            </a:r>
            <a:r>
              <a:rPr lang="en-US" altLang="zh-CN" sz="2400" dirty="0" err="1" smtClean="0"/>
              <a:t>obj.toString</a:t>
            </a:r>
            <a:r>
              <a:rPr lang="en-US" altLang="zh-CN" sz="2400" dirty="0" smtClean="0"/>
              <a:t>());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f1(new Object());</a:t>
            </a:r>
          </a:p>
          <a:p>
            <a:pPr marL="0" indent="0">
              <a:buNone/>
            </a:pPr>
            <a:r>
              <a:rPr lang="en-US" altLang="zh-CN" sz="2400" dirty="0" smtClean="0"/>
              <a:t>f1(new Person());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3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577"/>
            <a:ext cx="10515600" cy="927279"/>
          </a:xfrm>
        </p:spPr>
        <p:txBody>
          <a:bodyPr/>
          <a:lstStyle/>
          <a:p>
            <a:r>
              <a:rPr lang="en-US" altLang="zh-CN" dirty="0" smtClean="0"/>
              <a:t>JavaScript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r>
              <a:rPr lang="en-US" altLang="zh-CN" dirty="0" smtClean="0"/>
              <a:t>A closure (like </a:t>
            </a:r>
            <a:r>
              <a:rPr lang="en-US" altLang="zh-CN" dirty="0"/>
              <a:t>a box) contains a function and all the variables that were in scope when the function got </a:t>
            </a:r>
            <a:r>
              <a:rPr lang="en-US" altLang="zh-CN" dirty="0" smtClean="0"/>
              <a:t>declared.</a:t>
            </a:r>
          </a:p>
          <a:p>
            <a:r>
              <a:rPr lang="en-US" altLang="zh-CN" dirty="0"/>
              <a:t>As long as the function exists, the variables inside closure will not get garbage collected, letting the function access them whenever it pleases do so.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06" y="3432801"/>
            <a:ext cx="6378948" cy="21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message = “hello”;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console.log(message);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Function.prototype.curry</a:t>
            </a:r>
            <a:r>
              <a:rPr lang="en-US" altLang="zh-CN" dirty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args</a:t>
            </a:r>
            <a:r>
              <a:rPr lang="en-US" altLang="zh-CN" dirty="0"/>
              <a:t> = </a:t>
            </a:r>
            <a:r>
              <a:rPr lang="en-US" altLang="zh-CN" dirty="0" err="1"/>
              <a:t>Array.prototype.slice.apply</a:t>
            </a:r>
            <a:r>
              <a:rPr lang="en-US" altLang="zh-CN" dirty="0"/>
              <a:t>(arguments);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__method = this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function() {</a:t>
            </a:r>
          </a:p>
          <a:p>
            <a:pPr marL="0" indent="0">
              <a:buNone/>
            </a:pPr>
            <a:r>
              <a:rPr lang="en-US" altLang="zh-CN" dirty="0"/>
              <a:t>        return __</a:t>
            </a:r>
            <a:r>
              <a:rPr lang="en-US" altLang="zh-CN" dirty="0" err="1"/>
              <a:t>method.apply</a:t>
            </a:r>
            <a:r>
              <a:rPr lang="en-US" altLang="zh-CN" dirty="0"/>
              <a:t>(this, </a:t>
            </a:r>
            <a:r>
              <a:rPr lang="en-US" altLang="zh-CN" dirty="0" err="1" smtClean="0"/>
              <a:t>args.concat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Array.prototype.slice.apply</a:t>
            </a:r>
            <a:r>
              <a:rPr lang="en-US" altLang="zh-CN" dirty="0" smtClean="0"/>
              <a:t>(arguments</a:t>
            </a:r>
            <a:r>
              <a:rPr lang="en-US" altLang="zh-CN" dirty="0"/>
              <a:t>)));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2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hoisting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49" y="1690688"/>
            <a:ext cx="8212764" cy="49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hoisting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function bar()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function bar()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971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hoisting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17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hoisting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alert(foo());</a:t>
            </a:r>
          </a:p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91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hoisting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21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Primitive types</a:t>
            </a:r>
          </a:p>
          <a:p>
            <a:pPr lvl="1"/>
            <a:r>
              <a:rPr lang="en-US" altLang="zh-CN" dirty="0" smtClean="0"/>
              <a:t>Undefined (undefined)</a:t>
            </a:r>
          </a:p>
          <a:p>
            <a:pPr lvl="1"/>
            <a:r>
              <a:rPr lang="en-US" altLang="zh-CN" dirty="0" smtClean="0"/>
              <a:t>Null (null)</a:t>
            </a:r>
          </a:p>
          <a:p>
            <a:pPr lvl="1"/>
            <a:r>
              <a:rPr lang="en-US" altLang="zh-CN" dirty="0" smtClean="0"/>
              <a:t>Boolean (true, false)</a:t>
            </a:r>
          </a:p>
          <a:p>
            <a:pPr lvl="1"/>
            <a:r>
              <a:rPr lang="en-US" altLang="zh-CN" dirty="0" smtClean="0"/>
              <a:t>String (“a”, ‘a’)</a:t>
            </a:r>
          </a:p>
          <a:p>
            <a:pPr lvl="1"/>
            <a:r>
              <a:rPr lang="en-US" altLang="zh-CN" dirty="0" smtClean="0"/>
              <a:t>Number (1, 1.23)</a:t>
            </a:r>
          </a:p>
          <a:p>
            <a:r>
              <a:rPr lang="en-US" altLang="zh-CN" dirty="0" smtClean="0"/>
              <a:t>Object</a:t>
            </a:r>
          </a:p>
          <a:p>
            <a:pPr lvl="1"/>
            <a:r>
              <a:rPr lang="en-US" altLang="zh-CN" dirty="0" smtClean="0"/>
              <a:t>Everything 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461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his keyword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083195"/>
              </p:ext>
            </p:extLst>
          </p:nvPr>
        </p:nvGraphicFramePr>
        <p:xfrm>
          <a:off x="3431023" y="1553669"/>
          <a:ext cx="5033246" cy="4623293"/>
        </p:xfrm>
        <a:graphic>
          <a:graphicData uri="http://schemas.openxmlformats.org/drawingml/2006/table">
            <a:tbl>
              <a:tblPr/>
              <a:tblGrid>
                <a:gridCol w="838875"/>
                <a:gridCol w="2330206"/>
                <a:gridCol w="1864165"/>
              </a:tblGrid>
              <a:tr h="6683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1">
                          <a:effectLst/>
                        </a:rPr>
                        <a:t>Execution 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1">
                          <a:effectLst/>
                        </a:rPr>
                        <a:t>Syntax of function call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1">
                          <a:effectLst/>
                        </a:rPr>
                        <a:t>Value of this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487456"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Global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n/a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global object (e.g. window)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7456"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Method call:</a:t>
                      </a:r>
                      <a:br>
                        <a:rPr lang="en-US" sz="1100" b="0">
                          <a:effectLst/>
                        </a:rPr>
                      </a:br>
                      <a:r>
                        <a:rPr lang="en-US" sz="1100" b="0">
                          <a:effectLst/>
                        </a:rPr>
                        <a:t>myObject.foo();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myObject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49279"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Baseless function call:</a:t>
                      </a:r>
                      <a:br>
                        <a:rPr lang="en-US" sz="1100" b="0">
                          <a:effectLst/>
                        </a:rPr>
                      </a:br>
                      <a:r>
                        <a:rPr lang="en-US" sz="1100" b="0">
                          <a:effectLst/>
                        </a:rPr>
                        <a:t>foo();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global object (e.g. window)</a:t>
                      </a:r>
                      <a:br>
                        <a:rPr lang="en-US" sz="1100" b="0">
                          <a:effectLst/>
                        </a:rPr>
                      </a:br>
                      <a:r>
                        <a:rPr lang="en-US" sz="1100" b="0">
                          <a:effectLst/>
                        </a:rPr>
                        <a:t>(undefined in strict mode)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7456"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Using call:</a:t>
                      </a:r>
                      <a:br>
                        <a:rPr lang="en-US" sz="1100" b="0">
                          <a:effectLst/>
                        </a:rPr>
                      </a:br>
                      <a:r>
                        <a:rPr lang="en-US" sz="1100" b="0">
                          <a:effectLst/>
                        </a:rPr>
                        <a:t>foo.call(context, myArg);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7456"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Using apply:</a:t>
                      </a:r>
                      <a:br>
                        <a:rPr lang="en-US" sz="1100" b="0">
                          <a:effectLst/>
                        </a:rPr>
                      </a:br>
                      <a:r>
                        <a:rPr lang="en-US" sz="1100" b="0">
                          <a:effectLst/>
                        </a:rPr>
                        <a:t>foo.apply(context, [myArgs]);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68367"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Constructor with new:</a:t>
                      </a:r>
                      <a:br>
                        <a:rPr lang="en-US" sz="1100" b="0">
                          <a:effectLst/>
                        </a:rPr>
                      </a:br>
                      <a:r>
                        <a:rPr lang="en-US" sz="1100" b="0">
                          <a:effectLst/>
                        </a:rPr>
                        <a:t>var newFoo = new Foo();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the new instance</a:t>
                      </a:r>
                      <a:br>
                        <a:rPr lang="en-US" sz="1100" b="0">
                          <a:effectLst/>
                        </a:rPr>
                      </a:br>
                      <a:r>
                        <a:rPr lang="en-US" sz="1100" b="0">
                          <a:effectLst/>
                        </a:rPr>
                        <a:t>(e.g. newFoo)</a:t>
                      </a:r>
                      <a:br>
                        <a:rPr lang="en-US" sz="1100" b="0">
                          <a:effectLst/>
                        </a:rPr>
                      </a:br>
                      <a:endParaRPr lang="en-US" sz="1100" b="0">
                        <a:effectLst/>
                      </a:endParaRP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7456"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Evaluation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n/a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value of this in parent 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9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Truth, Equality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" altLang="zh-CN" dirty="0"/>
              <a:t>The following values are falsy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false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0 (zero)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“” (empty string”)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null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undefined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NaN (not a number)</a:t>
            </a:r>
          </a:p>
          <a:p>
            <a:pPr lvl="0">
              <a:buNone/>
            </a:pPr>
            <a:r>
              <a:rPr lang="en" altLang="zh-CN" dirty="0"/>
              <a:t>Everything else is </a:t>
            </a:r>
            <a:r>
              <a:rPr lang="en" altLang="zh-CN" dirty="0" smtClean="0"/>
              <a:t>truthy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319081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Truth, Equality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([0]) {</a:t>
            </a:r>
          </a:p>
          <a:p>
            <a:pPr marL="0" indent="0">
              <a:buNone/>
            </a:pPr>
            <a:r>
              <a:rPr lang="en-US" altLang="zh-CN" dirty="0" smtClean="0"/>
              <a:t>    console.log([0] == true);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f (“potato”) {</a:t>
            </a:r>
          </a:p>
          <a:p>
            <a:pPr marL="0" indent="0">
              <a:buNone/>
            </a:pPr>
            <a:r>
              <a:rPr lang="en-US" altLang="zh-CN" dirty="0" smtClean="0"/>
              <a:t>    console.log(“potato” == false);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console.log(“potato” == true);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0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toNumber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505866"/>
              </p:ext>
            </p:extLst>
          </p:nvPr>
        </p:nvGraphicFramePr>
        <p:xfrm>
          <a:off x="2816352" y="1923529"/>
          <a:ext cx="6556248" cy="4352971"/>
        </p:xfrm>
        <a:graphic>
          <a:graphicData uri="http://schemas.openxmlformats.org/drawingml/2006/table">
            <a:tbl>
              <a:tblPr/>
              <a:tblGrid>
                <a:gridCol w="2106686"/>
                <a:gridCol w="4449562"/>
              </a:tblGrid>
              <a:tr h="4062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dirty="0">
                          <a:effectLst/>
                        </a:rPr>
                        <a:t>Argument Type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dirty="0">
                          <a:effectLst/>
                        </a:rPr>
                        <a:t>Result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406237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Undefined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NaN</a:t>
                      </a:r>
                      <a:endParaRPr lang="en-US" sz="1000" b="0">
                        <a:effectLst/>
                      </a:endParaRP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5468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Null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1">
                          <a:effectLst/>
                        </a:rPr>
                        <a:t>+0</a:t>
                      </a:r>
                      <a:endParaRPr lang="zh-CN" altLang="en-US" sz="1000" b="0">
                        <a:effectLst/>
                      </a:endParaRP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07773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Boolean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The result is </a:t>
                      </a:r>
                      <a:r>
                        <a:rPr lang="en-US" sz="1000" b="1" dirty="0">
                          <a:effectLst/>
                        </a:rPr>
                        <a:t>1</a:t>
                      </a:r>
                      <a:r>
                        <a:rPr lang="en-US" sz="1000" b="0" dirty="0">
                          <a:effectLst/>
                        </a:rPr>
                        <a:t> if the argument is </a:t>
                      </a:r>
                      <a:r>
                        <a:rPr lang="en-US" sz="1000" b="1" dirty="0">
                          <a:effectLst/>
                        </a:rPr>
                        <a:t>true</a:t>
                      </a:r>
                      <a:r>
                        <a:rPr lang="en-US" sz="1000" b="0" dirty="0">
                          <a:effectLst/>
                        </a:rPr>
                        <a:t>.</a:t>
                      </a:r>
                      <a:br>
                        <a:rPr lang="en-US" sz="1000" b="0" dirty="0">
                          <a:effectLst/>
                        </a:rPr>
                      </a:br>
                      <a:r>
                        <a:rPr lang="en-US" sz="1000" b="0" dirty="0">
                          <a:effectLst/>
                        </a:rPr>
                        <a:t>The result is </a:t>
                      </a:r>
                      <a:r>
                        <a:rPr lang="en-US" sz="1000" b="1" dirty="0">
                          <a:effectLst/>
                        </a:rPr>
                        <a:t>+0</a:t>
                      </a:r>
                      <a:r>
                        <a:rPr lang="en-US" sz="1000" b="0" dirty="0">
                          <a:effectLst/>
                        </a:rPr>
                        <a:t> if the argument is false.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57005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Number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The result equals the input argument (no conversion).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07773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String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In effect evaluates Number(</a:t>
                      </a:r>
                      <a:r>
                        <a:rPr lang="en-US" sz="1000" b="0" i="1" dirty="0">
                          <a:effectLst/>
                        </a:rPr>
                        <a:t>string</a:t>
                      </a:r>
                      <a:r>
                        <a:rPr lang="en-US" sz="1000" b="0" dirty="0">
                          <a:effectLst/>
                        </a:rPr>
                        <a:t>)</a:t>
                      </a:r>
                      <a:br>
                        <a:rPr lang="en-US" sz="1000" b="0" dirty="0">
                          <a:effectLst/>
                        </a:rPr>
                      </a:br>
                      <a:r>
                        <a:rPr lang="en-US" sz="1000" b="0" dirty="0">
                          <a:effectLst/>
                        </a:rPr>
                        <a:t>“</a:t>
                      </a:r>
                      <a:r>
                        <a:rPr lang="en-US" sz="1000" b="0" dirty="0" err="1">
                          <a:effectLst/>
                        </a:rPr>
                        <a:t>abc</a:t>
                      </a:r>
                      <a:r>
                        <a:rPr lang="en-US" sz="1000" b="0" dirty="0">
                          <a:effectLst/>
                        </a:rPr>
                        <a:t>” -&gt; </a:t>
                      </a:r>
                      <a:r>
                        <a:rPr lang="en-US" sz="1000" b="0" dirty="0" err="1">
                          <a:effectLst/>
                        </a:rPr>
                        <a:t>NaN</a:t>
                      </a:r>
                      <a:r>
                        <a:rPr lang="en-US" sz="1000" b="0" dirty="0">
                          <a:effectLst/>
                        </a:rPr>
                        <a:t/>
                      </a:r>
                      <a:br>
                        <a:rPr lang="en-US" sz="1000" b="0" dirty="0">
                          <a:effectLst/>
                        </a:rPr>
                      </a:br>
                      <a:r>
                        <a:rPr lang="en-US" sz="1000" b="0" dirty="0">
                          <a:effectLst/>
                        </a:rPr>
                        <a:t>“123” -&gt; 123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310846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Object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Apply the following steps:</a:t>
                      </a:r>
                    </a:p>
                    <a:p>
                      <a:pPr algn="l"/>
                      <a:r>
                        <a:rPr lang="en-US" sz="1000" b="0" dirty="0">
                          <a:effectLst/>
                        </a:rPr>
                        <a:t>1. Let </a:t>
                      </a:r>
                      <a:r>
                        <a:rPr lang="en-US" sz="1000" b="0" i="1" dirty="0" err="1">
                          <a:effectLst/>
                        </a:rPr>
                        <a:t>primValue</a:t>
                      </a:r>
                      <a:r>
                        <a:rPr lang="en-US" sz="1000" b="0" dirty="0">
                          <a:effectLst/>
                        </a:rPr>
                        <a:t> be </a:t>
                      </a:r>
                      <a:r>
                        <a:rPr lang="en-US" sz="1000" b="0" dirty="0" err="1">
                          <a:effectLst/>
                        </a:rPr>
                        <a:t>ToPrimitive</a:t>
                      </a:r>
                      <a:r>
                        <a:rPr lang="en-US" sz="1000" b="0" dirty="0">
                          <a:effectLst/>
                        </a:rPr>
                        <a:t>(</a:t>
                      </a:r>
                      <a:r>
                        <a:rPr lang="en-US" sz="1000" b="0" i="1" dirty="0">
                          <a:effectLst/>
                        </a:rPr>
                        <a:t>input argument</a:t>
                      </a:r>
                      <a:r>
                        <a:rPr lang="en-US" sz="1000" b="0" dirty="0">
                          <a:effectLst/>
                        </a:rPr>
                        <a:t>, hint Number).</a:t>
                      </a:r>
                      <a:br>
                        <a:rPr lang="en-US" sz="1000" b="0" dirty="0">
                          <a:effectLst/>
                        </a:rPr>
                      </a:br>
                      <a:r>
                        <a:rPr lang="en-US" sz="1000" b="0" dirty="0">
                          <a:effectLst/>
                        </a:rPr>
                        <a:t>2. Return </a:t>
                      </a:r>
                      <a:r>
                        <a:rPr lang="en-US" sz="1000" b="0" dirty="0" err="1">
                          <a:effectLst/>
                        </a:rPr>
                        <a:t>ToNumber</a:t>
                      </a:r>
                      <a:r>
                        <a:rPr lang="en-US" sz="1000" b="0" dirty="0">
                          <a:effectLst/>
                        </a:rPr>
                        <a:t>(</a:t>
                      </a:r>
                      <a:r>
                        <a:rPr lang="en-US" sz="1000" b="0" i="1" dirty="0" err="1">
                          <a:effectLst/>
                        </a:rPr>
                        <a:t>primValue</a:t>
                      </a:r>
                      <a:r>
                        <a:rPr lang="en-US" sz="1000" b="0" dirty="0">
                          <a:effectLst/>
                        </a:rPr>
                        <a:t>).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6908072" y="43934"/>
            <a:ext cx="39100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ToNumber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ToPrimitive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221164"/>
              </p:ext>
            </p:extLst>
          </p:nvPr>
        </p:nvGraphicFramePr>
        <p:xfrm>
          <a:off x="2249424" y="2755424"/>
          <a:ext cx="7452360" cy="2217420"/>
        </p:xfrm>
        <a:graphic>
          <a:graphicData uri="http://schemas.openxmlformats.org/drawingml/2006/table">
            <a:tbl>
              <a:tblPr/>
              <a:tblGrid>
                <a:gridCol w="1399032"/>
                <a:gridCol w="6053328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1">
                          <a:effectLst/>
                        </a:rPr>
                        <a:t>Argument Type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1">
                          <a:effectLst/>
                        </a:rPr>
                        <a:t>Result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Object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(in the case of equality operator coercion) if valueOf returns a primitive, return it. Otherwise if toString returns a primitive return it. Otherwise throw an error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otherwise…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The result equals the input argument (no conversion).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2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altLang="zh-CN" dirty="0" smtClean="0"/>
              <a:t>JavaScript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0614"/>
            <a:ext cx="10868696" cy="5422006"/>
          </a:xfrm>
        </p:spPr>
        <p:txBody>
          <a:bodyPr>
            <a:normAutofit/>
          </a:bodyPr>
          <a:lstStyle/>
          <a:p>
            <a:pPr lvl="0"/>
            <a:r>
              <a:rPr lang="en" altLang="zh-CN" dirty="0"/>
              <a:t>Object is nothing but </a:t>
            </a:r>
            <a:r>
              <a:rPr lang="e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key/value </a:t>
            </a:r>
            <a:r>
              <a:rPr lang="e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Properties </a:t>
            </a:r>
            <a:r>
              <a:rPr lang="en-US" altLang="zh-CN" dirty="0" smtClean="0"/>
              <a:t>can be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and removed on the fly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{}; // Empty </a:t>
            </a:r>
          </a:p>
          <a:p>
            <a:pPr marL="0" indent="0">
              <a:buNone/>
            </a:pPr>
            <a:r>
              <a:rPr lang="en-US" altLang="zh-CN" dirty="0" err="1" smtClean="0"/>
              <a:t>object.o.x</a:t>
            </a:r>
            <a:r>
              <a:rPr lang="en-US" altLang="zh-CN" dirty="0" smtClean="0"/>
              <a:t> = 42; // Adding property.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// Accessing property (result: 42).</a:t>
            </a:r>
          </a:p>
          <a:p>
            <a:pPr marL="0" indent="0">
              <a:buNone/>
            </a:pPr>
            <a:r>
              <a:rPr lang="en-US" altLang="zh-CN" dirty="0" err="1" smtClean="0"/>
              <a:t>o.y</a:t>
            </a:r>
            <a:r>
              <a:rPr lang="en-US" altLang="zh-CN" dirty="0" smtClean="0"/>
              <a:t>; // Accessing non-existing property // (result: undefined).</a:t>
            </a:r>
          </a:p>
          <a:p>
            <a:pPr marL="0" indent="0">
              <a:buNone/>
            </a:pPr>
            <a:r>
              <a:rPr lang="en-US" altLang="zh-CN" dirty="0" smtClean="0"/>
              <a:t>delete </a:t>
            </a:r>
            <a:r>
              <a:rPr lang="en-US" altLang="zh-CN" dirty="0" err="1" smtClean="0"/>
              <a:t>o.x</a:t>
            </a:r>
            <a:r>
              <a:rPr lang="en-US" altLang="zh-CN" dirty="0" smtClean="0"/>
              <a:t>; // Removing property.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// Accessing non-existing property.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No classes in JavaScript</a:t>
            </a:r>
          </a:p>
          <a:p>
            <a:r>
              <a:rPr lang="en-US" altLang="zh-CN" dirty="0" smtClean="0"/>
              <a:t>All JavaScript objects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constructed from functions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Point(x, y) {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this.y</a:t>
            </a:r>
            <a:r>
              <a:rPr lang="en-US" altLang="zh-CN" dirty="0" smtClean="0"/>
              <a:t> = y;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 = new Point(1, 2);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q = 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(p);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{}; // Basically shorthand for "new Object()"</a:t>
            </a:r>
          </a:p>
        </p:txBody>
      </p:sp>
    </p:spTree>
    <p:extLst>
      <p:ext uri="{BB962C8B-B14F-4D97-AF65-F5344CB8AC3E}">
        <p14:creationId xmlns:p14="http://schemas.microsoft.com/office/powerpoint/2010/main" val="143770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 are objects</a:t>
            </a:r>
          </a:p>
          <a:p>
            <a:r>
              <a:rPr lang="en-US" altLang="zh-CN" dirty="0" smtClean="0"/>
              <a:t>Have properties</a:t>
            </a:r>
          </a:p>
          <a:p>
            <a:r>
              <a:rPr lang="en-US" altLang="zh-CN" dirty="0"/>
              <a:t>H</a:t>
            </a:r>
            <a:r>
              <a:rPr lang="en-US" altLang="zh-CN" dirty="0" smtClean="0"/>
              <a:t>ave methods</a:t>
            </a:r>
          </a:p>
          <a:p>
            <a:r>
              <a:rPr lang="en-US" altLang="zh-CN" dirty="0" smtClean="0"/>
              <a:t>Assigned to variables</a:t>
            </a:r>
          </a:p>
          <a:p>
            <a:r>
              <a:rPr lang="en-US" altLang="zh-CN" dirty="0" smtClean="0"/>
              <a:t>Passed as arguments to other functions</a:t>
            </a:r>
          </a:p>
          <a:p>
            <a:r>
              <a:rPr lang="en-US" altLang="zh-CN" dirty="0" smtClean="0"/>
              <a:t>Return from functions</a:t>
            </a:r>
          </a:p>
          <a:p>
            <a:r>
              <a:rPr lang="en-US" altLang="zh-CN" dirty="0" smtClean="0"/>
              <a:t>Special feature: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invokable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65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overload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08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all &amp;&amp; 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foo()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this.bar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foo.call</a:t>
            </a:r>
            <a:r>
              <a:rPr lang="en-US" altLang="zh-CN" dirty="0" smtClean="0"/>
              <a:t>(scope</a:t>
            </a:r>
            <a:r>
              <a:rPr lang="en-US" altLang="zh-CN" dirty="0"/>
              <a:t>, arg1, arg2, ... );</a:t>
            </a:r>
          </a:p>
          <a:p>
            <a:pPr marL="0" indent="0">
              <a:buNone/>
            </a:pPr>
            <a:r>
              <a:rPr lang="en-US" altLang="zh-CN" dirty="0" err="1" smtClean="0"/>
              <a:t>foo.apply</a:t>
            </a:r>
            <a:r>
              <a:rPr lang="en-US" altLang="zh-CN" smtClean="0"/>
              <a:t>(scope</a:t>
            </a:r>
            <a:r>
              <a:rPr lang="en-US" altLang="zh-CN" dirty="0"/>
              <a:t>, [arg1, arg2, ...]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85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All objects have a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__proto__ </a:t>
            </a:r>
            <a:r>
              <a:rPr lang="en-US" altLang="zh-CN" sz="3600" dirty="0" smtClean="0"/>
              <a:t>property which can be either another object or null</a:t>
            </a:r>
          </a:p>
          <a:p>
            <a:r>
              <a:rPr lang="en-US" altLang="zh-CN" sz="3600" dirty="0" smtClean="0"/>
              <a:t>When accessing a property on an object the entire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 </a:t>
            </a:r>
            <a:r>
              <a:rPr lang="en-US" altLang="zh-CN" sz="3600" dirty="0" smtClean="0"/>
              <a:t>is searched</a:t>
            </a:r>
          </a:p>
        </p:txBody>
      </p:sp>
    </p:spTree>
    <p:extLst>
      <p:ext uri="{BB962C8B-B14F-4D97-AF65-F5344CB8AC3E}">
        <p14:creationId xmlns:p14="http://schemas.microsoft.com/office/powerpoint/2010/main" val="209539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1051</Words>
  <Application>Microsoft Office PowerPoint</Application>
  <PresentationFormat>宽屏</PresentationFormat>
  <Paragraphs>252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Courier New</vt:lpstr>
      <vt:lpstr>Office 主题</vt:lpstr>
      <vt:lpstr>面向对象的JavaScript</vt:lpstr>
      <vt:lpstr>PowerPoint 演示文稿</vt:lpstr>
      <vt:lpstr>JavaScript Types</vt:lpstr>
      <vt:lpstr>JavaScript objects</vt:lpstr>
      <vt:lpstr>JavaScript objects</vt:lpstr>
      <vt:lpstr>JavaScript function</vt:lpstr>
      <vt:lpstr>Function overload</vt:lpstr>
      <vt:lpstr>call &amp;&amp; apply</vt:lpstr>
      <vt:lpstr>JavaScript prototype</vt:lpstr>
      <vt:lpstr>JavaScript prototype</vt:lpstr>
      <vt:lpstr>JavaScript prototype</vt:lpstr>
      <vt:lpstr>JavaScript prototype</vt:lpstr>
      <vt:lpstr>JavaScript prototype</vt:lpstr>
      <vt:lpstr>JavaScript prototype</vt:lpstr>
      <vt:lpstr>JavaScript prototype</vt:lpstr>
      <vt:lpstr>JavaScript prototype</vt:lpstr>
      <vt:lpstr>Change function’s prototype</vt:lpstr>
      <vt:lpstr>Change function’s prototype</vt:lpstr>
      <vt:lpstr>JavaScript encapsulation</vt:lpstr>
      <vt:lpstr>Calling the superclass' constructor</vt:lpstr>
      <vt:lpstr>JavaScript polymorphism</vt:lpstr>
      <vt:lpstr>JavaScript closure</vt:lpstr>
      <vt:lpstr>JavaScript closure</vt:lpstr>
      <vt:lpstr>Curry</vt:lpstr>
      <vt:lpstr>Function hoisting</vt:lpstr>
      <vt:lpstr>Function hoisting</vt:lpstr>
      <vt:lpstr>Function hoisting</vt:lpstr>
      <vt:lpstr>Function hoisting</vt:lpstr>
      <vt:lpstr>Function hoisting</vt:lpstr>
      <vt:lpstr>this keyword</vt:lpstr>
      <vt:lpstr>Truth, Equality</vt:lpstr>
      <vt:lpstr>Truth, Equality</vt:lpstr>
      <vt:lpstr>toNumber</vt:lpstr>
      <vt:lpstr>ToPrimitive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Logan</cp:lastModifiedBy>
  <cp:revision>177</cp:revision>
  <dcterms:created xsi:type="dcterms:W3CDTF">2016-07-03T01:05:16Z</dcterms:created>
  <dcterms:modified xsi:type="dcterms:W3CDTF">2016-07-06T09:39:00Z</dcterms:modified>
</cp:coreProperties>
</file>