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74" r:id="rId5"/>
    <p:sldId id="258" r:id="rId6"/>
    <p:sldId id="264" r:id="rId7"/>
    <p:sldId id="293" r:id="rId8"/>
    <p:sldId id="294" r:id="rId9"/>
    <p:sldId id="287" r:id="rId10"/>
    <p:sldId id="288" r:id="rId11"/>
    <p:sldId id="289" r:id="rId12"/>
    <p:sldId id="290" r:id="rId13"/>
    <p:sldId id="278" r:id="rId14"/>
    <p:sldId id="296" r:id="rId15"/>
    <p:sldId id="299" r:id="rId16"/>
    <p:sldId id="300" r:id="rId17"/>
    <p:sldId id="301" r:id="rId18"/>
    <p:sldId id="302" r:id="rId19"/>
    <p:sldId id="266" r:id="rId20"/>
    <p:sldId id="295" r:id="rId21"/>
    <p:sldId id="260" r:id="rId22"/>
    <p:sldId id="263" r:id="rId23"/>
    <p:sldId id="261" r:id="rId24"/>
    <p:sldId id="265" r:id="rId25"/>
    <p:sldId id="272" r:id="rId26"/>
    <p:sldId id="271" r:id="rId27"/>
    <p:sldId id="303" r:id="rId28"/>
    <p:sldId id="304" r:id="rId29"/>
    <p:sldId id="269" r:id="rId30"/>
    <p:sldId id="275" r:id="rId31"/>
    <p:sldId id="276" r:id="rId32"/>
    <p:sldId id="298" r:id="rId33"/>
    <p:sldId id="311" r:id="rId34"/>
    <p:sldId id="262" r:id="rId35"/>
    <p:sldId id="297" r:id="rId36"/>
    <p:sldId id="292" r:id="rId37"/>
    <p:sldId id="306" r:id="rId38"/>
    <p:sldId id="305" r:id="rId39"/>
    <p:sldId id="307" r:id="rId40"/>
    <p:sldId id="283" r:id="rId41"/>
    <p:sldId id="308" r:id="rId42"/>
    <p:sldId id="309" r:id="rId43"/>
    <p:sldId id="310" r:id="rId44"/>
    <p:sldId id="280" r:id="rId45"/>
    <p:sldId id="270" r:id="rId46"/>
    <p:sldId id="281" r:id="rId47"/>
    <p:sldId id="284" r:id="rId48"/>
    <p:sldId id="285" r:id="rId49"/>
    <p:sldId id="286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8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1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5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50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17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alert(foo());</a:t>
            </a:r>
          </a:p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91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21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hoisting(</a:t>
            </a:r>
            <a:r>
              <a:rPr lang="zh-CN" altLang="en-US" dirty="0" smtClean="0"/>
              <a:t>提升机制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49" y="1690688"/>
            <a:ext cx="8212764" cy="49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定义对象的方式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扩展原有对象</a:t>
            </a:r>
            <a:endParaRPr lang="en-US" altLang="zh-CN" dirty="0" smtClean="0"/>
          </a:p>
          <a:p>
            <a:r>
              <a:rPr lang="zh-CN" altLang="en-US" dirty="0" smtClean="0"/>
              <a:t>工厂方法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r>
              <a:rPr lang="zh-CN" altLang="en-US" dirty="0" smtClean="0"/>
              <a:t>原型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原型</a:t>
            </a:r>
            <a:endParaRPr lang="en-US" altLang="zh-CN" dirty="0" smtClean="0"/>
          </a:p>
          <a:p>
            <a:r>
              <a:rPr lang="zh-CN" altLang="en-US" dirty="0" smtClean="0"/>
              <a:t>动态原型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7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扩展原有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Object();</a:t>
            </a:r>
          </a:p>
          <a:p>
            <a:pPr marL="0" indent="0">
              <a:buNone/>
            </a:pPr>
            <a:r>
              <a:rPr lang="en-US" altLang="zh-CN" dirty="0"/>
              <a:t>o</a:t>
            </a:r>
            <a:r>
              <a:rPr lang="en-US" altLang="zh-CN" dirty="0" smtClean="0"/>
              <a:t>bj.name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 err="1" smtClean="0"/>
              <a:t>obj.sayName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 smtClean="0"/>
              <a:t>    return this.name;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17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 err="1" smtClean="0"/>
              <a:t>createObject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new Object();</a:t>
            </a:r>
          </a:p>
          <a:p>
            <a:pPr marL="0" indent="0">
              <a:buNone/>
            </a:pPr>
            <a:r>
              <a:rPr lang="en-US" altLang="zh-CN" dirty="0" smtClean="0"/>
              <a:t>    obj.name </a:t>
            </a:r>
            <a:r>
              <a:rPr lang="en-US" altLang="zh-CN" dirty="0"/>
              <a:t>= “</a:t>
            </a:r>
            <a:r>
              <a:rPr lang="en-US" altLang="zh-CN" dirty="0" err="1"/>
              <a:t>zhangsan</a:t>
            </a:r>
            <a:r>
              <a:rPr lang="en-US" altLang="zh-CN" dirty="0"/>
              <a:t>”;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obj.sayName</a:t>
            </a:r>
            <a:r>
              <a:rPr lang="en-US" altLang="zh-CN" dirty="0" smtClean="0"/>
              <a:t> </a:t>
            </a:r>
            <a:r>
              <a:rPr lang="en-US" altLang="zh-CN" dirty="0"/>
              <a:t>= function()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return </a:t>
            </a:r>
            <a:r>
              <a:rPr lang="en-US" altLang="zh-CN" dirty="0"/>
              <a:t>this.name;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    return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99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Person()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// new Object();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 = “123”;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this.getInfo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};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en-US" altLang="zh-CN" dirty="0" err="1" smtClean="0"/>
              <a:t>this.__proto</a:t>
            </a:r>
            <a:r>
              <a:rPr lang="en-US" altLang="zh-CN" dirty="0" smtClean="0"/>
              <a:t>__ = </a:t>
            </a:r>
            <a:r>
              <a:rPr lang="en-US" altLang="zh-CN" dirty="0" err="1" smtClean="0"/>
              <a:t>Person.prototype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return this;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43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Person() {};</a:t>
            </a:r>
          </a:p>
          <a:p>
            <a:pPr marL="0" indent="0">
              <a:buNone/>
            </a:pPr>
            <a:r>
              <a:rPr lang="en-US" altLang="zh-CN" dirty="0" err="1" smtClean="0"/>
              <a:t>Person.prototype.username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 err="1" smtClean="0"/>
              <a:t>Person.prototype.password</a:t>
            </a:r>
            <a:r>
              <a:rPr lang="en-US" altLang="zh-CN" dirty="0" smtClean="0"/>
              <a:t> = “123”;</a:t>
            </a:r>
          </a:p>
          <a:p>
            <a:pPr marL="0" indent="0">
              <a:buNone/>
            </a:pPr>
            <a:r>
              <a:rPr lang="en-US" altLang="zh-CN" dirty="0" err="1" smtClean="0"/>
              <a:t>Person.prototype.addresses</a:t>
            </a:r>
            <a:r>
              <a:rPr lang="en-US" altLang="zh-CN" dirty="0" smtClean="0"/>
              <a:t> = [];</a:t>
            </a:r>
          </a:p>
          <a:p>
            <a:pPr marL="0" indent="0">
              <a:buNone/>
            </a:pPr>
            <a:r>
              <a:rPr lang="en-US" altLang="zh-CN" dirty="0" err="1" smtClean="0"/>
              <a:t>Person.getInfo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this.addresses</a:t>
            </a: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3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functions has a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 property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is itself an object,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so on. This is often referred to as the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Object.prototype</a:t>
            </a:r>
            <a:r>
              <a:rPr lang="en-US" altLang="zh-CN" dirty="0"/>
              <a:t> </a:t>
            </a:r>
            <a:r>
              <a:rPr lang="en-US" altLang="zh-CN" dirty="0" smtClean="0"/>
              <a:t>is the top of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1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96616"/>
            <a:ext cx="9440213" cy="65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80" y="2544151"/>
            <a:ext cx="5296639" cy="29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19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Prototype(</a:t>
            </a:r>
            <a:r>
              <a:rPr lang="zh-CN" altLang="en-US" dirty="0" smtClean="0"/>
              <a:t>原型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All objects have a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__proto__ </a:t>
            </a:r>
            <a:r>
              <a:rPr lang="en-US" altLang="zh-CN" sz="3600" dirty="0" smtClean="0"/>
              <a:t>property </a:t>
            </a:r>
          </a:p>
          <a:p>
            <a:r>
              <a:rPr lang="en-US" altLang="zh-CN" sz="3600" dirty="0" smtClean="0"/>
              <a:t>When accessing a property on an object the entire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 </a:t>
            </a:r>
            <a:r>
              <a:rPr lang="en-US" altLang="zh-CN" sz="3600" dirty="0" smtClean="0"/>
              <a:t>is searched</a:t>
            </a:r>
          </a:p>
        </p:txBody>
      </p:sp>
    </p:spTree>
    <p:extLst>
      <p:ext uri="{BB962C8B-B14F-4D97-AF65-F5344CB8AC3E}">
        <p14:creationId xmlns:p14="http://schemas.microsoft.com/office/powerpoint/2010/main" val="209539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C(x) {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 }</a:t>
            </a:r>
          </a:p>
          <a:p>
            <a:pPr marL="0" indent="0">
              <a:buNone/>
            </a:pPr>
            <a:r>
              <a:rPr lang="en-US" altLang="zh-CN" dirty="0" err="1" smtClean="0"/>
              <a:t>C.prototype.f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 smtClean="0"/>
              <a:t> return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new C(42);</a:t>
            </a:r>
          </a:p>
          <a:p>
            <a:pPr marL="0" indent="0">
              <a:buNone/>
            </a:pPr>
            <a:r>
              <a:rPr lang="en-US" altLang="zh-CN" dirty="0" err="1" smtClean="0"/>
              <a:t>o.f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 = new C(1);</a:t>
            </a:r>
          </a:p>
          <a:p>
            <a:pPr marL="0" indent="0">
              <a:buNone/>
            </a:pPr>
            <a:r>
              <a:rPr lang="en-US" altLang="zh-CN" dirty="0" err="1" smtClean="0"/>
              <a:t>p.f</a:t>
            </a:r>
            <a:r>
              <a:rPr lang="en-US" altLang="zh-CN" dirty="0" smtClean="0"/>
              <a:t>();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30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90688"/>
            <a:ext cx="5105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6310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1" y="721217"/>
            <a:ext cx="7611414" cy="5970723"/>
          </a:xfrm>
        </p:spPr>
      </p:pic>
    </p:spTree>
    <p:extLst>
      <p:ext uri="{BB962C8B-B14F-4D97-AF65-F5344CB8AC3E}">
        <p14:creationId xmlns:p14="http://schemas.microsoft.com/office/powerpoint/2010/main" val="255046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|| function(member){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index = </a:t>
            </a:r>
            <a:r>
              <a:rPr lang="en-US" altLang="zh-CN" dirty="0" err="1" smtClean="0"/>
              <a:t>this.indexOf</a:t>
            </a:r>
            <a:r>
              <a:rPr lang="en-US" altLang="zh-CN" dirty="0" smtClean="0"/>
              <a:t>(member);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(index &gt; -1) {</a:t>
            </a:r>
            <a:r>
              <a:rPr lang="en-US" altLang="zh-CN" dirty="0" err="1" smtClean="0"/>
              <a:t>this.splice</a:t>
            </a:r>
            <a:r>
              <a:rPr lang="en-US" altLang="zh-CN" dirty="0" smtClean="0"/>
              <a:t>(index, 1);};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this;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61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Object.getPrototypeOf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Object.hasOwnProperty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Object.getOwnPropertyNames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operator actually checks if the [[prototype]] chain of the first argument contains the prototype property of the second argument (a function)</a:t>
            </a:r>
            <a:endParaRPr lang="en-US" altLang="zh-CN" dirty="0"/>
          </a:p>
          <a:p>
            <a:r>
              <a:rPr lang="en-US" altLang="zh-CN" dirty="0" err="1" smtClean="0"/>
              <a:t>Object.create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2508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8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Person()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 = “123”;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(!</a:t>
            </a:r>
            <a:r>
              <a:rPr lang="en-US" altLang="zh-CN" dirty="0" err="1" smtClean="0"/>
              <a:t>Person.flag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this.getInfo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Person.flag</a:t>
            </a:r>
            <a:r>
              <a:rPr lang="en-US" altLang="zh-CN" dirty="0" smtClean="0"/>
              <a:t> = true;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04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Encapsulation (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Person(name, age) {</a:t>
            </a:r>
          </a:p>
          <a:p>
            <a:pPr marL="0" indent="0">
              <a:buNone/>
            </a:pPr>
            <a:r>
              <a:rPr lang="en-US" altLang="zh-CN" dirty="0" smtClean="0"/>
              <a:t> this.name = name;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this.talk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“hello!”;</a:t>
            </a:r>
          </a:p>
          <a:p>
            <a:pPr marL="0" indent="0">
              <a:buNone/>
            </a:pP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48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types(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Primitive types</a:t>
            </a:r>
          </a:p>
          <a:p>
            <a:pPr lvl="1"/>
            <a:r>
              <a:rPr lang="en-US" altLang="zh-CN" dirty="0" smtClean="0"/>
              <a:t>Undefined (undefined)</a:t>
            </a:r>
          </a:p>
          <a:p>
            <a:pPr lvl="1"/>
            <a:r>
              <a:rPr lang="en-US" altLang="zh-CN" dirty="0" smtClean="0"/>
              <a:t>Null (null)</a:t>
            </a:r>
          </a:p>
          <a:p>
            <a:pPr lvl="1"/>
            <a:r>
              <a:rPr lang="en-US" altLang="zh-CN" dirty="0" smtClean="0"/>
              <a:t>Boolean (true, false)</a:t>
            </a:r>
          </a:p>
          <a:p>
            <a:pPr lvl="1"/>
            <a:r>
              <a:rPr lang="en-US" altLang="zh-CN" dirty="0" smtClean="0"/>
              <a:t>String (“a”, ‘a’)</a:t>
            </a:r>
          </a:p>
          <a:p>
            <a:pPr lvl="1"/>
            <a:r>
              <a:rPr lang="en-US" altLang="zh-CN" dirty="0" smtClean="0"/>
              <a:t>Number (1, 1.23)</a:t>
            </a:r>
          </a:p>
          <a:p>
            <a:r>
              <a:rPr lang="en-US" altLang="zh-CN" dirty="0" smtClean="0"/>
              <a:t>Object</a:t>
            </a:r>
          </a:p>
          <a:p>
            <a:pPr lvl="1"/>
            <a:r>
              <a:rPr lang="en-US" altLang="zh-CN" dirty="0" smtClean="0"/>
              <a:t>Everything 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461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577"/>
            <a:ext cx="10515600" cy="927279"/>
          </a:xfrm>
        </p:spPr>
        <p:txBody>
          <a:bodyPr/>
          <a:lstStyle/>
          <a:p>
            <a:r>
              <a:rPr lang="en-US" altLang="zh-CN" dirty="0" smtClean="0"/>
              <a:t>Closure(</a:t>
            </a:r>
            <a:r>
              <a:rPr lang="zh-CN" altLang="en-US" dirty="0" smtClean="0"/>
              <a:t>闭包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r>
              <a:rPr lang="en-US" altLang="zh-CN" dirty="0" smtClean="0"/>
              <a:t>A closure (like </a:t>
            </a:r>
            <a:r>
              <a:rPr lang="en-US" altLang="zh-CN" dirty="0"/>
              <a:t>a box) contains a function and all the variables that were in scope when the function got </a:t>
            </a:r>
            <a:r>
              <a:rPr lang="en-US" altLang="zh-CN" dirty="0" smtClean="0"/>
              <a:t>declared.</a:t>
            </a:r>
          </a:p>
          <a:p>
            <a:r>
              <a:rPr lang="en-US" altLang="zh-CN" dirty="0"/>
              <a:t>As long as the function exists, the variables inside closure will not get garbage collected, letting the function access them whenever it pleases do so.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06" y="3432801"/>
            <a:ext cx="6378948" cy="21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Closure(</a:t>
            </a:r>
            <a:r>
              <a:rPr lang="zh-CN" altLang="en-US" dirty="0"/>
              <a:t>闭包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message = “hello”;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console.log(message);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6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loop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92" y="1690688"/>
            <a:ext cx="5981700" cy="4486275"/>
          </a:xfrm>
        </p:spPr>
      </p:pic>
    </p:spTree>
    <p:extLst>
      <p:ext uri="{BB962C8B-B14F-4D97-AF65-F5344CB8AC3E}">
        <p14:creationId xmlns:p14="http://schemas.microsoft.com/office/powerpoint/2010/main" val="2566459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Function.prototype.curry</a:t>
            </a:r>
            <a:r>
              <a:rPr lang="en-US" altLang="zh-CN" dirty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args</a:t>
            </a:r>
            <a:r>
              <a:rPr lang="en-US" altLang="zh-CN" dirty="0"/>
              <a:t> = </a:t>
            </a:r>
            <a:r>
              <a:rPr lang="en-US" altLang="zh-CN" dirty="0" err="1"/>
              <a:t>Array.prototype.slice.apply</a:t>
            </a:r>
            <a:r>
              <a:rPr lang="en-US" altLang="zh-CN" dirty="0"/>
              <a:t>(arguments);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__method = this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function() {</a:t>
            </a:r>
          </a:p>
          <a:p>
            <a:pPr marL="0" indent="0">
              <a:buNone/>
            </a:pPr>
            <a:r>
              <a:rPr lang="en-US" altLang="zh-CN" dirty="0"/>
              <a:t>        return __</a:t>
            </a:r>
            <a:r>
              <a:rPr lang="en-US" altLang="zh-CN" dirty="0" err="1"/>
              <a:t>method.apply</a:t>
            </a:r>
            <a:r>
              <a:rPr lang="en-US" altLang="zh-CN" dirty="0"/>
              <a:t>(this, </a:t>
            </a:r>
            <a:r>
              <a:rPr lang="en-US" altLang="zh-CN" dirty="0" err="1" smtClean="0"/>
              <a:t>args.concat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Array.prototype.slice.apply</a:t>
            </a:r>
            <a:r>
              <a:rPr lang="en-US" altLang="zh-CN" dirty="0" smtClean="0"/>
              <a:t>(arguments</a:t>
            </a:r>
            <a:r>
              <a:rPr lang="en-US" altLang="zh-CN" dirty="0"/>
              <a:t>)));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22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Encapsulation(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42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Inheritance(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对象拷贝</a:t>
            </a:r>
            <a:endParaRPr lang="en-US" altLang="zh-CN" dirty="0" smtClean="0"/>
          </a:p>
          <a:p>
            <a:r>
              <a:rPr lang="zh-CN" altLang="en-US" dirty="0" smtClean="0"/>
              <a:t>对象冒充</a:t>
            </a:r>
            <a:endParaRPr lang="en-US" altLang="zh-CN" dirty="0" smtClean="0"/>
          </a:p>
          <a:p>
            <a:r>
              <a:rPr lang="en-US" altLang="zh-CN" dirty="0" smtClean="0"/>
              <a:t>Call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原型链</a:t>
            </a:r>
            <a:endParaRPr lang="en-US" altLang="zh-CN" dirty="0" smtClean="0"/>
          </a:p>
          <a:p>
            <a:r>
              <a:rPr lang="zh-CN" altLang="en-US" dirty="0" smtClean="0"/>
              <a:t>混合方式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39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036"/>
          </a:xfrm>
        </p:spPr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162"/>
            <a:ext cx="10515600" cy="48118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Parent(username)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username;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this.sayHello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;};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function extend(parent, child) {</a:t>
            </a:r>
          </a:p>
          <a:p>
            <a:pPr marL="0" indent="0">
              <a:buNone/>
            </a:pPr>
            <a:r>
              <a:rPr lang="en-US" altLang="zh-CN" dirty="0" smtClean="0"/>
              <a:t>    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parent) {child[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parent[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Child() {};</a:t>
            </a:r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child = new Child(); extend(parent, child);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907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冒充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Parent(username)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username;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this.sayHello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;};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Child(username, password)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this.method</a:t>
            </a:r>
            <a:r>
              <a:rPr lang="en-US" altLang="zh-CN" dirty="0" smtClean="0"/>
              <a:t> = Parent;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this.method</a:t>
            </a:r>
            <a:r>
              <a:rPr lang="en-US" altLang="zh-CN" dirty="0" smtClean="0"/>
              <a:t>(username);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delete </a:t>
            </a:r>
            <a:r>
              <a:rPr lang="en-US" altLang="zh-CN" dirty="0" err="1" smtClean="0"/>
              <a:t>this.method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 = password;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695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function Parent(username)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this.username</a:t>
            </a:r>
            <a:r>
              <a:rPr lang="en-US" altLang="zh-CN" dirty="0"/>
              <a:t> = username;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this.sayHello</a:t>
            </a:r>
            <a:r>
              <a:rPr lang="en-US" altLang="zh-CN" dirty="0"/>
              <a:t> = function() {return </a:t>
            </a:r>
            <a:r>
              <a:rPr lang="en-US" altLang="zh-CN" dirty="0" err="1"/>
              <a:t>this.username</a:t>
            </a:r>
            <a:r>
              <a:rPr lang="en-US" altLang="zh-CN" dirty="0"/>
              <a:t>;};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function Child(username, password)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Parent.call</a:t>
            </a:r>
            <a:r>
              <a:rPr lang="en-US" altLang="zh-CN" dirty="0" smtClean="0"/>
              <a:t>(this, username);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this.password</a:t>
            </a:r>
            <a:r>
              <a:rPr lang="en-US" altLang="zh-CN" dirty="0"/>
              <a:t> = password;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8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types(</a:t>
            </a:r>
            <a:r>
              <a:rPr lang="zh-CN" altLang="en-US" dirty="0"/>
              <a:t>数据类型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Object.prototype.isArray</a:t>
            </a:r>
            <a:r>
              <a:rPr lang="en-US" altLang="zh-CN" dirty="0"/>
              <a:t> </a:t>
            </a:r>
            <a:r>
              <a:rPr lang="en-US" altLang="zh-CN" dirty="0" smtClean="0"/>
              <a:t>|| </a:t>
            </a:r>
            <a:r>
              <a:rPr lang="en-US" altLang="zh-CN" dirty="0" err="1" smtClean="0"/>
              <a:t>Object.prototype.isArray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return ({}).</a:t>
            </a:r>
            <a:r>
              <a:rPr lang="en-US" altLang="zh-CN" dirty="0" err="1" smtClean="0"/>
              <a:t>toString.call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).match(/\s([a-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-Z]+)/[1].</a:t>
            </a:r>
            <a:r>
              <a:rPr lang="en-US" altLang="zh-CN" dirty="0" err="1" smtClean="0"/>
              <a:t>toLowerCase</a:t>
            </a:r>
            <a:r>
              <a:rPr lang="en-US" altLang="zh-CN" dirty="0" smtClean="0"/>
              <a:t>() === ‘array’;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46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Call/Apply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foo()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this.bar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foo.call</a:t>
            </a:r>
            <a:r>
              <a:rPr lang="en-US" altLang="zh-CN" dirty="0" smtClean="0"/>
              <a:t>(scope</a:t>
            </a:r>
            <a:r>
              <a:rPr lang="en-US" altLang="zh-CN" dirty="0"/>
              <a:t>, arg1, arg2, ... );</a:t>
            </a:r>
          </a:p>
          <a:p>
            <a:pPr marL="0" indent="0">
              <a:buNone/>
            </a:pPr>
            <a:r>
              <a:rPr lang="en-US" altLang="zh-CN" dirty="0" err="1" smtClean="0"/>
              <a:t>foo.apply</a:t>
            </a:r>
            <a:r>
              <a:rPr lang="en-US" altLang="zh-CN" smtClean="0"/>
              <a:t>(scope</a:t>
            </a:r>
            <a:r>
              <a:rPr lang="en-US" altLang="zh-CN" dirty="0"/>
              <a:t>, [arg1, arg2, ...]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850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Apply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Parent(username)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this.username</a:t>
            </a:r>
            <a:r>
              <a:rPr lang="en-US" altLang="zh-CN" dirty="0"/>
              <a:t> = username;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this.sayHello</a:t>
            </a:r>
            <a:r>
              <a:rPr lang="en-US" altLang="zh-CN" dirty="0"/>
              <a:t> = function() {return </a:t>
            </a:r>
            <a:r>
              <a:rPr lang="en-US" altLang="zh-CN" dirty="0" err="1"/>
              <a:t>this.username</a:t>
            </a:r>
            <a:r>
              <a:rPr lang="en-US" altLang="zh-CN" dirty="0"/>
              <a:t>;};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function Child(username, password)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Parent.apply</a:t>
            </a:r>
            <a:r>
              <a:rPr lang="en-US" altLang="zh-CN" dirty="0" smtClean="0"/>
              <a:t>(this, [username]);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this.password</a:t>
            </a:r>
            <a:r>
              <a:rPr lang="en-US" altLang="zh-CN" dirty="0"/>
              <a:t> = password;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85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Parent(username) </a:t>
            </a:r>
            <a:r>
              <a:rPr lang="en-US" altLang="zh-CN" dirty="0" smtClean="0"/>
              <a:t>{};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Parent.prototype.username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Parent.prototype.sayHello</a:t>
            </a:r>
            <a:r>
              <a:rPr lang="en-US" altLang="zh-CN" dirty="0" smtClean="0"/>
              <a:t> </a:t>
            </a:r>
            <a:r>
              <a:rPr lang="en-US" altLang="zh-CN" dirty="0"/>
              <a:t>= function() {return </a:t>
            </a:r>
            <a:r>
              <a:rPr lang="en-US" altLang="zh-CN" dirty="0" err="1"/>
              <a:t>this.username</a:t>
            </a:r>
            <a:r>
              <a:rPr lang="en-US" altLang="zh-CN" dirty="0" smtClean="0"/>
              <a:t>;};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/>
              <a:t>Child(username, password) </a:t>
            </a:r>
            <a:r>
              <a:rPr lang="en-US" altLang="zh-CN" dirty="0" smtClean="0"/>
              <a:t>{};</a:t>
            </a:r>
          </a:p>
          <a:p>
            <a:pPr marL="0" indent="0">
              <a:buNone/>
            </a:pPr>
            <a:r>
              <a:rPr lang="en-US" altLang="zh-CN" dirty="0" err="1" smtClean="0"/>
              <a:t>Child.protype</a:t>
            </a:r>
            <a:r>
              <a:rPr lang="en-US" altLang="zh-CN" dirty="0" smtClean="0"/>
              <a:t> = new Parent();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Parent.prototype.password</a:t>
            </a:r>
            <a:r>
              <a:rPr lang="en-US" altLang="zh-CN" dirty="0" smtClean="0"/>
              <a:t> </a:t>
            </a:r>
            <a:r>
              <a:rPr lang="en-US" altLang="zh-CN" dirty="0"/>
              <a:t>= “</a:t>
            </a:r>
            <a:r>
              <a:rPr lang="en-US" altLang="zh-CN" dirty="0" err="1"/>
              <a:t>zhangsan</a:t>
            </a:r>
            <a:r>
              <a:rPr lang="en-US" altLang="zh-CN" dirty="0"/>
              <a:t>”;</a:t>
            </a:r>
          </a:p>
          <a:p>
            <a:pPr marL="0" indent="0">
              <a:buNone/>
            </a:pPr>
            <a:r>
              <a:rPr lang="en-US" altLang="zh-CN" dirty="0" err="1" smtClean="0"/>
              <a:t>Parent.prototype.sayWord</a:t>
            </a:r>
            <a:r>
              <a:rPr lang="en-US" altLang="zh-CN" dirty="0" smtClean="0"/>
              <a:t> </a:t>
            </a:r>
            <a:r>
              <a:rPr lang="en-US" altLang="zh-CN" dirty="0"/>
              <a:t>= function() {return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;};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11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混合</a:t>
            </a:r>
            <a:r>
              <a:rPr lang="zh-CN" altLang="en-US" smtClean="0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81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44"/>
              </p:ext>
            </p:extLst>
          </p:nvPr>
        </p:nvGraphicFramePr>
        <p:xfrm>
          <a:off x="1854559" y="1416677"/>
          <a:ext cx="7521260" cy="4959623"/>
        </p:xfrm>
        <a:graphic>
          <a:graphicData uri="http://schemas.openxmlformats.org/drawingml/2006/table">
            <a:tbl>
              <a:tblPr/>
              <a:tblGrid>
                <a:gridCol w="1253544"/>
                <a:gridCol w="3482065"/>
                <a:gridCol w="2785651"/>
              </a:tblGrid>
              <a:tr h="688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 dirty="0">
                          <a:effectLst/>
                        </a:rPr>
                        <a:t>Execution 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>
                          <a:effectLst/>
                        </a:rPr>
                        <a:t>Syntax of function call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>
                          <a:effectLst/>
                        </a:rPr>
                        <a:t>Value of this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Global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n/a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global object (e.g. window)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Method call: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 err="1">
                          <a:effectLst/>
                        </a:rPr>
                        <a:t>myObject.foo</a:t>
                      </a:r>
                      <a:r>
                        <a:rPr lang="en-US" sz="1400" b="0" dirty="0">
                          <a:effectLst/>
                        </a:rPr>
                        <a:t>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myObject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74444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Baseless function call: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foo();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global object (e.g. window)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(undefined in strict mode)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Using call: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foo.call(context, myArg);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Using apply: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foo.apply(context, [myArgs]);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88171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Constructor with new: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var newFoo = new Foo();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the new instance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(e.g. newFoo)</a:t>
                      </a:r>
                      <a:br>
                        <a:rPr lang="en-US" sz="1400" b="0">
                          <a:effectLst/>
                        </a:rPr>
                      </a:br>
                      <a:endParaRPr lang="en-US" sz="1400" b="0">
                        <a:effectLst/>
                      </a:endParaRP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Evaluation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n/a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value of this in parent 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9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10515600" cy="965915"/>
          </a:xfrm>
        </p:spPr>
        <p:txBody>
          <a:bodyPr/>
          <a:lstStyle/>
          <a:p>
            <a:r>
              <a:rPr lang="en-US" altLang="zh-CN" dirty="0" smtClean="0"/>
              <a:t>Polymorphism(</a:t>
            </a:r>
            <a:r>
              <a:rPr lang="zh-CN" altLang="en-US" dirty="0" smtClean="0"/>
              <a:t>多态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13646"/>
            <a:ext cx="10714149" cy="52932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37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Truth, Equality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" altLang="zh-CN" dirty="0"/>
              <a:t>The following values are falsy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false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0 (zero)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“” (empty string”)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null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undefined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NaN (not a number)</a:t>
            </a:r>
          </a:p>
          <a:p>
            <a:pPr lvl="0">
              <a:buNone/>
            </a:pPr>
            <a:r>
              <a:rPr lang="en" altLang="zh-CN" dirty="0"/>
              <a:t>Everything else is </a:t>
            </a:r>
            <a:r>
              <a:rPr lang="en" altLang="zh-CN" dirty="0" smtClean="0"/>
              <a:t>truthy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319081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Truth, Equality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([0]) {</a:t>
            </a:r>
          </a:p>
          <a:p>
            <a:pPr marL="0" indent="0">
              <a:buNone/>
            </a:pPr>
            <a:r>
              <a:rPr lang="en-US" altLang="zh-CN" dirty="0" smtClean="0"/>
              <a:t>    console.log([0] == true);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f (“potato”) {</a:t>
            </a:r>
          </a:p>
          <a:p>
            <a:pPr marL="0" indent="0">
              <a:buNone/>
            </a:pPr>
            <a:r>
              <a:rPr lang="en-US" altLang="zh-CN" dirty="0" smtClean="0"/>
              <a:t>    console.log(“potato” == false);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console.log(“potato” == true);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06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toNumber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321558"/>
              </p:ext>
            </p:extLst>
          </p:nvPr>
        </p:nvGraphicFramePr>
        <p:xfrm>
          <a:off x="2133601" y="1325216"/>
          <a:ext cx="7239000" cy="5180245"/>
        </p:xfrm>
        <a:graphic>
          <a:graphicData uri="http://schemas.openxmlformats.org/drawingml/2006/table">
            <a:tbl>
              <a:tblPr/>
              <a:tblGrid>
                <a:gridCol w="2326072"/>
                <a:gridCol w="4912928"/>
              </a:tblGrid>
              <a:tr h="462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1" dirty="0">
                          <a:effectLst/>
                        </a:rPr>
                        <a:t>Argument Type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1" dirty="0">
                          <a:effectLst/>
                        </a:rPr>
                        <a:t>Result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462074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Undefined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NaN</a:t>
                      </a:r>
                      <a:endParaRPr lang="en-US" sz="1800" b="0">
                        <a:effectLst/>
                      </a:endParaRP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2438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Null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>
                          <a:effectLst/>
                        </a:rPr>
                        <a:t>+0</a:t>
                      </a:r>
                      <a:endParaRPr lang="zh-CN" altLang="en-US" sz="1800" b="0">
                        <a:effectLst/>
                      </a:endParaRP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0505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Boolean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The result is </a:t>
                      </a:r>
                      <a:r>
                        <a:rPr lang="en-US" sz="1800" b="1" dirty="0">
                          <a:effectLst/>
                        </a:rPr>
                        <a:t>1</a:t>
                      </a:r>
                      <a:r>
                        <a:rPr lang="en-US" sz="1800" b="0" dirty="0">
                          <a:effectLst/>
                        </a:rPr>
                        <a:t> if the argument is </a:t>
                      </a:r>
                      <a:r>
                        <a:rPr lang="en-US" sz="1800" b="1" dirty="0">
                          <a:effectLst/>
                        </a:rPr>
                        <a:t>true</a:t>
                      </a:r>
                      <a:r>
                        <a:rPr lang="en-US" sz="1800" b="0" dirty="0">
                          <a:effectLst/>
                        </a:rPr>
                        <a:t>.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The result is </a:t>
                      </a:r>
                      <a:r>
                        <a:rPr lang="en-US" sz="1800" b="1" dirty="0">
                          <a:effectLst/>
                        </a:rPr>
                        <a:t>+0</a:t>
                      </a:r>
                      <a:r>
                        <a:rPr lang="en-US" sz="1800" b="0" dirty="0">
                          <a:effectLst/>
                        </a:rPr>
                        <a:t> if the argument is false.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356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Number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The result equals the input argument (no conversion).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0505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String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In effect evaluates Number(</a:t>
                      </a:r>
                      <a:r>
                        <a:rPr lang="en-US" sz="1800" b="0" i="1" dirty="0">
                          <a:effectLst/>
                        </a:rPr>
                        <a:t>string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“</a:t>
                      </a:r>
                      <a:r>
                        <a:rPr lang="en-US" sz="1800" b="0" dirty="0" err="1">
                          <a:effectLst/>
                        </a:rPr>
                        <a:t>abc</a:t>
                      </a:r>
                      <a:r>
                        <a:rPr lang="en-US" sz="1800" b="0" dirty="0">
                          <a:effectLst/>
                        </a:rPr>
                        <a:t>” -&gt; </a:t>
                      </a:r>
                      <a:r>
                        <a:rPr lang="en-US" sz="1800" b="0" dirty="0" err="1">
                          <a:effectLst/>
                        </a:rPr>
                        <a:t>NaN</a:t>
                      </a:r>
                      <a:r>
                        <a:rPr lang="en-US" sz="1800" b="0" dirty="0">
                          <a:effectLst/>
                        </a:rPr>
                        <a:t/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“123” -&gt; 123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49102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Object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Apply the following steps:</a:t>
                      </a:r>
                    </a:p>
                    <a:p>
                      <a:pPr algn="l"/>
                      <a:r>
                        <a:rPr lang="en-US" sz="1800" b="0" dirty="0">
                          <a:effectLst/>
                        </a:rPr>
                        <a:t>1. Let </a:t>
                      </a:r>
                      <a:r>
                        <a:rPr lang="en-US" sz="1800" b="0" i="1" dirty="0" err="1">
                          <a:effectLst/>
                        </a:rPr>
                        <a:t>primValue</a:t>
                      </a:r>
                      <a:r>
                        <a:rPr lang="en-US" sz="1800" b="0" dirty="0">
                          <a:effectLst/>
                        </a:rPr>
                        <a:t> be </a:t>
                      </a:r>
                      <a:r>
                        <a:rPr lang="en-US" sz="1800" b="0" dirty="0" err="1">
                          <a:effectLst/>
                        </a:rPr>
                        <a:t>ToPrimitive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i="1" dirty="0">
                          <a:effectLst/>
                        </a:rPr>
                        <a:t>input argument</a:t>
                      </a:r>
                      <a:r>
                        <a:rPr lang="en-US" sz="1800" b="0" dirty="0">
                          <a:effectLst/>
                        </a:rPr>
                        <a:t>, hint Number).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2. Return </a:t>
                      </a:r>
                      <a:r>
                        <a:rPr lang="en-US" sz="1800" b="0" dirty="0" err="1">
                          <a:effectLst/>
                        </a:rPr>
                        <a:t>ToNumber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i="1" dirty="0" err="1">
                          <a:effectLst/>
                        </a:rPr>
                        <a:t>primValue</a:t>
                      </a:r>
                      <a:r>
                        <a:rPr lang="en-US" sz="1800" b="0" dirty="0">
                          <a:effectLst/>
                        </a:rPr>
                        <a:t>).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6908072" y="43934"/>
            <a:ext cx="39100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ToNumber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ToPrimitive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176323"/>
              </p:ext>
            </p:extLst>
          </p:nvPr>
        </p:nvGraphicFramePr>
        <p:xfrm>
          <a:off x="1996225" y="2163650"/>
          <a:ext cx="7705559" cy="2813047"/>
        </p:xfrm>
        <a:graphic>
          <a:graphicData uri="http://schemas.openxmlformats.org/drawingml/2006/table">
            <a:tbl>
              <a:tblPr/>
              <a:tblGrid>
                <a:gridCol w="1887952"/>
                <a:gridCol w="5817607"/>
              </a:tblGrid>
              <a:tr h="93639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1" dirty="0">
                          <a:effectLst/>
                        </a:rPr>
                        <a:t>Argument Type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1">
                          <a:effectLst/>
                        </a:rPr>
                        <a:t>Result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1283927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Object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(in the case of equality operator coercion) if </a:t>
                      </a:r>
                      <a:r>
                        <a:rPr lang="en-US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valueOf</a:t>
                      </a:r>
                      <a:r>
                        <a:rPr lang="en-US" b="0" dirty="0">
                          <a:effectLst/>
                        </a:rPr>
                        <a:t> returns a primitive, return it. Otherwise if </a:t>
                      </a:r>
                      <a:r>
                        <a:rPr lang="en-US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toString</a:t>
                      </a:r>
                      <a:r>
                        <a:rPr lang="en-US" b="0" dirty="0">
                          <a:effectLst/>
                        </a:rPr>
                        <a:t> returns a primitive return it. Otherwise throw an error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88869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otherwise…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The result equals the input argument (no conversion).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2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altLang="zh-CN" dirty="0" smtClean="0"/>
              <a:t>Objects(</a:t>
            </a:r>
            <a:r>
              <a:rPr lang="zh-CN" altLang="en-US" dirty="0"/>
              <a:t>对象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040"/>
            <a:ext cx="10868696" cy="4971245"/>
          </a:xfrm>
        </p:spPr>
        <p:txBody>
          <a:bodyPr>
            <a:normAutofit/>
          </a:bodyPr>
          <a:lstStyle/>
          <a:p>
            <a:pPr lvl="0"/>
            <a:r>
              <a:rPr lang="en" altLang="zh-CN" dirty="0"/>
              <a:t>Object is nothing but </a:t>
            </a:r>
            <a:r>
              <a:rPr lang="e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key/value </a:t>
            </a:r>
            <a:r>
              <a:rPr lang="e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Properties can be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and removed on the fly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{}; 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 = 42; 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err="1" smtClean="0"/>
              <a:t>o.y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smtClean="0"/>
              <a:t>delete </a:t>
            </a:r>
            <a:r>
              <a:rPr lang="en-US" altLang="zh-CN" dirty="0" err="1" smtClean="0"/>
              <a:t>o.x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9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Function(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objects</a:t>
            </a:r>
            <a:r>
              <a:rPr lang="en-US" altLang="zh-CN" dirty="0" smtClean="0">
                <a:solidFill>
                  <a:srgbClr val="FF0000"/>
                </a:solidFill>
              </a:rPr>
              <a:t>(??)</a:t>
            </a:r>
          </a:p>
          <a:p>
            <a:r>
              <a:rPr lang="en-US" altLang="zh-CN" dirty="0" smtClean="0"/>
              <a:t>Have </a:t>
            </a:r>
            <a:r>
              <a:rPr lang="en-US" altLang="zh-CN" dirty="0"/>
              <a:t>properties, </a:t>
            </a:r>
            <a:r>
              <a:rPr lang="en-US" altLang="zh-CN" dirty="0" smtClean="0"/>
              <a:t>methods</a:t>
            </a:r>
          </a:p>
          <a:p>
            <a:r>
              <a:rPr lang="en-US" altLang="zh-CN" dirty="0" smtClean="0"/>
              <a:t>Passed as arguments to other functions</a:t>
            </a:r>
          </a:p>
          <a:p>
            <a:r>
              <a:rPr lang="en-US" altLang="zh-CN" dirty="0" smtClean="0"/>
              <a:t>Return from functions</a:t>
            </a:r>
          </a:p>
          <a:p>
            <a:r>
              <a:rPr lang="en-US" altLang="zh-CN" b="1" i="1" dirty="0" smtClean="0"/>
              <a:t>All JavaScript objects are constructed from functions</a:t>
            </a:r>
            <a:r>
              <a:rPr lang="en-US" altLang="zh-CN" dirty="0" smtClean="0">
                <a:solidFill>
                  <a:srgbClr val="FF0000"/>
                </a:solidFill>
              </a:rPr>
              <a:t>(??)</a:t>
            </a:r>
            <a:endParaRPr lang="en-US" altLang="zh-CN" b="1" i="1" dirty="0" smtClean="0"/>
          </a:p>
          <a:p>
            <a:r>
              <a:rPr lang="en-US" altLang="zh-CN" dirty="0" smtClean="0"/>
              <a:t>Special feature: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invokable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65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939213"/>
              </p:ext>
            </p:extLst>
          </p:nvPr>
        </p:nvGraphicFramePr>
        <p:xfrm>
          <a:off x="838200" y="1825625"/>
          <a:ext cx="10515600" cy="438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527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shorthand</a:t>
                      </a:r>
                      <a:endParaRPr lang="zh-CN" altLang="en-US" dirty="0"/>
                    </a:p>
                  </a:txBody>
                  <a:tcPr/>
                </a:tc>
              </a:tr>
              <a:tr h="78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o = new Object();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o = {};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8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a = new Array();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a = [];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81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re = new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RegExp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('[a-z]', '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gmi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');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re = /[a-z]/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gmi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58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fn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= new Function(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'a,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b','return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a+b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fn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= function(a, b){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 return a + 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5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方法重载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add(num1)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10 + num1;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add(num1, num2) {</a:t>
            </a:r>
          </a:p>
          <a:p>
            <a:pPr marL="0" indent="0">
              <a:buNone/>
            </a:pPr>
            <a:r>
              <a:rPr lang="en-US" altLang="zh-CN" dirty="0" smtClean="0"/>
              <a:t>    return 20 + num1;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72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function bar()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function bar()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97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1445</Words>
  <Application>Microsoft Office PowerPoint</Application>
  <PresentationFormat>宽屏</PresentationFormat>
  <Paragraphs>341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宋体</vt:lpstr>
      <vt:lpstr>Arial</vt:lpstr>
      <vt:lpstr>Calibri</vt:lpstr>
      <vt:lpstr>Calibri Light</vt:lpstr>
      <vt:lpstr>Courier New</vt:lpstr>
      <vt:lpstr>Office 主题</vt:lpstr>
      <vt:lpstr>面向对象的JavaScript</vt:lpstr>
      <vt:lpstr>PowerPoint 演示文稿</vt:lpstr>
      <vt:lpstr>Data types(数据类型)</vt:lpstr>
      <vt:lpstr>Data types(数据类型)</vt:lpstr>
      <vt:lpstr>Objects(对象)</vt:lpstr>
      <vt:lpstr>Function(函数)</vt:lpstr>
      <vt:lpstr>Function(函数)</vt:lpstr>
      <vt:lpstr>Overload(方法重载)</vt:lpstr>
      <vt:lpstr>Function hoisting(提升机制)</vt:lpstr>
      <vt:lpstr>Function hoisting(提升机制)</vt:lpstr>
      <vt:lpstr>Function hoisting(提升机制)</vt:lpstr>
      <vt:lpstr>Function hoisting(提升机制)</vt:lpstr>
      <vt:lpstr>Function hoisting(提升机制)</vt:lpstr>
      <vt:lpstr>定义对象的方式</vt:lpstr>
      <vt:lpstr>扩展原有对象</vt:lpstr>
      <vt:lpstr>工厂方法</vt:lpstr>
      <vt:lpstr>构造方法</vt:lpstr>
      <vt:lpstr>原型</vt:lpstr>
      <vt:lpstr>Prototype(原型)</vt:lpstr>
      <vt:lpstr>Prototype(原型)</vt:lpstr>
      <vt:lpstr>Prototype(原型)</vt:lpstr>
      <vt:lpstr>Prototype(原型)</vt:lpstr>
      <vt:lpstr>Prototype(原型)</vt:lpstr>
      <vt:lpstr>Prototype(原型)</vt:lpstr>
      <vt:lpstr>Prototype(原型)</vt:lpstr>
      <vt:lpstr>Prototype(原型)</vt:lpstr>
      <vt:lpstr>原型+构造方法</vt:lpstr>
      <vt:lpstr>动态原型</vt:lpstr>
      <vt:lpstr>Encapsulation (封装)</vt:lpstr>
      <vt:lpstr>Closure(闭包)</vt:lpstr>
      <vt:lpstr>Closure(闭包)</vt:lpstr>
      <vt:lpstr>timer</vt:lpstr>
      <vt:lpstr>Event loop</vt:lpstr>
      <vt:lpstr>Curry</vt:lpstr>
      <vt:lpstr>Encapsulation(封装)</vt:lpstr>
      <vt:lpstr>Inheritance(继承)</vt:lpstr>
      <vt:lpstr>对象拷贝</vt:lpstr>
      <vt:lpstr>对象冒充</vt:lpstr>
      <vt:lpstr>Call方法</vt:lpstr>
      <vt:lpstr>Call/Apply</vt:lpstr>
      <vt:lpstr>Apply方法</vt:lpstr>
      <vt:lpstr>原型链</vt:lpstr>
      <vt:lpstr>混合方式</vt:lpstr>
      <vt:lpstr>this</vt:lpstr>
      <vt:lpstr>Polymorphism(多态)</vt:lpstr>
      <vt:lpstr>Truth, Equality</vt:lpstr>
      <vt:lpstr>Truth, Equality</vt:lpstr>
      <vt:lpstr>toNumber</vt:lpstr>
      <vt:lpstr>ToPrimitive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Logan</cp:lastModifiedBy>
  <cp:revision>341</cp:revision>
  <dcterms:created xsi:type="dcterms:W3CDTF">2016-07-03T01:05:16Z</dcterms:created>
  <dcterms:modified xsi:type="dcterms:W3CDTF">2016-07-07T07:02:46Z</dcterms:modified>
</cp:coreProperties>
</file>