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6" r:id="rId3"/>
    <p:sldId id="279" r:id="rId4"/>
    <p:sldId id="257" r:id="rId5"/>
    <p:sldId id="264" r:id="rId6"/>
    <p:sldId id="292" r:id="rId7"/>
    <p:sldId id="293" r:id="rId8"/>
    <p:sldId id="291" r:id="rId9"/>
    <p:sldId id="259" r:id="rId10"/>
    <p:sldId id="260" r:id="rId11"/>
    <p:sldId id="261" r:id="rId12"/>
    <p:sldId id="262" r:id="rId13"/>
    <p:sldId id="263" r:id="rId14"/>
    <p:sldId id="278" r:id="rId15"/>
    <p:sldId id="265" r:id="rId16"/>
    <p:sldId id="266" r:id="rId17"/>
    <p:sldId id="258" r:id="rId18"/>
    <p:sldId id="280" r:id="rId19"/>
    <p:sldId id="296" r:id="rId20"/>
    <p:sldId id="297" r:id="rId21"/>
    <p:sldId id="267" r:id="rId22"/>
    <p:sldId id="268" r:id="rId23"/>
    <p:sldId id="271" r:id="rId24"/>
    <p:sldId id="272" r:id="rId25"/>
    <p:sldId id="273" r:id="rId26"/>
    <p:sldId id="270" r:id="rId27"/>
    <p:sldId id="274" r:id="rId28"/>
    <p:sldId id="275" r:id="rId29"/>
    <p:sldId id="276" r:id="rId30"/>
    <p:sldId id="290" r:id="rId31"/>
    <p:sldId id="294" r:id="rId32"/>
    <p:sldId id="295" r:id="rId33"/>
    <p:sldId id="281" r:id="rId34"/>
    <p:sldId id="283" r:id="rId35"/>
    <p:sldId id="284" r:id="rId36"/>
    <p:sldId id="285" r:id="rId37"/>
    <p:sldId id="286" r:id="rId38"/>
    <p:sldId id="287" r:id="rId39"/>
    <p:sldId id="288" r:id="rId40"/>
    <p:sldId id="269"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2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D34F2EF-D479-4CB5-960C-44894986FA7E}" type="datetimeFigureOut">
              <a:rPr lang="zh-CN" altLang="en-US" smtClean="0"/>
              <a:t>2016/6/23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9D0401-8F17-46D5-AE44-A54C1C89E844}" type="slidenum">
              <a:rPr lang="zh-CN" altLang="en-US" smtClean="0"/>
              <a:t>‹#›</a:t>
            </a:fld>
            <a:endParaRPr lang="zh-CN" altLang="en-US"/>
          </a:p>
        </p:txBody>
      </p:sp>
    </p:spTree>
    <p:extLst>
      <p:ext uri="{BB962C8B-B14F-4D97-AF65-F5344CB8AC3E}">
        <p14:creationId xmlns:p14="http://schemas.microsoft.com/office/powerpoint/2010/main" val="99523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34F2EF-D479-4CB5-960C-44894986FA7E}" type="datetimeFigureOut">
              <a:rPr lang="zh-CN" altLang="en-US" smtClean="0"/>
              <a:t>2016/6/23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9D0401-8F17-46D5-AE44-A54C1C89E844}" type="slidenum">
              <a:rPr lang="zh-CN" altLang="en-US" smtClean="0"/>
              <a:t>‹#›</a:t>
            </a:fld>
            <a:endParaRPr lang="zh-CN" altLang="en-US"/>
          </a:p>
        </p:txBody>
      </p:sp>
    </p:spTree>
    <p:extLst>
      <p:ext uri="{BB962C8B-B14F-4D97-AF65-F5344CB8AC3E}">
        <p14:creationId xmlns:p14="http://schemas.microsoft.com/office/powerpoint/2010/main" val="2344277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34F2EF-D479-4CB5-960C-44894986FA7E}" type="datetimeFigureOut">
              <a:rPr lang="zh-CN" altLang="en-US" smtClean="0"/>
              <a:t>2016/6/23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9D0401-8F17-46D5-AE44-A54C1C89E844}" type="slidenum">
              <a:rPr lang="zh-CN" altLang="en-US" smtClean="0"/>
              <a:t>‹#›</a:t>
            </a:fld>
            <a:endParaRPr lang="zh-CN" altLang="en-US"/>
          </a:p>
        </p:txBody>
      </p:sp>
    </p:spTree>
    <p:extLst>
      <p:ext uri="{BB962C8B-B14F-4D97-AF65-F5344CB8AC3E}">
        <p14:creationId xmlns:p14="http://schemas.microsoft.com/office/powerpoint/2010/main" val="2889963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34F2EF-D479-4CB5-960C-44894986FA7E}" type="datetimeFigureOut">
              <a:rPr lang="zh-CN" altLang="en-US" smtClean="0"/>
              <a:t>2016/6/23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9D0401-8F17-46D5-AE44-A54C1C89E844}" type="slidenum">
              <a:rPr lang="zh-CN" altLang="en-US" smtClean="0"/>
              <a:t>‹#›</a:t>
            </a:fld>
            <a:endParaRPr lang="zh-CN" altLang="en-US"/>
          </a:p>
        </p:txBody>
      </p:sp>
    </p:spTree>
    <p:extLst>
      <p:ext uri="{BB962C8B-B14F-4D97-AF65-F5344CB8AC3E}">
        <p14:creationId xmlns:p14="http://schemas.microsoft.com/office/powerpoint/2010/main" val="528593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D34F2EF-D479-4CB5-960C-44894986FA7E}" type="datetimeFigureOut">
              <a:rPr lang="zh-CN" altLang="en-US" smtClean="0"/>
              <a:t>2016/6/23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9D0401-8F17-46D5-AE44-A54C1C89E844}" type="slidenum">
              <a:rPr lang="zh-CN" altLang="en-US" smtClean="0"/>
              <a:t>‹#›</a:t>
            </a:fld>
            <a:endParaRPr lang="zh-CN" altLang="en-US"/>
          </a:p>
        </p:txBody>
      </p:sp>
    </p:spTree>
    <p:extLst>
      <p:ext uri="{BB962C8B-B14F-4D97-AF65-F5344CB8AC3E}">
        <p14:creationId xmlns:p14="http://schemas.microsoft.com/office/powerpoint/2010/main" val="2522801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34F2EF-D479-4CB5-960C-44894986FA7E}" type="datetimeFigureOut">
              <a:rPr lang="zh-CN" altLang="en-US" smtClean="0"/>
              <a:t>2016/6/23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9D0401-8F17-46D5-AE44-A54C1C89E844}" type="slidenum">
              <a:rPr lang="zh-CN" altLang="en-US" smtClean="0"/>
              <a:t>‹#›</a:t>
            </a:fld>
            <a:endParaRPr lang="zh-CN" altLang="en-US"/>
          </a:p>
        </p:txBody>
      </p:sp>
    </p:spTree>
    <p:extLst>
      <p:ext uri="{BB962C8B-B14F-4D97-AF65-F5344CB8AC3E}">
        <p14:creationId xmlns:p14="http://schemas.microsoft.com/office/powerpoint/2010/main" val="250933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34F2EF-D479-4CB5-960C-44894986FA7E}" type="datetimeFigureOut">
              <a:rPr lang="zh-CN" altLang="en-US" smtClean="0"/>
              <a:t>2016/6/23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19D0401-8F17-46D5-AE44-A54C1C89E844}" type="slidenum">
              <a:rPr lang="zh-CN" altLang="en-US" smtClean="0"/>
              <a:t>‹#›</a:t>
            </a:fld>
            <a:endParaRPr lang="zh-CN" altLang="en-US"/>
          </a:p>
        </p:txBody>
      </p:sp>
    </p:spTree>
    <p:extLst>
      <p:ext uri="{BB962C8B-B14F-4D97-AF65-F5344CB8AC3E}">
        <p14:creationId xmlns:p14="http://schemas.microsoft.com/office/powerpoint/2010/main" val="3955754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34F2EF-D479-4CB5-960C-44894986FA7E}" type="datetimeFigureOut">
              <a:rPr lang="zh-CN" altLang="en-US" smtClean="0"/>
              <a:t>2016/6/23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9D0401-8F17-46D5-AE44-A54C1C89E844}" type="slidenum">
              <a:rPr lang="zh-CN" altLang="en-US" smtClean="0"/>
              <a:t>‹#›</a:t>
            </a:fld>
            <a:endParaRPr lang="zh-CN" altLang="en-US"/>
          </a:p>
        </p:txBody>
      </p:sp>
    </p:spTree>
    <p:extLst>
      <p:ext uri="{BB962C8B-B14F-4D97-AF65-F5344CB8AC3E}">
        <p14:creationId xmlns:p14="http://schemas.microsoft.com/office/powerpoint/2010/main" val="324748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34F2EF-D479-4CB5-960C-44894986FA7E}" type="datetimeFigureOut">
              <a:rPr lang="zh-CN" altLang="en-US" smtClean="0"/>
              <a:t>2016/6/23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9D0401-8F17-46D5-AE44-A54C1C89E844}" type="slidenum">
              <a:rPr lang="zh-CN" altLang="en-US" smtClean="0"/>
              <a:t>‹#›</a:t>
            </a:fld>
            <a:endParaRPr lang="zh-CN" altLang="en-US"/>
          </a:p>
        </p:txBody>
      </p:sp>
    </p:spTree>
    <p:extLst>
      <p:ext uri="{BB962C8B-B14F-4D97-AF65-F5344CB8AC3E}">
        <p14:creationId xmlns:p14="http://schemas.microsoft.com/office/powerpoint/2010/main" val="370867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34F2EF-D479-4CB5-960C-44894986FA7E}" type="datetimeFigureOut">
              <a:rPr lang="zh-CN" altLang="en-US" smtClean="0"/>
              <a:t>2016/6/23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9D0401-8F17-46D5-AE44-A54C1C89E844}" type="slidenum">
              <a:rPr lang="zh-CN" altLang="en-US" smtClean="0"/>
              <a:t>‹#›</a:t>
            </a:fld>
            <a:endParaRPr lang="zh-CN" altLang="en-US"/>
          </a:p>
        </p:txBody>
      </p:sp>
    </p:spTree>
    <p:extLst>
      <p:ext uri="{BB962C8B-B14F-4D97-AF65-F5344CB8AC3E}">
        <p14:creationId xmlns:p14="http://schemas.microsoft.com/office/powerpoint/2010/main" val="896889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34F2EF-D479-4CB5-960C-44894986FA7E}" type="datetimeFigureOut">
              <a:rPr lang="zh-CN" altLang="en-US" smtClean="0"/>
              <a:t>2016/6/23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9D0401-8F17-46D5-AE44-A54C1C89E844}" type="slidenum">
              <a:rPr lang="zh-CN" altLang="en-US" smtClean="0"/>
              <a:t>‹#›</a:t>
            </a:fld>
            <a:endParaRPr lang="zh-CN" altLang="en-US"/>
          </a:p>
        </p:txBody>
      </p:sp>
    </p:spTree>
    <p:extLst>
      <p:ext uri="{BB962C8B-B14F-4D97-AF65-F5344CB8AC3E}">
        <p14:creationId xmlns:p14="http://schemas.microsoft.com/office/powerpoint/2010/main" val="1898213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4F2EF-D479-4CB5-960C-44894986FA7E}" type="datetimeFigureOut">
              <a:rPr lang="zh-CN" altLang="en-US" smtClean="0"/>
              <a:t>2016/6/23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9D0401-8F17-46D5-AE44-A54C1C89E844}" type="slidenum">
              <a:rPr lang="zh-CN" altLang="en-US" smtClean="0"/>
              <a:t>‹#›</a:t>
            </a:fld>
            <a:endParaRPr lang="zh-CN" altLang="en-US"/>
          </a:p>
        </p:txBody>
      </p:sp>
    </p:spTree>
    <p:extLst>
      <p:ext uri="{BB962C8B-B14F-4D97-AF65-F5344CB8AC3E}">
        <p14:creationId xmlns:p14="http://schemas.microsoft.com/office/powerpoint/2010/main" val="832358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3856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 to an Instance Method</a:t>
            </a:r>
            <a:endParaRPr lang="zh-CN" altLang="en-US" dirty="0"/>
          </a:p>
        </p:txBody>
      </p:sp>
      <p:sp>
        <p:nvSpPr>
          <p:cNvPr id="3" name="内容占位符 2"/>
          <p:cNvSpPr>
            <a:spLocks noGrp="1"/>
          </p:cNvSpPr>
          <p:nvPr>
            <p:ph idx="1"/>
          </p:nvPr>
        </p:nvSpPr>
        <p:spPr/>
        <p:txBody>
          <a:bodyPr/>
          <a:lstStyle/>
          <a:p>
            <a:r>
              <a:rPr lang="en-US" altLang="zh-CN" dirty="0" err="1" smtClean="0"/>
              <a:t>syntax:ContainingInstance</a:t>
            </a:r>
            <a:r>
              <a:rPr lang="en-US" altLang="zh-CN" dirty="0"/>
              <a:t>::</a:t>
            </a:r>
            <a:r>
              <a:rPr lang="en-US" altLang="zh-CN" dirty="0" err="1"/>
              <a:t>methodName</a:t>
            </a:r>
            <a:endParaRPr lang="zh-CN" altLang="en-US" dirty="0"/>
          </a:p>
        </p:txBody>
      </p:sp>
    </p:spTree>
    <p:extLst>
      <p:ext uri="{BB962C8B-B14F-4D97-AF65-F5344CB8AC3E}">
        <p14:creationId xmlns:p14="http://schemas.microsoft.com/office/powerpoint/2010/main" val="3092575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 to an Instance Method of an Object of a Particular Type</a:t>
            </a:r>
            <a:endParaRPr lang="zh-CN" altLang="en-US" dirty="0"/>
          </a:p>
        </p:txBody>
      </p:sp>
      <p:sp>
        <p:nvSpPr>
          <p:cNvPr id="3" name="内容占位符 2"/>
          <p:cNvSpPr>
            <a:spLocks noGrp="1"/>
          </p:cNvSpPr>
          <p:nvPr>
            <p:ph idx="1"/>
          </p:nvPr>
        </p:nvSpPr>
        <p:spPr/>
        <p:txBody>
          <a:bodyPr/>
          <a:lstStyle/>
          <a:p>
            <a:r>
              <a:rPr lang="en-US" altLang="zh-CN" dirty="0"/>
              <a:t>syntax: </a:t>
            </a:r>
            <a:r>
              <a:rPr lang="en-US" altLang="zh-CN" dirty="0" err="1"/>
              <a:t>ContainingType</a:t>
            </a:r>
            <a:r>
              <a:rPr lang="en-US" altLang="zh-CN" dirty="0"/>
              <a:t>::</a:t>
            </a:r>
            <a:r>
              <a:rPr lang="en-US" altLang="zh-CN" dirty="0" err="1"/>
              <a:t>methodName</a:t>
            </a:r>
            <a:endParaRPr lang="zh-CN" altLang="en-US" dirty="0"/>
          </a:p>
        </p:txBody>
      </p:sp>
    </p:spTree>
    <p:extLst>
      <p:ext uri="{BB962C8B-B14F-4D97-AF65-F5344CB8AC3E}">
        <p14:creationId xmlns:p14="http://schemas.microsoft.com/office/powerpoint/2010/main" val="34125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 to a Constructor</a:t>
            </a:r>
            <a:endParaRPr lang="zh-CN" altLang="en-US" dirty="0"/>
          </a:p>
        </p:txBody>
      </p:sp>
      <p:sp>
        <p:nvSpPr>
          <p:cNvPr id="3" name="内容占位符 2"/>
          <p:cNvSpPr>
            <a:spLocks noGrp="1"/>
          </p:cNvSpPr>
          <p:nvPr>
            <p:ph idx="1"/>
          </p:nvPr>
        </p:nvSpPr>
        <p:spPr/>
        <p:txBody>
          <a:bodyPr/>
          <a:lstStyle/>
          <a:p>
            <a:r>
              <a:rPr lang="en-US" altLang="zh-CN" dirty="0"/>
              <a:t>syntax: </a:t>
            </a:r>
            <a:r>
              <a:rPr lang="en-US" altLang="zh-CN" dirty="0" err="1"/>
              <a:t>ClassName</a:t>
            </a:r>
            <a:r>
              <a:rPr lang="en-US" altLang="zh-CN" dirty="0"/>
              <a:t>::</a:t>
            </a:r>
            <a:r>
              <a:rPr lang="en-US" altLang="zh-CN" dirty="0" smtClean="0"/>
              <a:t>new</a:t>
            </a:r>
          </a:p>
          <a:p>
            <a:r>
              <a:rPr lang="en-US" altLang="zh-CN" dirty="0" smtClean="0"/>
              <a:t>Create an Array: </a:t>
            </a:r>
            <a:r>
              <a:rPr lang="en-US" altLang="zh-CN" dirty="0" err="1" smtClean="0"/>
              <a:t>ClassName</a:t>
            </a:r>
            <a:r>
              <a:rPr lang="en-US" altLang="zh-CN" dirty="0" smtClean="0"/>
              <a:t>[]::new</a:t>
            </a:r>
            <a:endParaRPr lang="zh-CN" altLang="en-US" dirty="0"/>
          </a:p>
        </p:txBody>
      </p:sp>
    </p:spTree>
    <p:extLst>
      <p:ext uri="{BB962C8B-B14F-4D97-AF65-F5344CB8AC3E}">
        <p14:creationId xmlns:p14="http://schemas.microsoft.com/office/powerpoint/2010/main" val="1754134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 to A </a:t>
            </a:r>
            <a:r>
              <a:rPr lang="en-US" altLang="zh-CN" dirty="0" smtClean="0"/>
              <a:t>this/super Method</a:t>
            </a:r>
            <a:endParaRPr lang="zh-CN" altLang="en-US" dirty="0"/>
          </a:p>
        </p:txBody>
      </p:sp>
      <p:sp>
        <p:nvSpPr>
          <p:cNvPr id="3" name="内容占位符 2"/>
          <p:cNvSpPr>
            <a:spLocks noGrp="1"/>
          </p:cNvSpPr>
          <p:nvPr>
            <p:ph idx="1"/>
          </p:nvPr>
        </p:nvSpPr>
        <p:spPr/>
        <p:txBody>
          <a:bodyPr/>
          <a:lstStyle/>
          <a:p>
            <a:r>
              <a:rPr lang="en-US" altLang="zh-CN" dirty="0"/>
              <a:t>syntax: </a:t>
            </a:r>
            <a:r>
              <a:rPr lang="en-US" altLang="zh-CN" dirty="0" smtClean="0"/>
              <a:t>this/super:: </a:t>
            </a:r>
            <a:r>
              <a:rPr lang="en-US" altLang="zh-CN" dirty="0" err="1"/>
              <a:t>methodName</a:t>
            </a:r>
            <a:endParaRPr lang="en-US" altLang="zh-CN" dirty="0"/>
          </a:p>
        </p:txBody>
      </p:sp>
    </p:spTree>
    <p:extLst>
      <p:ext uri="{BB962C8B-B14F-4D97-AF65-F5344CB8AC3E}">
        <p14:creationId xmlns:p14="http://schemas.microsoft.com/office/powerpoint/2010/main" val="2566441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94080"/>
            <a:ext cx="9144000" cy="730713"/>
          </a:xfrm>
        </p:spPr>
        <p:txBody>
          <a:bodyPr>
            <a:normAutofit fontScale="90000"/>
          </a:bodyPr>
          <a:lstStyle/>
          <a:p>
            <a:r>
              <a:rPr lang="en-US" altLang="zh-CN" dirty="0"/>
              <a:t>Streams API</a:t>
            </a:r>
            <a:endParaRPr lang="zh-CN" altLang="en-US" dirty="0"/>
          </a:p>
        </p:txBody>
      </p:sp>
      <p:sp>
        <p:nvSpPr>
          <p:cNvPr id="3" name="副标题 2"/>
          <p:cNvSpPr>
            <a:spLocks noGrp="1"/>
          </p:cNvSpPr>
          <p:nvPr>
            <p:ph type="subTitle" idx="1"/>
          </p:nvPr>
        </p:nvSpPr>
        <p:spPr>
          <a:xfrm>
            <a:off x="1524000" y="1254265"/>
            <a:ext cx="9144000" cy="5057523"/>
          </a:xfrm>
        </p:spPr>
        <p:txBody>
          <a:bodyPr>
            <a:normAutofit/>
          </a:bodyPr>
          <a:lstStyle/>
          <a:p>
            <a:pPr marL="342900" indent="-342900" algn="l">
              <a:buFont typeface="Wingdings" panose="05000000000000000000" pitchFamily="2" charset="2"/>
              <a:buChar char="u"/>
            </a:pPr>
            <a:r>
              <a:rPr lang="en-US" altLang="zh-CN" dirty="0" smtClean="0"/>
              <a:t>What are streams</a:t>
            </a:r>
          </a:p>
          <a:p>
            <a:pPr marL="342900" indent="-342900" algn="l">
              <a:buFont typeface="Wingdings" panose="05000000000000000000" pitchFamily="2" charset="2"/>
              <a:buChar char="u"/>
            </a:pPr>
            <a:r>
              <a:rPr lang="en-US" altLang="zh-CN" dirty="0"/>
              <a:t>Stream vs </a:t>
            </a:r>
            <a:r>
              <a:rPr lang="en-US" altLang="zh-CN" dirty="0" smtClean="0"/>
              <a:t>Collection</a:t>
            </a:r>
            <a:endParaRPr lang="en-US" altLang="zh-CN" sz="2500" dirty="0" smtClean="0"/>
          </a:p>
          <a:p>
            <a:pPr marL="342900" indent="-342900" algn="l">
              <a:buFont typeface="Wingdings" panose="05000000000000000000" pitchFamily="2" charset="2"/>
              <a:buChar char="u"/>
            </a:pPr>
            <a:r>
              <a:rPr lang="en-US" altLang="zh-CN" sz="2500" dirty="0" smtClean="0"/>
              <a:t>Stream Pipeline</a:t>
            </a:r>
            <a:endParaRPr lang="en-US" altLang="zh-CN" sz="2500" dirty="0"/>
          </a:p>
          <a:p>
            <a:pPr marL="342900" indent="-342900" algn="l">
              <a:buFont typeface="Wingdings" panose="05000000000000000000" pitchFamily="2" charset="2"/>
              <a:buChar char="u"/>
            </a:pPr>
            <a:r>
              <a:rPr lang="en-US" altLang="zh-CN" sz="2500" dirty="0" smtClean="0"/>
              <a:t>Lazy Invocation</a:t>
            </a:r>
            <a:endParaRPr lang="en-US" altLang="zh-CN" sz="2500" dirty="0"/>
          </a:p>
          <a:p>
            <a:pPr marL="342900" indent="-342900" algn="l">
              <a:buFont typeface="Wingdings" panose="05000000000000000000" pitchFamily="2" charset="2"/>
              <a:buChar char="u"/>
            </a:pPr>
            <a:r>
              <a:rPr lang="en-US" altLang="zh-CN" dirty="0" err="1" smtClean="0"/>
              <a:t>StringJoiner</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0424" y="1925904"/>
            <a:ext cx="6073862" cy="1666959"/>
          </a:xfrm>
          <a:prstGeom prst="rect">
            <a:avLst/>
          </a:prstGeom>
        </p:spPr>
      </p:pic>
    </p:spTree>
    <p:extLst>
      <p:ext uri="{BB962C8B-B14F-4D97-AF65-F5344CB8AC3E}">
        <p14:creationId xmlns:p14="http://schemas.microsoft.com/office/powerpoint/2010/main" val="3583096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are Streams</a:t>
            </a:r>
            <a:endParaRPr lang="zh-CN" altLang="en-US" dirty="0"/>
          </a:p>
        </p:txBody>
      </p:sp>
      <p:sp>
        <p:nvSpPr>
          <p:cNvPr id="3" name="内容占位符 2"/>
          <p:cNvSpPr>
            <a:spLocks noGrp="1"/>
          </p:cNvSpPr>
          <p:nvPr>
            <p:ph idx="1"/>
          </p:nvPr>
        </p:nvSpPr>
        <p:spPr/>
        <p:txBody>
          <a:bodyPr/>
          <a:lstStyle/>
          <a:p>
            <a:r>
              <a:rPr lang="en-US" altLang="zh-CN" dirty="0"/>
              <a:t>A short definition is “a sequence of elements from a source that supports aggregate </a:t>
            </a:r>
            <a:r>
              <a:rPr lang="en-US" altLang="zh-CN" dirty="0" smtClean="0"/>
              <a:t>operations”</a:t>
            </a:r>
          </a:p>
          <a:p>
            <a:pPr lvl="1"/>
            <a:r>
              <a:rPr lang="en-US" altLang="zh-CN" b="1" dirty="0"/>
              <a:t>Sequence of elements:</a:t>
            </a:r>
            <a:r>
              <a:rPr lang="en-US" altLang="zh-CN" dirty="0"/>
              <a:t> A stream provides an interface to a sequenced set of values of a specific element type. However, streams don’t actually store elements; they are </a:t>
            </a:r>
            <a:r>
              <a:rPr lang="en-US" altLang="zh-CN" dirty="0" smtClean="0"/>
              <a:t>computed </a:t>
            </a:r>
            <a:r>
              <a:rPr lang="en-US" altLang="zh-CN" dirty="0"/>
              <a:t>on demand</a:t>
            </a:r>
            <a:r>
              <a:rPr lang="en-US" altLang="zh-CN" dirty="0" smtClean="0"/>
              <a:t>.</a:t>
            </a:r>
          </a:p>
          <a:p>
            <a:pPr lvl="1"/>
            <a:r>
              <a:rPr lang="en-US" altLang="zh-CN" b="1" dirty="0"/>
              <a:t>Source:</a:t>
            </a:r>
            <a:r>
              <a:rPr lang="en-US" altLang="zh-CN" dirty="0"/>
              <a:t> Streams </a:t>
            </a:r>
            <a:r>
              <a:rPr lang="en-US" altLang="zh-CN" dirty="0" smtClean="0"/>
              <a:t>operate </a:t>
            </a:r>
            <a:r>
              <a:rPr lang="en-US" altLang="zh-CN" dirty="0"/>
              <a:t>a data-providing source such as collections, arrays, or I/O resources.</a:t>
            </a:r>
          </a:p>
          <a:p>
            <a:pPr lvl="1"/>
            <a:r>
              <a:rPr lang="en-US" altLang="zh-CN" b="1" dirty="0"/>
              <a:t>Aggregate operations: </a:t>
            </a:r>
            <a:r>
              <a:rPr lang="en-US" altLang="zh-CN" dirty="0"/>
              <a:t>Streams support SQL-like operations and common operations from functional programing languages, such as filter, map, reduce, find, match, sorted, and so on.</a:t>
            </a:r>
            <a:endParaRPr lang="zh-CN" altLang="en-US" dirty="0"/>
          </a:p>
        </p:txBody>
      </p:sp>
    </p:spTree>
    <p:extLst>
      <p:ext uri="{BB962C8B-B14F-4D97-AF65-F5344CB8AC3E}">
        <p14:creationId xmlns:p14="http://schemas.microsoft.com/office/powerpoint/2010/main" val="2858268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are Streams</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6932" y="1825625"/>
            <a:ext cx="4358136" cy="4351338"/>
          </a:xfrm>
        </p:spPr>
      </p:pic>
    </p:spTree>
    <p:extLst>
      <p:ext uri="{BB962C8B-B14F-4D97-AF65-F5344CB8AC3E}">
        <p14:creationId xmlns:p14="http://schemas.microsoft.com/office/powerpoint/2010/main" val="1023671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Stream vs. Collection</a:t>
            </a:r>
            <a:endParaRPr lang="zh-CN" altLang="en-US" dirty="0"/>
          </a:p>
        </p:txBody>
      </p:sp>
      <p:sp>
        <p:nvSpPr>
          <p:cNvPr id="3" name="内容占位符 2"/>
          <p:cNvSpPr>
            <a:spLocks noGrp="1"/>
          </p:cNvSpPr>
          <p:nvPr>
            <p:ph idx="1"/>
          </p:nvPr>
        </p:nvSpPr>
        <p:spPr/>
        <p:txBody>
          <a:bodyPr>
            <a:normAutofit/>
          </a:bodyPr>
          <a:lstStyle/>
          <a:p>
            <a:pPr fontAlgn="base"/>
            <a:r>
              <a:rPr lang="en-US" altLang="zh-CN" dirty="0"/>
              <a:t>A collection is an in-memory data structure to hold values and before we start using collection, all the values should have been populated. Whereas a Stream is a data structure that is computed on-demand.</a:t>
            </a:r>
          </a:p>
          <a:p>
            <a:pPr fontAlgn="base"/>
            <a:r>
              <a:rPr lang="en-US" altLang="zh-CN" dirty="0"/>
              <a:t>Stream doesn’t store data, it operates on the source data structure (collection and array) and produce pipelined data that we can use and perform specific operations. Such as we can create a stream from the list and filter it based on a condition</a:t>
            </a:r>
            <a:r>
              <a:rPr lang="en-US" altLang="zh-CN" dirty="0" smtClean="0"/>
              <a:t>.</a:t>
            </a:r>
            <a:endParaRPr lang="en-US" altLang="zh-CN" dirty="0"/>
          </a:p>
        </p:txBody>
      </p:sp>
    </p:spTree>
    <p:extLst>
      <p:ext uri="{BB962C8B-B14F-4D97-AF65-F5344CB8AC3E}">
        <p14:creationId xmlns:p14="http://schemas.microsoft.com/office/powerpoint/2010/main" val="3195787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Stream vs. Collection</a:t>
            </a:r>
            <a:endParaRPr lang="zh-CN" altLang="en-US" dirty="0"/>
          </a:p>
        </p:txBody>
      </p:sp>
      <p:sp>
        <p:nvSpPr>
          <p:cNvPr id="3" name="内容占位符 2"/>
          <p:cNvSpPr>
            <a:spLocks noGrp="1"/>
          </p:cNvSpPr>
          <p:nvPr>
            <p:ph idx="1"/>
          </p:nvPr>
        </p:nvSpPr>
        <p:spPr>
          <a:xfrm>
            <a:off x="838200" y="1825625"/>
            <a:ext cx="7059627" cy="4351338"/>
          </a:xfrm>
        </p:spPr>
        <p:txBody>
          <a:bodyPr>
            <a:normAutofit fontScale="92500" lnSpcReduction="10000"/>
          </a:bodyPr>
          <a:lstStyle/>
          <a:p>
            <a:r>
              <a:rPr lang="en-US" altLang="zh-CN" dirty="0" smtClean="0"/>
              <a:t>Consider </a:t>
            </a:r>
            <a:r>
              <a:rPr lang="en-US" altLang="zh-CN" dirty="0"/>
              <a:t>a movie stored on a DVD. This is a collection (perhaps of bytes or perhaps of frames—we don’t care which here) because it contains the whole data structure. Now consider watching the same video when it is being streamed over the internet. It is now a stream (of bytes or frames). The streaming video player needs to have downloaded only a few frames in advance of where the user is watching, so you can start displaying values from the beginning of the stream before most of the values in the stream have even been computed (consider streaming a live football game).</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9992" y="1825625"/>
            <a:ext cx="2338599" cy="1626019"/>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2811" y="4001294"/>
            <a:ext cx="2559368" cy="1507952"/>
          </a:xfrm>
          <a:prstGeom prst="rect">
            <a:avLst/>
          </a:prstGeom>
        </p:spPr>
      </p:pic>
    </p:spTree>
    <p:extLst>
      <p:ext uri="{BB962C8B-B14F-4D97-AF65-F5344CB8AC3E}">
        <p14:creationId xmlns:p14="http://schemas.microsoft.com/office/powerpoint/2010/main" val="1025401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3750"/>
            <a:ext cx="10515600" cy="534074"/>
          </a:xfrm>
        </p:spPr>
        <p:txBody>
          <a:bodyPr>
            <a:normAutofit fontScale="90000"/>
          </a:bodyPr>
          <a:lstStyle/>
          <a:p>
            <a:r>
              <a:rPr lang="en-US" altLang="zh-CN" dirty="0"/>
              <a:t>Stream Pipeline</a:t>
            </a:r>
            <a:endParaRPr lang="zh-CN" altLang="en-US" dirty="0"/>
          </a:p>
        </p:txBody>
      </p:sp>
      <p:sp>
        <p:nvSpPr>
          <p:cNvPr id="3" name="内容占位符 2"/>
          <p:cNvSpPr>
            <a:spLocks noGrp="1"/>
          </p:cNvSpPr>
          <p:nvPr>
            <p:ph idx="1"/>
          </p:nvPr>
        </p:nvSpPr>
        <p:spPr>
          <a:xfrm>
            <a:off x="838200" y="687824"/>
            <a:ext cx="10515600" cy="5489139"/>
          </a:xfrm>
        </p:spPr>
        <p:txBody>
          <a:bodyPr/>
          <a:lstStyle/>
          <a:p>
            <a:r>
              <a:rPr lang="en-US" altLang="zh-CN" dirty="0"/>
              <a:t>Obtaining the instance of Stream from a source. A source might be an array, a collection, a generator function, an I/O channel, </a:t>
            </a:r>
            <a:r>
              <a:rPr lang="en-US" altLang="zh-CN" dirty="0" err="1" smtClean="0"/>
              <a:t>etc</a:t>
            </a:r>
            <a:endParaRPr lang="en-US" altLang="zh-CN" dirty="0" smtClean="0"/>
          </a:p>
          <a:p>
            <a:r>
              <a:rPr lang="en-US" altLang="zh-CN" dirty="0"/>
              <a:t>Zero or more intermediate operations which transform a stream into another stream, such as filter()</a:t>
            </a:r>
          </a:p>
          <a:p>
            <a:r>
              <a:rPr lang="en-US" altLang="zh-CN" dirty="0"/>
              <a:t>A terminal operation which produces a result, such as count, sum or a collection</a:t>
            </a:r>
            <a:r>
              <a:rPr lang="en-US" altLang="zh-CN" dirty="0" smtClean="0"/>
              <a:t>.</a:t>
            </a:r>
            <a:endParaRPr lang="en-US" altLang="zh-CN" dirty="0"/>
          </a:p>
        </p:txBody>
      </p:sp>
    </p:spTree>
    <p:extLst>
      <p:ext uri="{BB962C8B-B14F-4D97-AF65-F5344CB8AC3E}">
        <p14:creationId xmlns:p14="http://schemas.microsoft.com/office/powerpoint/2010/main" val="4214702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94080"/>
            <a:ext cx="9144000" cy="730713"/>
          </a:xfrm>
        </p:spPr>
        <p:txBody>
          <a:bodyPr>
            <a:normAutofit fontScale="90000"/>
          </a:bodyPr>
          <a:lstStyle/>
          <a:p>
            <a:r>
              <a:rPr lang="en-US" altLang="zh-CN" dirty="0" smtClean="0"/>
              <a:t>Agenda</a:t>
            </a:r>
            <a:endParaRPr lang="zh-CN" altLang="en-US" dirty="0"/>
          </a:p>
        </p:txBody>
      </p:sp>
      <p:sp>
        <p:nvSpPr>
          <p:cNvPr id="3" name="副标题 2"/>
          <p:cNvSpPr>
            <a:spLocks noGrp="1"/>
          </p:cNvSpPr>
          <p:nvPr>
            <p:ph type="subTitle" idx="1"/>
          </p:nvPr>
        </p:nvSpPr>
        <p:spPr>
          <a:xfrm>
            <a:off x="1524000" y="1254265"/>
            <a:ext cx="9144000" cy="5057523"/>
          </a:xfrm>
        </p:spPr>
        <p:txBody>
          <a:bodyPr>
            <a:normAutofit/>
          </a:bodyPr>
          <a:lstStyle/>
          <a:p>
            <a:pPr marL="342900" indent="-342900" algn="l">
              <a:buFont typeface="Wingdings" panose="05000000000000000000" pitchFamily="2" charset="2"/>
              <a:buChar char="u"/>
            </a:pPr>
            <a:r>
              <a:rPr lang="en-US" altLang="zh-CN" dirty="0" smtClean="0"/>
              <a:t>Lambda</a:t>
            </a:r>
          </a:p>
          <a:p>
            <a:pPr marL="342900" indent="-342900" algn="l">
              <a:buFont typeface="Wingdings" panose="05000000000000000000" pitchFamily="2" charset="2"/>
              <a:buChar char="u"/>
            </a:pPr>
            <a:r>
              <a:rPr lang="en-US" altLang="zh-CN" dirty="0"/>
              <a:t>Streams </a:t>
            </a:r>
            <a:r>
              <a:rPr lang="en-US" altLang="zh-CN" dirty="0" smtClean="0"/>
              <a:t>API</a:t>
            </a:r>
          </a:p>
          <a:p>
            <a:pPr marL="342900" indent="-342900" algn="l">
              <a:buFont typeface="Wingdings" panose="05000000000000000000" pitchFamily="2" charset="2"/>
              <a:buChar char="u"/>
            </a:pPr>
            <a:r>
              <a:rPr lang="en-US" altLang="zh-CN" dirty="0" smtClean="0"/>
              <a:t>Date </a:t>
            </a:r>
            <a:r>
              <a:rPr lang="en-US" altLang="zh-CN" dirty="0"/>
              <a:t>and </a:t>
            </a:r>
            <a:r>
              <a:rPr lang="en-US" altLang="zh-CN" dirty="0" smtClean="0"/>
              <a:t>Time API</a:t>
            </a:r>
          </a:p>
          <a:p>
            <a:pPr marL="342900" indent="-342900" algn="l">
              <a:buFont typeface="Wingdings" panose="05000000000000000000" pitchFamily="2" charset="2"/>
              <a:buChar char="u"/>
            </a:pPr>
            <a:r>
              <a:rPr lang="en-US" altLang="zh-CN" dirty="0" smtClean="0"/>
              <a:t>Map</a:t>
            </a:r>
          </a:p>
          <a:p>
            <a:pPr marL="342900" indent="-342900" algn="l">
              <a:buFont typeface="Wingdings" panose="05000000000000000000" pitchFamily="2" charset="2"/>
              <a:buChar char="u"/>
            </a:pPr>
            <a:r>
              <a:rPr lang="en-US" altLang="zh-CN" dirty="0" smtClean="0"/>
              <a:t>Optional</a:t>
            </a:r>
            <a:r>
              <a:rPr lang="zh-CN" altLang="en-US" dirty="0"/>
              <a:t> </a:t>
            </a:r>
            <a:r>
              <a:rPr lang="en-US" altLang="zh-CN" dirty="0" smtClean="0"/>
              <a:t>&amp; Interface </a:t>
            </a:r>
            <a:r>
              <a:rPr lang="en-US" altLang="zh-CN" dirty="0"/>
              <a:t>Default and Static Methods</a:t>
            </a:r>
            <a:endParaRPr lang="en-US" altLang="zh-CN" dirty="0" smtClean="0"/>
          </a:p>
        </p:txBody>
      </p:sp>
    </p:spTree>
    <p:extLst>
      <p:ext uri="{BB962C8B-B14F-4D97-AF65-F5344CB8AC3E}">
        <p14:creationId xmlns:p14="http://schemas.microsoft.com/office/powerpoint/2010/main" val="144063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7565"/>
            <a:ext cx="10515600" cy="428877"/>
          </a:xfrm>
        </p:spPr>
        <p:txBody>
          <a:bodyPr>
            <a:normAutofit fontScale="90000"/>
          </a:bodyPr>
          <a:lstStyle/>
          <a:p>
            <a:r>
              <a:rPr lang="en-US" altLang="zh-CN" dirty="0"/>
              <a:t>Stream Pipeline</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502001"/>
            <a:ext cx="7772331" cy="5610225"/>
          </a:xfrm>
          <a:prstGeom prst="rect">
            <a:avLst/>
          </a:prstGeom>
        </p:spPr>
      </p:pic>
    </p:spTree>
    <p:extLst>
      <p:ext uri="{BB962C8B-B14F-4D97-AF65-F5344CB8AC3E}">
        <p14:creationId xmlns:p14="http://schemas.microsoft.com/office/powerpoint/2010/main" val="1482742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3965"/>
            <a:ext cx="10515600" cy="600362"/>
          </a:xfrm>
        </p:spPr>
        <p:txBody>
          <a:bodyPr>
            <a:normAutofit fontScale="90000"/>
          </a:bodyPr>
          <a:lstStyle/>
          <a:p>
            <a:r>
              <a:rPr lang="en-US" altLang="zh-CN" dirty="0" smtClean="0"/>
              <a:t>filter</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436" y="3563171"/>
            <a:ext cx="7180952" cy="2723809"/>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248" y="794327"/>
            <a:ext cx="5761905" cy="2685714"/>
          </a:xfrm>
          <a:prstGeom prst="rect">
            <a:avLst/>
          </a:prstGeom>
        </p:spPr>
      </p:pic>
    </p:spTree>
    <p:extLst>
      <p:ext uri="{BB962C8B-B14F-4D97-AF65-F5344CB8AC3E}">
        <p14:creationId xmlns:p14="http://schemas.microsoft.com/office/powerpoint/2010/main" val="1752825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6118"/>
            <a:ext cx="10515600" cy="501706"/>
          </a:xfrm>
        </p:spPr>
        <p:txBody>
          <a:bodyPr>
            <a:normAutofit fontScale="90000"/>
          </a:bodyPr>
          <a:lstStyle/>
          <a:p>
            <a:r>
              <a:rPr lang="en-US" altLang="zh-CN" dirty="0" smtClean="0"/>
              <a:t>map</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2355" y="3741867"/>
            <a:ext cx="6550065" cy="269523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6076" y="776836"/>
            <a:ext cx="6162625" cy="2811282"/>
          </a:xfrm>
          <a:prstGeom prst="rect">
            <a:avLst/>
          </a:prstGeom>
        </p:spPr>
      </p:pic>
    </p:spTree>
    <p:extLst>
      <p:ext uri="{BB962C8B-B14F-4D97-AF65-F5344CB8AC3E}">
        <p14:creationId xmlns:p14="http://schemas.microsoft.com/office/powerpoint/2010/main" val="1478036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94932"/>
          </a:xfrm>
        </p:spPr>
        <p:txBody>
          <a:bodyPr>
            <a:normAutofit fontScale="90000"/>
          </a:bodyPr>
          <a:lstStyle/>
          <a:p>
            <a:r>
              <a:rPr lang="en-US" altLang="zh-CN" dirty="0" err="1" smtClean="0"/>
              <a:t>flatMap</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6952" y="1590256"/>
            <a:ext cx="6038095" cy="2847619"/>
          </a:xfrm>
        </p:spPr>
      </p:pic>
    </p:spTree>
    <p:extLst>
      <p:ext uri="{BB962C8B-B14F-4D97-AF65-F5344CB8AC3E}">
        <p14:creationId xmlns:p14="http://schemas.microsoft.com/office/powerpoint/2010/main" val="4021691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0073"/>
            <a:ext cx="10515600" cy="646545"/>
          </a:xfrm>
        </p:spPr>
        <p:txBody>
          <a:bodyPr>
            <a:normAutofit fontScale="90000"/>
          </a:bodyPr>
          <a:lstStyle/>
          <a:p>
            <a:r>
              <a:rPr lang="en-US" altLang="zh-CN" dirty="0" smtClean="0"/>
              <a:t>reduce</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4597" y="766618"/>
            <a:ext cx="5885714" cy="2923809"/>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740" y="3846389"/>
            <a:ext cx="7171428" cy="2638095"/>
          </a:xfrm>
          <a:prstGeom prst="rect">
            <a:avLst/>
          </a:prstGeom>
        </p:spPr>
      </p:pic>
    </p:spTree>
    <p:extLst>
      <p:ext uri="{BB962C8B-B14F-4D97-AF65-F5344CB8AC3E}">
        <p14:creationId xmlns:p14="http://schemas.microsoft.com/office/powerpoint/2010/main" val="45593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skip</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9809" y="2658437"/>
            <a:ext cx="7152381" cy="2685714"/>
          </a:xfrm>
        </p:spPr>
      </p:pic>
    </p:spTree>
    <p:extLst>
      <p:ext uri="{BB962C8B-B14F-4D97-AF65-F5344CB8AC3E}">
        <p14:creationId xmlns:p14="http://schemas.microsoft.com/office/powerpoint/2010/main" val="1101306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en-US" altLang="zh-CN" dirty="0" smtClean="0"/>
              <a:t>ount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4857" y="1998733"/>
            <a:ext cx="6411619" cy="3193037"/>
          </a:xfrm>
        </p:spPr>
      </p:pic>
    </p:spTree>
    <p:extLst>
      <p:ext uri="{BB962C8B-B14F-4D97-AF65-F5344CB8AC3E}">
        <p14:creationId xmlns:p14="http://schemas.microsoft.com/office/powerpoint/2010/main" val="1919072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7566"/>
            <a:ext cx="10515600" cy="542165"/>
          </a:xfrm>
        </p:spPr>
        <p:txBody>
          <a:bodyPr>
            <a:normAutofit fontScale="90000"/>
          </a:bodyPr>
          <a:lstStyle/>
          <a:p>
            <a:r>
              <a:rPr lang="en-US" altLang="zh-CN" dirty="0" err="1" smtClean="0"/>
              <a:t>groupBy</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70968" y="776836"/>
            <a:ext cx="4984692" cy="2803889"/>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573" y="3677830"/>
            <a:ext cx="5590891" cy="2700636"/>
          </a:xfrm>
          <a:prstGeom prst="rect">
            <a:avLst/>
          </a:prstGeom>
        </p:spPr>
      </p:pic>
    </p:spTree>
    <p:extLst>
      <p:ext uri="{BB962C8B-B14F-4D97-AF65-F5344CB8AC3E}">
        <p14:creationId xmlns:p14="http://schemas.microsoft.com/office/powerpoint/2010/main" val="278231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8500" y="2020094"/>
            <a:ext cx="5715000" cy="3962400"/>
          </a:xfrm>
        </p:spPr>
      </p:pic>
    </p:spTree>
    <p:extLst>
      <p:ext uri="{BB962C8B-B14F-4D97-AF65-F5344CB8AC3E}">
        <p14:creationId xmlns:p14="http://schemas.microsoft.com/office/powerpoint/2010/main" val="2516673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6150" y="2043906"/>
            <a:ext cx="5219700" cy="3914775"/>
          </a:xfrm>
        </p:spPr>
      </p:pic>
    </p:spTree>
    <p:extLst>
      <p:ext uri="{BB962C8B-B14F-4D97-AF65-F5344CB8AC3E}">
        <p14:creationId xmlns:p14="http://schemas.microsoft.com/office/powerpoint/2010/main" val="739887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94080"/>
            <a:ext cx="9144000" cy="730713"/>
          </a:xfrm>
        </p:spPr>
        <p:txBody>
          <a:bodyPr>
            <a:normAutofit fontScale="90000"/>
          </a:bodyPr>
          <a:lstStyle/>
          <a:p>
            <a:r>
              <a:rPr lang="en-US" altLang="zh-CN" dirty="0"/>
              <a:t>Lambda</a:t>
            </a:r>
            <a:endParaRPr lang="zh-CN" altLang="en-US" dirty="0"/>
          </a:p>
        </p:txBody>
      </p:sp>
      <p:sp>
        <p:nvSpPr>
          <p:cNvPr id="3" name="副标题 2"/>
          <p:cNvSpPr>
            <a:spLocks noGrp="1"/>
          </p:cNvSpPr>
          <p:nvPr>
            <p:ph type="subTitle" idx="1"/>
          </p:nvPr>
        </p:nvSpPr>
        <p:spPr>
          <a:xfrm>
            <a:off x="1524000" y="1254265"/>
            <a:ext cx="9144000" cy="5057523"/>
          </a:xfrm>
        </p:spPr>
        <p:txBody>
          <a:bodyPr>
            <a:normAutofit/>
          </a:bodyPr>
          <a:lstStyle/>
          <a:p>
            <a:pPr marL="342900" indent="-342900" algn="l">
              <a:buFont typeface="Wingdings" panose="05000000000000000000" pitchFamily="2" charset="2"/>
              <a:buChar char="u"/>
            </a:pPr>
            <a:r>
              <a:rPr lang="en-US" altLang="zh-CN" dirty="0" smtClean="0"/>
              <a:t>What is lambda</a:t>
            </a:r>
          </a:p>
          <a:p>
            <a:pPr marL="342900" indent="-342900" algn="l">
              <a:buFont typeface="Wingdings" panose="05000000000000000000" pitchFamily="2" charset="2"/>
              <a:buChar char="u"/>
            </a:pPr>
            <a:r>
              <a:rPr lang="en-US" altLang="zh-CN" dirty="0" smtClean="0"/>
              <a:t>The </a:t>
            </a:r>
            <a:r>
              <a:rPr lang="en-US" altLang="zh-CN" dirty="0"/>
              <a:t>@</a:t>
            </a:r>
            <a:r>
              <a:rPr lang="en-US" altLang="zh-CN" dirty="0" err="1"/>
              <a:t>FunctionalInterface</a:t>
            </a:r>
            <a:r>
              <a:rPr lang="en-US" altLang="zh-CN" dirty="0"/>
              <a:t> Annotation</a:t>
            </a:r>
            <a:endParaRPr lang="en-US" altLang="zh-CN" dirty="0" smtClean="0"/>
          </a:p>
          <a:p>
            <a:pPr marL="342900" indent="-342900" algn="l">
              <a:buFont typeface="Wingdings" panose="05000000000000000000" pitchFamily="2" charset="2"/>
              <a:buChar char="u"/>
            </a:pPr>
            <a:r>
              <a:rPr lang="en-US" altLang="zh-CN" dirty="0" smtClean="0"/>
              <a:t>Method References</a:t>
            </a:r>
          </a:p>
          <a:p>
            <a:pPr marL="800100" lvl="1" indent="-342900" algn="l">
              <a:buFont typeface="Wingdings" panose="05000000000000000000" pitchFamily="2" charset="2"/>
              <a:buChar char="l"/>
            </a:pPr>
            <a:r>
              <a:rPr lang="en-US" altLang="zh-CN" dirty="0" smtClean="0"/>
              <a:t>Types of method references</a:t>
            </a:r>
          </a:p>
          <a:p>
            <a:pPr algn="l"/>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2046" y="1392209"/>
            <a:ext cx="1752600" cy="1743075"/>
          </a:xfrm>
          <a:prstGeom prst="rect">
            <a:avLst/>
          </a:prstGeom>
        </p:spPr>
      </p:pic>
    </p:spTree>
    <p:extLst>
      <p:ext uri="{BB962C8B-B14F-4D97-AF65-F5344CB8AC3E}">
        <p14:creationId xmlns:p14="http://schemas.microsoft.com/office/powerpoint/2010/main" val="1508939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5657"/>
            <a:ext cx="10515600" cy="695915"/>
          </a:xfrm>
        </p:spPr>
        <p:txBody>
          <a:bodyPr/>
          <a:lstStyle/>
          <a:p>
            <a:r>
              <a:rPr lang="en-US" altLang="zh-CN" dirty="0"/>
              <a:t>Lazy </a:t>
            </a:r>
            <a:r>
              <a:rPr lang="en-US" altLang="zh-CN" dirty="0" smtClean="0"/>
              <a:t>Invocation</a:t>
            </a:r>
            <a:endParaRPr lang="zh-CN" altLang="en-US" dirty="0"/>
          </a:p>
        </p:txBody>
      </p:sp>
      <p:sp>
        <p:nvSpPr>
          <p:cNvPr id="3" name="内容占位符 2"/>
          <p:cNvSpPr>
            <a:spLocks noGrp="1"/>
          </p:cNvSpPr>
          <p:nvPr>
            <p:ph idx="1"/>
          </p:nvPr>
        </p:nvSpPr>
        <p:spPr>
          <a:xfrm>
            <a:off x="838200" y="841572"/>
            <a:ext cx="10515600" cy="5335391"/>
          </a:xfrm>
        </p:spPr>
        <p:txBody>
          <a:bodyPr/>
          <a:lstStyle/>
          <a:p>
            <a:r>
              <a:rPr lang="en-US" altLang="zh-CN" dirty="0"/>
              <a:t>Streams are lazy: intermediate operations are not evaluated unless terminal operation is invoked</a:t>
            </a:r>
            <a:r>
              <a:rPr lang="en-US" altLang="zh-CN" dirty="0" smtClean="0"/>
              <a:t>.</a:t>
            </a:r>
          </a:p>
          <a:p>
            <a:endParaRPr lang="zh-CN" altLang="en-US" dirty="0"/>
          </a:p>
        </p:txBody>
      </p:sp>
      <p:pic>
        <p:nvPicPr>
          <p:cNvPr id="4" name="图片 3"/>
          <p:cNvPicPr>
            <a:picLocks noChangeAspect="1"/>
          </p:cNvPicPr>
          <p:nvPr/>
        </p:nvPicPr>
        <p:blipFill>
          <a:blip r:embed="rId2"/>
          <a:stretch>
            <a:fillRect/>
          </a:stretch>
        </p:blipFill>
        <p:spPr>
          <a:xfrm>
            <a:off x="933450" y="1637605"/>
            <a:ext cx="5162550" cy="1247775"/>
          </a:xfrm>
          <a:prstGeom prst="rect">
            <a:avLst/>
          </a:prstGeom>
        </p:spPr>
      </p:pic>
      <p:pic>
        <p:nvPicPr>
          <p:cNvPr id="5" name="图片 4"/>
          <p:cNvPicPr>
            <a:picLocks noChangeAspect="1"/>
          </p:cNvPicPr>
          <p:nvPr/>
        </p:nvPicPr>
        <p:blipFill>
          <a:blip r:embed="rId3"/>
          <a:stretch>
            <a:fillRect/>
          </a:stretch>
        </p:blipFill>
        <p:spPr>
          <a:xfrm>
            <a:off x="878660" y="2885380"/>
            <a:ext cx="5581650" cy="1371600"/>
          </a:xfrm>
          <a:prstGeom prst="rect">
            <a:avLst/>
          </a:prstGeom>
        </p:spPr>
      </p:pic>
      <p:pic>
        <p:nvPicPr>
          <p:cNvPr id="6" name="图片 5"/>
          <p:cNvPicPr>
            <a:picLocks noChangeAspect="1"/>
          </p:cNvPicPr>
          <p:nvPr/>
        </p:nvPicPr>
        <p:blipFill>
          <a:blip r:embed="rId4"/>
          <a:stretch>
            <a:fillRect/>
          </a:stretch>
        </p:blipFill>
        <p:spPr>
          <a:xfrm>
            <a:off x="933450" y="4312096"/>
            <a:ext cx="4143375" cy="904875"/>
          </a:xfrm>
          <a:prstGeom prst="rect">
            <a:avLst/>
          </a:prstGeom>
        </p:spPr>
      </p:pic>
      <p:pic>
        <p:nvPicPr>
          <p:cNvPr id="7" name="图片 6"/>
          <p:cNvPicPr>
            <a:picLocks noChangeAspect="1"/>
          </p:cNvPicPr>
          <p:nvPr/>
        </p:nvPicPr>
        <p:blipFill>
          <a:blip r:embed="rId5"/>
          <a:stretch>
            <a:fillRect/>
          </a:stretch>
        </p:blipFill>
        <p:spPr>
          <a:xfrm>
            <a:off x="913851" y="5272087"/>
            <a:ext cx="4457700" cy="838200"/>
          </a:xfrm>
          <a:prstGeom prst="rect">
            <a:avLst/>
          </a:prstGeom>
        </p:spPr>
      </p:pic>
    </p:spTree>
    <p:extLst>
      <p:ext uri="{BB962C8B-B14F-4D97-AF65-F5344CB8AC3E}">
        <p14:creationId xmlns:p14="http://schemas.microsoft.com/office/powerpoint/2010/main" val="669963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1382"/>
            <a:ext cx="10515600" cy="494130"/>
          </a:xfrm>
        </p:spPr>
        <p:txBody>
          <a:bodyPr>
            <a:normAutofit fontScale="90000"/>
          </a:bodyPr>
          <a:lstStyle/>
          <a:p>
            <a:r>
              <a:rPr lang="en-US" altLang="zh-CN" dirty="0"/>
              <a:t>Lazy Invocation</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725" y="877718"/>
            <a:ext cx="8669087" cy="5080920"/>
          </a:xfrm>
          <a:prstGeom prst="rect">
            <a:avLst/>
          </a:prstGeom>
        </p:spPr>
      </p:pic>
    </p:spTree>
    <p:extLst>
      <p:ext uri="{BB962C8B-B14F-4D97-AF65-F5344CB8AC3E}">
        <p14:creationId xmlns:p14="http://schemas.microsoft.com/office/powerpoint/2010/main" val="2028432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0651" y="153749"/>
            <a:ext cx="10515600" cy="501706"/>
          </a:xfrm>
        </p:spPr>
        <p:txBody>
          <a:bodyPr>
            <a:normAutofit fontScale="90000"/>
          </a:bodyPr>
          <a:lstStyle/>
          <a:p>
            <a:r>
              <a:rPr lang="en-US" altLang="zh-CN" dirty="0" err="1"/>
              <a:t>StringJoiner</a:t>
            </a:r>
            <a:endParaRPr lang="zh-CN" altLang="en-US" dirty="0"/>
          </a:p>
        </p:txBody>
      </p:sp>
      <p:sp>
        <p:nvSpPr>
          <p:cNvPr id="3" name="内容占位符 2"/>
          <p:cNvSpPr>
            <a:spLocks noGrp="1"/>
          </p:cNvSpPr>
          <p:nvPr>
            <p:ph idx="1"/>
          </p:nvPr>
        </p:nvSpPr>
        <p:spPr>
          <a:xfrm>
            <a:off x="760651" y="655455"/>
            <a:ext cx="10593149" cy="5521508"/>
          </a:xfrm>
        </p:spPr>
        <p:txBody>
          <a:bodyPr/>
          <a:lstStyle/>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760651" y="655455"/>
            <a:ext cx="7038975" cy="1647825"/>
          </a:xfrm>
          <a:prstGeom prst="rect">
            <a:avLst/>
          </a:prstGeom>
        </p:spPr>
      </p:pic>
      <p:pic>
        <p:nvPicPr>
          <p:cNvPr id="5" name="图片 4"/>
          <p:cNvPicPr>
            <a:picLocks noChangeAspect="1"/>
          </p:cNvPicPr>
          <p:nvPr/>
        </p:nvPicPr>
        <p:blipFill>
          <a:blip r:embed="rId3"/>
          <a:stretch>
            <a:fillRect/>
          </a:stretch>
        </p:blipFill>
        <p:spPr>
          <a:xfrm>
            <a:off x="760651" y="2587534"/>
            <a:ext cx="7019925" cy="828675"/>
          </a:xfrm>
          <a:prstGeom prst="rect">
            <a:avLst/>
          </a:prstGeom>
        </p:spPr>
      </p:pic>
    </p:spTree>
    <p:extLst>
      <p:ext uri="{BB962C8B-B14F-4D97-AF65-F5344CB8AC3E}">
        <p14:creationId xmlns:p14="http://schemas.microsoft.com/office/powerpoint/2010/main" val="3913940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Date and Time </a:t>
            </a:r>
            <a:r>
              <a:rPr lang="en-US" altLang="zh-CN" dirty="0" smtClean="0"/>
              <a:t>API</a:t>
            </a:r>
            <a:endParaRPr lang="zh-CN" altLang="en-US" dirty="0"/>
          </a:p>
        </p:txBody>
      </p:sp>
      <p:sp>
        <p:nvSpPr>
          <p:cNvPr id="3" name="内容占位符 2"/>
          <p:cNvSpPr>
            <a:spLocks noGrp="1"/>
          </p:cNvSpPr>
          <p:nvPr>
            <p:ph idx="1"/>
          </p:nvPr>
        </p:nvSpPr>
        <p:spPr/>
        <p:txBody>
          <a:bodyPr/>
          <a:lstStyle/>
          <a:p>
            <a:r>
              <a:rPr lang="en-US" altLang="zh-CN" dirty="0" err="1" smtClean="0"/>
              <a:t>LocalDate</a:t>
            </a:r>
            <a:r>
              <a:rPr lang="en-US" altLang="zh-CN" dirty="0" smtClean="0"/>
              <a:t> </a:t>
            </a:r>
            <a:r>
              <a:rPr lang="en-US" altLang="zh-CN" dirty="0" err="1"/>
              <a:t>LocalTime</a:t>
            </a:r>
            <a:r>
              <a:rPr lang="en-US" altLang="zh-CN" dirty="0"/>
              <a:t> </a:t>
            </a:r>
            <a:r>
              <a:rPr lang="en-US" altLang="zh-CN" dirty="0" err="1" smtClean="0"/>
              <a:t>LocalDateTime</a:t>
            </a:r>
            <a:endParaRPr lang="en-US" altLang="zh-CN" dirty="0" smtClean="0"/>
          </a:p>
          <a:p>
            <a:r>
              <a:rPr lang="en-US" altLang="zh-CN" dirty="0"/>
              <a:t>Formatting and parsing</a:t>
            </a:r>
          </a:p>
          <a:p>
            <a:r>
              <a:rPr lang="en-US" altLang="zh-CN" dirty="0" smtClean="0"/>
              <a:t>Timestamps</a:t>
            </a:r>
          </a:p>
          <a:p>
            <a:r>
              <a:rPr lang="en-US" altLang="zh-CN" dirty="0" smtClean="0"/>
              <a:t>Conversion</a:t>
            </a:r>
          </a:p>
          <a:p>
            <a:endParaRPr lang="zh-CN" altLang="en-US" dirty="0"/>
          </a:p>
        </p:txBody>
      </p:sp>
    </p:spTree>
    <p:extLst>
      <p:ext uri="{BB962C8B-B14F-4D97-AF65-F5344CB8AC3E}">
        <p14:creationId xmlns:p14="http://schemas.microsoft.com/office/powerpoint/2010/main" val="5956399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49274"/>
          </a:xfrm>
        </p:spPr>
        <p:txBody>
          <a:bodyPr>
            <a:normAutofit fontScale="90000"/>
          </a:bodyPr>
          <a:lstStyle/>
          <a:p>
            <a:r>
              <a:rPr lang="en-US" altLang="zh-CN" dirty="0" err="1" smtClean="0"/>
              <a:t>LocalDate</a:t>
            </a:r>
            <a:r>
              <a:rPr lang="en-US" altLang="zh-CN" dirty="0" smtClean="0"/>
              <a:t> &amp; </a:t>
            </a:r>
            <a:r>
              <a:rPr lang="en-US" altLang="zh-CN" dirty="0" err="1" smtClean="0"/>
              <a:t>LocalTime</a:t>
            </a:r>
            <a:r>
              <a:rPr lang="en-US" altLang="zh-CN" dirty="0" smtClean="0"/>
              <a:t> &amp; </a:t>
            </a:r>
            <a:r>
              <a:rPr lang="en-US" altLang="zh-CN" dirty="0" err="1" smtClean="0"/>
              <a:t>LocalDateTime</a:t>
            </a:r>
            <a:endParaRPr lang="zh-CN" altLang="en-US" dirty="0"/>
          </a:p>
        </p:txBody>
      </p:sp>
      <p:sp>
        <p:nvSpPr>
          <p:cNvPr id="3" name="内容占位符 2"/>
          <p:cNvSpPr>
            <a:spLocks noGrp="1"/>
          </p:cNvSpPr>
          <p:nvPr>
            <p:ph idx="1"/>
          </p:nvPr>
        </p:nvSpPr>
        <p:spPr>
          <a:xfrm>
            <a:off x="838200" y="914400"/>
            <a:ext cx="10515600" cy="5262563"/>
          </a:xfrm>
        </p:spPr>
        <p:txBody>
          <a:bodyPr/>
          <a:lstStyle/>
          <a:p>
            <a:r>
              <a:rPr lang="en-US" altLang="zh-CN" dirty="0"/>
              <a:t>A </a:t>
            </a:r>
            <a:r>
              <a:rPr lang="en-US" altLang="zh-CN" dirty="0" err="1"/>
              <a:t>LocalDate</a:t>
            </a:r>
            <a:r>
              <a:rPr lang="en-US" altLang="zh-CN" dirty="0"/>
              <a:t> represents a year-month-day date without </a:t>
            </a:r>
            <a:r>
              <a:rPr lang="en-US" altLang="zh-CN" dirty="0" smtClean="0"/>
              <a:t>time</a:t>
            </a:r>
            <a:endParaRPr lang="en-US" altLang="zh-CN" dirty="0"/>
          </a:p>
          <a:p>
            <a:endParaRPr lang="en-US" altLang="zh-CN" dirty="0" smtClean="0"/>
          </a:p>
          <a:p>
            <a:endParaRPr lang="en-US" altLang="zh-CN" dirty="0" smtClean="0"/>
          </a:p>
          <a:p>
            <a:endParaRPr lang="en-US" altLang="zh-CN" dirty="0"/>
          </a:p>
          <a:p>
            <a:r>
              <a:rPr lang="en-US" altLang="zh-CN" dirty="0"/>
              <a:t>A </a:t>
            </a:r>
            <a:r>
              <a:rPr lang="en-US" altLang="zh-CN" dirty="0" err="1"/>
              <a:t>LocalTime</a:t>
            </a:r>
            <a:r>
              <a:rPr lang="en-US" altLang="zh-CN" dirty="0"/>
              <a:t> works with time without </a:t>
            </a:r>
            <a:r>
              <a:rPr lang="en-US" altLang="zh-CN" dirty="0" smtClean="0"/>
              <a:t>dates</a:t>
            </a:r>
          </a:p>
          <a:p>
            <a:r>
              <a:rPr lang="en-US" altLang="zh-CN" dirty="0" err="1" smtClean="0"/>
              <a:t>LocalDateTime</a:t>
            </a:r>
            <a:r>
              <a:rPr lang="en-US" altLang="zh-CN" dirty="0" smtClean="0"/>
              <a:t> </a:t>
            </a:r>
            <a:r>
              <a:rPr lang="en-US" altLang="zh-CN" dirty="0"/>
              <a:t>combines date and </a:t>
            </a:r>
            <a:r>
              <a:rPr lang="en-US" altLang="zh-CN" dirty="0" smtClean="0"/>
              <a:t>time</a:t>
            </a:r>
          </a:p>
          <a:p>
            <a:endParaRPr lang="en-US" altLang="zh-CN" dirty="0" smtClean="0"/>
          </a:p>
        </p:txBody>
      </p:sp>
      <p:pic>
        <p:nvPicPr>
          <p:cNvPr id="5" name="图片 4"/>
          <p:cNvPicPr>
            <a:picLocks noChangeAspect="1"/>
          </p:cNvPicPr>
          <p:nvPr/>
        </p:nvPicPr>
        <p:blipFill>
          <a:blip r:embed="rId2"/>
          <a:stretch>
            <a:fillRect/>
          </a:stretch>
        </p:blipFill>
        <p:spPr>
          <a:xfrm>
            <a:off x="972393" y="1366775"/>
            <a:ext cx="7010400" cy="1533525"/>
          </a:xfrm>
          <a:prstGeom prst="rect">
            <a:avLst/>
          </a:prstGeom>
        </p:spPr>
      </p:pic>
      <p:pic>
        <p:nvPicPr>
          <p:cNvPr id="7" name="图片 6"/>
          <p:cNvPicPr>
            <a:picLocks noChangeAspect="1"/>
          </p:cNvPicPr>
          <p:nvPr/>
        </p:nvPicPr>
        <p:blipFill>
          <a:blip r:embed="rId3"/>
          <a:stretch>
            <a:fillRect/>
          </a:stretch>
        </p:blipFill>
        <p:spPr>
          <a:xfrm>
            <a:off x="838200" y="3900656"/>
            <a:ext cx="7038975" cy="2066925"/>
          </a:xfrm>
          <a:prstGeom prst="rect">
            <a:avLst/>
          </a:prstGeom>
        </p:spPr>
      </p:pic>
    </p:spTree>
    <p:extLst>
      <p:ext uri="{BB962C8B-B14F-4D97-AF65-F5344CB8AC3E}">
        <p14:creationId xmlns:p14="http://schemas.microsoft.com/office/powerpoint/2010/main" val="2696666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54471"/>
          </a:xfrm>
        </p:spPr>
        <p:txBody>
          <a:bodyPr>
            <a:normAutofit fontScale="90000"/>
          </a:bodyPr>
          <a:lstStyle/>
          <a:p>
            <a:r>
              <a:rPr lang="en-US" altLang="zh-CN" dirty="0" err="1"/>
              <a:t>LocalDate</a:t>
            </a:r>
            <a:r>
              <a:rPr lang="en-US" altLang="zh-CN" dirty="0"/>
              <a:t> &amp; </a:t>
            </a:r>
            <a:r>
              <a:rPr lang="en-US" altLang="zh-CN" dirty="0" err="1"/>
              <a:t>LocalTime</a:t>
            </a:r>
            <a:r>
              <a:rPr lang="en-US" altLang="zh-CN" dirty="0"/>
              <a:t> &amp; </a:t>
            </a:r>
            <a:r>
              <a:rPr lang="en-US" altLang="zh-CN" dirty="0" err="1"/>
              <a:t>LocalDateTime</a:t>
            </a:r>
            <a:endParaRPr lang="zh-CN" altLang="en-US" dirty="0"/>
          </a:p>
        </p:txBody>
      </p:sp>
      <p:sp>
        <p:nvSpPr>
          <p:cNvPr id="3" name="内容占位符 2"/>
          <p:cNvSpPr>
            <a:spLocks noGrp="1"/>
          </p:cNvSpPr>
          <p:nvPr>
            <p:ph idx="1"/>
          </p:nvPr>
        </p:nvSpPr>
        <p:spPr/>
        <p:txBody>
          <a:bodyPr/>
          <a:lstStyle/>
          <a:p>
            <a:r>
              <a:rPr lang="en-US" altLang="zh-CN" dirty="0" smtClean="0"/>
              <a:t>Compare: </a:t>
            </a:r>
            <a:r>
              <a:rPr lang="en-US" altLang="zh-CN" dirty="0" err="1" smtClean="0"/>
              <a:t>isBefore</a:t>
            </a:r>
            <a:r>
              <a:rPr lang="en-US" altLang="zh-CN" dirty="0"/>
              <a:t> </a:t>
            </a:r>
            <a:r>
              <a:rPr lang="en-US" altLang="zh-CN" dirty="0" err="1" smtClean="0"/>
              <a:t>isEqual</a:t>
            </a:r>
            <a:r>
              <a:rPr lang="en-US" altLang="zh-CN" dirty="0" smtClean="0"/>
              <a:t> </a:t>
            </a:r>
            <a:r>
              <a:rPr lang="en-US" altLang="zh-CN" dirty="0" err="1" smtClean="0"/>
              <a:t>isAfter</a:t>
            </a:r>
            <a:endParaRPr lang="en-US" altLang="zh-CN" dirty="0" smtClean="0"/>
          </a:p>
          <a:p>
            <a:endParaRPr lang="en-US" altLang="zh-CN" dirty="0" smtClean="0"/>
          </a:p>
          <a:p>
            <a:r>
              <a:rPr lang="en-US" altLang="zh-CN" dirty="0" smtClean="0"/>
              <a:t>Manipulate: plus minus </a:t>
            </a:r>
            <a:r>
              <a:rPr lang="en-US" altLang="zh-CN" dirty="0" err="1" smtClean="0"/>
              <a:t>TemporalAdjusters</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a:p>
        </p:txBody>
      </p:sp>
      <p:pic>
        <p:nvPicPr>
          <p:cNvPr id="4" name="图片 3"/>
          <p:cNvPicPr>
            <a:picLocks noChangeAspect="1"/>
          </p:cNvPicPr>
          <p:nvPr/>
        </p:nvPicPr>
        <p:blipFill>
          <a:blip r:embed="rId2"/>
          <a:stretch>
            <a:fillRect/>
          </a:stretch>
        </p:blipFill>
        <p:spPr>
          <a:xfrm>
            <a:off x="838200" y="3295565"/>
            <a:ext cx="7029450" cy="590550"/>
          </a:xfrm>
          <a:prstGeom prst="rect">
            <a:avLst/>
          </a:prstGeom>
        </p:spPr>
      </p:pic>
      <p:pic>
        <p:nvPicPr>
          <p:cNvPr id="5" name="图片 4"/>
          <p:cNvPicPr>
            <a:picLocks noChangeAspect="1"/>
          </p:cNvPicPr>
          <p:nvPr/>
        </p:nvPicPr>
        <p:blipFill>
          <a:blip r:embed="rId3"/>
          <a:stretch>
            <a:fillRect/>
          </a:stretch>
        </p:blipFill>
        <p:spPr>
          <a:xfrm>
            <a:off x="838200" y="2246270"/>
            <a:ext cx="7019925" cy="628650"/>
          </a:xfrm>
          <a:prstGeom prst="rect">
            <a:avLst/>
          </a:prstGeom>
        </p:spPr>
      </p:pic>
      <p:pic>
        <p:nvPicPr>
          <p:cNvPr id="6" name="图片 5"/>
          <p:cNvPicPr>
            <a:picLocks noChangeAspect="1"/>
          </p:cNvPicPr>
          <p:nvPr/>
        </p:nvPicPr>
        <p:blipFill>
          <a:blip r:embed="rId4"/>
          <a:stretch>
            <a:fillRect/>
          </a:stretch>
        </p:blipFill>
        <p:spPr>
          <a:xfrm>
            <a:off x="838200" y="4001294"/>
            <a:ext cx="7029450" cy="1019175"/>
          </a:xfrm>
          <a:prstGeom prst="rect">
            <a:avLst/>
          </a:prstGeom>
        </p:spPr>
      </p:pic>
    </p:spTree>
    <p:extLst>
      <p:ext uri="{BB962C8B-B14F-4D97-AF65-F5344CB8AC3E}">
        <p14:creationId xmlns:p14="http://schemas.microsoft.com/office/powerpoint/2010/main" val="1149832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Formatting and </a:t>
            </a:r>
            <a:r>
              <a:rPr lang="en-US" altLang="zh-CN" dirty="0" smtClean="0"/>
              <a:t>parsing</a:t>
            </a:r>
            <a:endParaRPr lang="zh-CN" altLang="en-US" dirty="0"/>
          </a:p>
        </p:txBody>
      </p:sp>
      <p:sp>
        <p:nvSpPr>
          <p:cNvPr id="3" name="内容占位符 2"/>
          <p:cNvSpPr>
            <a:spLocks noGrp="1"/>
          </p:cNvSpPr>
          <p:nvPr>
            <p:ph idx="1"/>
          </p:nvPr>
        </p:nvSpPr>
        <p:spPr/>
        <p:txBody>
          <a:bodyPr/>
          <a:lstStyle/>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838200" y="1825625"/>
            <a:ext cx="7762875" cy="3695700"/>
          </a:xfrm>
          <a:prstGeom prst="rect">
            <a:avLst/>
          </a:prstGeom>
        </p:spPr>
      </p:pic>
    </p:spTree>
    <p:extLst>
      <p:ext uri="{BB962C8B-B14F-4D97-AF65-F5344CB8AC3E}">
        <p14:creationId xmlns:p14="http://schemas.microsoft.com/office/powerpoint/2010/main" val="1686353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Conversion</a:t>
            </a:r>
            <a:endParaRPr lang="zh-CN" altLang="en-US" dirty="0"/>
          </a:p>
        </p:txBody>
      </p:sp>
      <p:sp>
        <p:nvSpPr>
          <p:cNvPr id="3" name="内容占位符 2"/>
          <p:cNvSpPr>
            <a:spLocks noGrp="1"/>
          </p:cNvSpPr>
          <p:nvPr>
            <p:ph idx="1"/>
          </p:nvPr>
        </p:nvSpPr>
        <p:spPr/>
        <p:txBody>
          <a:bodyPr/>
          <a:lstStyle/>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838200" y="2321529"/>
            <a:ext cx="7781925" cy="2943225"/>
          </a:xfrm>
          <a:prstGeom prst="rect">
            <a:avLst/>
          </a:prstGeom>
        </p:spPr>
      </p:pic>
    </p:spTree>
    <p:extLst>
      <p:ext uri="{BB962C8B-B14F-4D97-AF65-F5344CB8AC3E}">
        <p14:creationId xmlns:p14="http://schemas.microsoft.com/office/powerpoint/2010/main" val="3600728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09"/>
            <a:ext cx="10515600" cy="566429"/>
          </a:xfrm>
        </p:spPr>
        <p:txBody>
          <a:bodyPr>
            <a:normAutofit fontScale="90000"/>
          </a:bodyPr>
          <a:lstStyle/>
          <a:p>
            <a:r>
              <a:rPr lang="en-US" altLang="zh-CN" dirty="0"/>
              <a:t>Periods and Durations</a:t>
            </a:r>
            <a:br>
              <a:rPr lang="en-US" altLang="zh-CN" dirty="0"/>
            </a:br>
            <a:endParaRPr lang="zh-CN" altLang="en-US" dirty="0"/>
          </a:p>
        </p:txBody>
      </p:sp>
      <p:sp>
        <p:nvSpPr>
          <p:cNvPr id="3" name="内容占位符 2"/>
          <p:cNvSpPr>
            <a:spLocks noGrp="1"/>
          </p:cNvSpPr>
          <p:nvPr>
            <p:ph idx="1"/>
          </p:nvPr>
        </p:nvSpPr>
        <p:spPr>
          <a:xfrm>
            <a:off x="838200" y="898216"/>
            <a:ext cx="10515600" cy="5278747"/>
          </a:xfrm>
        </p:spPr>
        <p:txBody>
          <a:bodyPr/>
          <a:lstStyle/>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838200" y="1464645"/>
            <a:ext cx="7067550" cy="4324350"/>
          </a:xfrm>
          <a:prstGeom prst="rect">
            <a:avLst/>
          </a:prstGeom>
        </p:spPr>
      </p:pic>
    </p:spTree>
    <p:extLst>
      <p:ext uri="{BB962C8B-B14F-4D97-AF65-F5344CB8AC3E}">
        <p14:creationId xmlns:p14="http://schemas.microsoft.com/office/powerpoint/2010/main" val="36178820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97233"/>
          </a:xfrm>
        </p:spPr>
        <p:txBody>
          <a:bodyPr/>
          <a:lstStyle/>
          <a:p>
            <a:r>
              <a:rPr lang="en-US" altLang="zh-CN" dirty="0"/>
              <a:t>Map</a:t>
            </a:r>
            <a:endParaRPr lang="zh-CN" altLang="en-US" dirty="0"/>
          </a:p>
        </p:txBody>
      </p:sp>
      <p:sp>
        <p:nvSpPr>
          <p:cNvPr id="3" name="内容占位符 2"/>
          <p:cNvSpPr>
            <a:spLocks noGrp="1"/>
          </p:cNvSpPr>
          <p:nvPr>
            <p:ph idx="1"/>
          </p:nvPr>
        </p:nvSpPr>
        <p:spPr/>
        <p:txBody>
          <a:bodyPr/>
          <a:lstStyle/>
          <a:p>
            <a:r>
              <a:rPr lang="en-US" altLang="zh-CN" dirty="0" err="1"/>
              <a:t>Map.getOrDefault</a:t>
            </a:r>
            <a:r>
              <a:rPr lang="en-US" altLang="zh-CN" dirty="0"/>
              <a:t>(Object, V)</a:t>
            </a:r>
          </a:p>
          <a:p>
            <a:r>
              <a:rPr lang="en-US" altLang="zh-CN" dirty="0" err="1"/>
              <a:t>Map.putIfAbsent</a:t>
            </a:r>
            <a:r>
              <a:rPr lang="en-US" altLang="zh-CN" dirty="0"/>
              <a:t>(K, V)</a:t>
            </a:r>
          </a:p>
          <a:p>
            <a:r>
              <a:rPr lang="en-US" altLang="zh-CN" dirty="0" err="1"/>
              <a:t>Map.remove</a:t>
            </a:r>
            <a:r>
              <a:rPr lang="en-US" altLang="zh-CN" dirty="0"/>
              <a:t>(Object, Object)</a:t>
            </a:r>
          </a:p>
          <a:p>
            <a:endParaRPr lang="en-US" altLang="zh-CN" dirty="0" smtClean="0"/>
          </a:p>
          <a:p>
            <a:r>
              <a:rPr lang="en-US" altLang="zh-CN" dirty="0" err="1"/>
              <a:t>Map.replace</a:t>
            </a:r>
            <a:r>
              <a:rPr lang="en-US" altLang="zh-CN" dirty="0"/>
              <a:t>(K, V</a:t>
            </a:r>
            <a:r>
              <a:rPr lang="en-US" altLang="zh-CN" dirty="0" smtClean="0"/>
              <a:t>) </a:t>
            </a:r>
            <a:r>
              <a:rPr lang="en-US" altLang="zh-CN" dirty="0" err="1"/>
              <a:t>Map.replace</a:t>
            </a:r>
            <a:r>
              <a:rPr lang="en-US" altLang="zh-CN" dirty="0"/>
              <a:t>(K, V, V</a:t>
            </a:r>
            <a:r>
              <a:rPr lang="en-US" altLang="zh-CN" dirty="0" smtClean="0"/>
              <a:t>)</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914316" y="3217884"/>
            <a:ext cx="7029450" cy="742950"/>
          </a:xfrm>
          <a:prstGeom prst="rect">
            <a:avLst/>
          </a:prstGeom>
        </p:spPr>
      </p:pic>
    </p:spTree>
    <p:extLst>
      <p:ext uri="{BB962C8B-B14F-4D97-AF65-F5344CB8AC3E}">
        <p14:creationId xmlns:p14="http://schemas.microsoft.com/office/powerpoint/2010/main" val="3834755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412" y="365125"/>
            <a:ext cx="10350388" cy="937693"/>
          </a:xfrm>
        </p:spPr>
        <p:txBody>
          <a:bodyPr/>
          <a:lstStyle/>
          <a:p>
            <a:r>
              <a:rPr lang="en-US" altLang="zh-CN" dirty="0" smtClean="0"/>
              <a:t>What is lambda</a:t>
            </a:r>
            <a:endParaRPr lang="zh-CN" altLang="en-US" dirty="0"/>
          </a:p>
        </p:txBody>
      </p:sp>
      <p:sp>
        <p:nvSpPr>
          <p:cNvPr id="3" name="内容占位符 2"/>
          <p:cNvSpPr>
            <a:spLocks noGrp="1"/>
          </p:cNvSpPr>
          <p:nvPr>
            <p:ph idx="1"/>
          </p:nvPr>
        </p:nvSpPr>
        <p:spPr>
          <a:xfrm>
            <a:off x="830108" y="1464658"/>
            <a:ext cx="10515600" cy="4712305"/>
          </a:xfrm>
        </p:spPr>
        <p:txBody>
          <a:bodyPr/>
          <a:lstStyle/>
          <a:p>
            <a:r>
              <a:rPr lang="en-US" altLang="zh-CN" dirty="0" smtClean="0"/>
              <a:t>“</a:t>
            </a:r>
            <a:r>
              <a:rPr lang="en-US" altLang="zh-CN" i="1" dirty="0"/>
              <a:t>In computer science </a:t>
            </a:r>
            <a:r>
              <a:rPr lang="en-US" altLang="zh-CN" i="1" dirty="0" smtClean="0"/>
              <a:t>terminology: </a:t>
            </a:r>
            <a:r>
              <a:rPr lang="en-US" altLang="zh-CN" dirty="0" smtClean="0"/>
              <a:t>A Lambda is an anonymous function. That is, a function without a name”</a:t>
            </a:r>
          </a:p>
          <a:p>
            <a:r>
              <a:rPr lang="en-US" altLang="zh-CN" dirty="0" smtClean="0"/>
              <a:t>“</a:t>
            </a:r>
            <a:r>
              <a:rPr lang="en-US" altLang="zh-CN" dirty="0"/>
              <a:t>I</a:t>
            </a:r>
            <a:r>
              <a:rPr lang="en-US" altLang="zh-CN" dirty="0" smtClean="0"/>
              <a:t>n </a:t>
            </a:r>
            <a:r>
              <a:rPr lang="en-US" altLang="zh-CN" smtClean="0"/>
              <a:t>Java: All </a:t>
            </a:r>
            <a:r>
              <a:rPr lang="en-US" altLang="zh-CN" dirty="0" smtClean="0"/>
              <a:t>functions are members of classes, and are referred to as methods. To create a method, you need to define the class of which it’s a member.”</a:t>
            </a:r>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016" y="3654520"/>
            <a:ext cx="6681703" cy="2409155"/>
          </a:xfrm>
          <a:prstGeom prst="rect">
            <a:avLst/>
          </a:prstGeom>
        </p:spPr>
      </p:pic>
    </p:spTree>
    <p:extLst>
      <p:ext uri="{BB962C8B-B14F-4D97-AF65-F5344CB8AC3E}">
        <p14:creationId xmlns:p14="http://schemas.microsoft.com/office/powerpoint/2010/main" val="18970771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13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a:t>
            </a:r>
            <a:r>
              <a:rPr lang="en-US" altLang="zh-CN" dirty="0" err="1"/>
              <a:t>FunctionalInterface</a:t>
            </a:r>
            <a:r>
              <a:rPr lang="en-US" altLang="zh-CN" dirty="0"/>
              <a:t> </a:t>
            </a:r>
            <a:r>
              <a:rPr lang="en-US" altLang="zh-CN" dirty="0" smtClean="0"/>
              <a:t>Annotation</a:t>
            </a:r>
            <a:endParaRPr lang="zh-CN" altLang="en-US" dirty="0"/>
          </a:p>
        </p:txBody>
      </p:sp>
      <p:sp>
        <p:nvSpPr>
          <p:cNvPr id="5" name="内容占位符 4"/>
          <p:cNvSpPr>
            <a:spLocks noGrp="1"/>
          </p:cNvSpPr>
          <p:nvPr>
            <p:ph idx="1"/>
          </p:nvPr>
        </p:nvSpPr>
        <p:spPr/>
        <p:txBody>
          <a:bodyPr/>
          <a:lstStyle/>
          <a:p>
            <a:r>
              <a:rPr lang="en-US" altLang="zh-CN" dirty="0" smtClean="0"/>
              <a:t>Example</a:t>
            </a:r>
          </a:p>
          <a:p>
            <a:pPr marL="0" indent="0">
              <a:buNone/>
            </a:pPr>
            <a:endParaRPr lang="en-US" altLang="zh-CN" dirty="0" smtClean="0"/>
          </a:p>
          <a:p>
            <a:pPr marL="0" indent="0">
              <a:buNone/>
            </a:pPr>
            <a:endParaRPr lang="en-US" altLang="zh-CN" dirty="0"/>
          </a:p>
        </p:txBody>
      </p:sp>
      <p:pic>
        <p:nvPicPr>
          <p:cNvPr id="6" name="图片 5"/>
          <p:cNvPicPr>
            <a:picLocks noChangeAspect="1"/>
          </p:cNvPicPr>
          <p:nvPr/>
        </p:nvPicPr>
        <p:blipFill>
          <a:blip r:embed="rId2"/>
          <a:stretch>
            <a:fillRect/>
          </a:stretch>
        </p:blipFill>
        <p:spPr>
          <a:xfrm>
            <a:off x="896193" y="2279214"/>
            <a:ext cx="5334000" cy="923925"/>
          </a:xfrm>
          <a:prstGeom prst="rect">
            <a:avLst/>
          </a:prstGeom>
        </p:spPr>
      </p:pic>
    </p:spTree>
    <p:extLst>
      <p:ext uri="{BB962C8B-B14F-4D97-AF65-F5344CB8AC3E}">
        <p14:creationId xmlns:p14="http://schemas.microsoft.com/office/powerpoint/2010/main" val="176767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9013"/>
            <a:ext cx="10515600" cy="590718"/>
          </a:xfrm>
        </p:spPr>
        <p:txBody>
          <a:bodyPr>
            <a:normAutofit fontScale="90000"/>
          </a:bodyPr>
          <a:lstStyle/>
          <a:p>
            <a:r>
              <a:rPr lang="en-US" altLang="zh-CN" dirty="0"/>
              <a:t>Java 8 Functional Interfaces</a:t>
            </a:r>
            <a:endParaRPr lang="zh-CN" altLang="en-US" dirty="0"/>
          </a:p>
        </p:txBody>
      </p:sp>
      <p:sp>
        <p:nvSpPr>
          <p:cNvPr id="3" name="内容占位符 2"/>
          <p:cNvSpPr>
            <a:spLocks noGrp="1"/>
          </p:cNvSpPr>
          <p:nvPr>
            <p:ph idx="1"/>
          </p:nvPr>
        </p:nvSpPr>
        <p:spPr>
          <a:xfrm>
            <a:off x="838200" y="679731"/>
            <a:ext cx="10515600" cy="5497232"/>
          </a:xfrm>
        </p:spPr>
        <p:txBody>
          <a:bodyPr/>
          <a:lstStyle/>
          <a:p>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899100" y="679731"/>
            <a:ext cx="6962775" cy="5248275"/>
          </a:xfrm>
          <a:prstGeom prst="rect">
            <a:avLst/>
          </a:prstGeom>
        </p:spPr>
      </p:pic>
    </p:spTree>
    <p:extLst>
      <p:ext uri="{BB962C8B-B14F-4D97-AF65-F5344CB8AC3E}">
        <p14:creationId xmlns:p14="http://schemas.microsoft.com/office/powerpoint/2010/main" val="106273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9013"/>
            <a:ext cx="10515600" cy="590718"/>
          </a:xfrm>
        </p:spPr>
        <p:txBody>
          <a:bodyPr>
            <a:normAutofit fontScale="90000"/>
          </a:bodyPr>
          <a:lstStyle/>
          <a:p>
            <a:r>
              <a:rPr lang="en-US" altLang="zh-CN" dirty="0"/>
              <a:t>Java 8 Functional Interfaces</a:t>
            </a:r>
            <a:endParaRPr lang="zh-CN" altLang="en-US" dirty="0"/>
          </a:p>
        </p:txBody>
      </p:sp>
      <p:sp>
        <p:nvSpPr>
          <p:cNvPr id="3" name="内容占位符 2"/>
          <p:cNvSpPr>
            <a:spLocks noGrp="1"/>
          </p:cNvSpPr>
          <p:nvPr>
            <p:ph idx="1"/>
          </p:nvPr>
        </p:nvSpPr>
        <p:spPr>
          <a:xfrm>
            <a:off x="838200" y="679731"/>
            <a:ext cx="10515600" cy="5497232"/>
          </a:xfrm>
        </p:spPr>
        <p:txBody>
          <a:bodyPr/>
          <a:lstStyle/>
          <a:p>
            <a:endParaRPr lang="en-US" altLang="zh-CN" dirty="0" smtClean="0"/>
          </a:p>
          <a:p>
            <a:endParaRPr lang="en-US" altLang="zh-CN" dirty="0"/>
          </a:p>
          <a:p>
            <a:endParaRPr lang="zh-CN" altLang="en-US" dirty="0"/>
          </a:p>
        </p:txBody>
      </p:sp>
      <p:pic>
        <p:nvPicPr>
          <p:cNvPr id="7" name="图片 6"/>
          <p:cNvPicPr>
            <a:picLocks noChangeAspect="1"/>
          </p:cNvPicPr>
          <p:nvPr/>
        </p:nvPicPr>
        <p:blipFill>
          <a:blip r:embed="rId2"/>
          <a:stretch>
            <a:fillRect/>
          </a:stretch>
        </p:blipFill>
        <p:spPr>
          <a:xfrm>
            <a:off x="406329" y="679731"/>
            <a:ext cx="9210675" cy="5724525"/>
          </a:xfrm>
          <a:prstGeom prst="rect">
            <a:avLst/>
          </a:prstGeom>
        </p:spPr>
      </p:pic>
    </p:spTree>
    <p:extLst>
      <p:ext uri="{BB962C8B-B14F-4D97-AF65-F5344CB8AC3E}">
        <p14:creationId xmlns:p14="http://schemas.microsoft.com/office/powerpoint/2010/main" val="2932164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Method References</a:t>
            </a:r>
            <a:endParaRPr lang="zh-CN" altLang="en-US" dirty="0"/>
          </a:p>
        </p:txBody>
      </p:sp>
      <p:sp>
        <p:nvSpPr>
          <p:cNvPr id="3" name="内容占位符 2"/>
          <p:cNvSpPr>
            <a:spLocks noGrp="1"/>
          </p:cNvSpPr>
          <p:nvPr>
            <p:ph idx="1"/>
          </p:nvPr>
        </p:nvSpPr>
        <p:spPr/>
        <p:txBody>
          <a:bodyPr/>
          <a:lstStyle/>
          <a:p>
            <a:pPr marL="0" indent="0">
              <a:buNone/>
            </a:pPr>
            <a:r>
              <a:rPr lang="en-US" altLang="zh-CN" dirty="0"/>
              <a:t>We can possibly simplify that further in the situations where lambda </a:t>
            </a:r>
            <a:r>
              <a:rPr lang="en-US" altLang="zh-CN" dirty="0">
                <a:solidFill>
                  <a:srgbClr val="FF0000"/>
                </a:solidFill>
              </a:rPr>
              <a:t>expression body just call another existing method</a:t>
            </a:r>
            <a:r>
              <a:rPr lang="en-US" altLang="zh-CN" dirty="0"/>
              <a:t>. Or more appropriately and generally speaking: if lambda's functional interface's </a:t>
            </a:r>
            <a:r>
              <a:rPr lang="en-US" altLang="zh-CN" dirty="0">
                <a:solidFill>
                  <a:srgbClr val="FF0000"/>
                </a:solidFill>
              </a:rPr>
              <a:t>abstract method matches another existing method signature</a:t>
            </a:r>
            <a:r>
              <a:rPr lang="en-US" altLang="zh-CN" dirty="0"/>
              <a:t>. That applies to all kind of method, doesn't matter they are static method or instance methods. That applies to constructors as well.</a:t>
            </a:r>
            <a:endParaRPr lang="zh-CN" altLang="en-US" dirty="0"/>
          </a:p>
        </p:txBody>
      </p:sp>
    </p:spTree>
    <p:extLst>
      <p:ext uri="{BB962C8B-B14F-4D97-AF65-F5344CB8AC3E}">
        <p14:creationId xmlns:p14="http://schemas.microsoft.com/office/powerpoint/2010/main" val="1021869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 to a Static </a:t>
            </a:r>
            <a:r>
              <a:rPr lang="en-US" altLang="zh-CN" dirty="0" smtClean="0"/>
              <a:t>Method</a:t>
            </a:r>
            <a:endParaRPr lang="zh-CN" altLang="en-US" dirty="0"/>
          </a:p>
        </p:txBody>
      </p:sp>
      <p:sp>
        <p:nvSpPr>
          <p:cNvPr id="3" name="内容占位符 2"/>
          <p:cNvSpPr>
            <a:spLocks noGrp="1"/>
          </p:cNvSpPr>
          <p:nvPr>
            <p:ph idx="1"/>
          </p:nvPr>
        </p:nvSpPr>
        <p:spPr/>
        <p:txBody>
          <a:bodyPr/>
          <a:lstStyle/>
          <a:p>
            <a:r>
              <a:rPr lang="en-US" altLang="zh-CN" dirty="0"/>
              <a:t>syntax: </a:t>
            </a:r>
            <a:r>
              <a:rPr lang="en-US" altLang="zh-CN" dirty="0" err="1"/>
              <a:t>C</a:t>
            </a:r>
            <a:r>
              <a:rPr lang="en-US" altLang="zh-CN" dirty="0" err="1" smtClean="0"/>
              <a:t>ontainingClass</a:t>
            </a:r>
            <a:r>
              <a:rPr lang="en-US" altLang="zh-CN" dirty="0"/>
              <a:t>::</a:t>
            </a:r>
            <a:r>
              <a:rPr lang="en-US" altLang="zh-CN" dirty="0" err="1"/>
              <a:t>methodName</a:t>
            </a:r>
            <a:endParaRPr lang="zh-CN" altLang="en-US" dirty="0"/>
          </a:p>
        </p:txBody>
      </p:sp>
    </p:spTree>
    <p:extLst>
      <p:ext uri="{BB962C8B-B14F-4D97-AF65-F5344CB8AC3E}">
        <p14:creationId xmlns:p14="http://schemas.microsoft.com/office/powerpoint/2010/main" val="11169045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671</Words>
  <Application>Microsoft Office PowerPoint</Application>
  <PresentationFormat>宽屏</PresentationFormat>
  <Paragraphs>94</Paragraphs>
  <Slides>40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40</vt:i4>
      </vt:variant>
    </vt:vector>
  </HeadingPairs>
  <TitlesOfParts>
    <vt:vector size="46" baseType="lpstr">
      <vt:lpstr>宋体</vt:lpstr>
      <vt:lpstr>Arial</vt:lpstr>
      <vt:lpstr>Calibri</vt:lpstr>
      <vt:lpstr>Calibri Light</vt:lpstr>
      <vt:lpstr>Wingdings</vt:lpstr>
      <vt:lpstr>Office 主题</vt:lpstr>
      <vt:lpstr>PowerPoint 演示文稿</vt:lpstr>
      <vt:lpstr>Agenda</vt:lpstr>
      <vt:lpstr>Lambda</vt:lpstr>
      <vt:lpstr>What is lambda</vt:lpstr>
      <vt:lpstr>The @FunctionalInterface Annotation</vt:lpstr>
      <vt:lpstr>Java 8 Functional Interfaces</vt:lpstr>
      <vt:lpstr>Java 8 Functional Interfaces</vt:lpstr>
      <vt:lpstr>Method References</vt:lpstr>
      <vt:lpstr>Reference to a Static Method</vt:lpstr>
      <vt:lpstr>Reference to an Instance Method</vt:lpstr>
      <vt:lpstr>Reference to an Instance Method of an Object of a Particular Type</vt:lpstr>
      <vt:lpstr>Reference to a Constructor</vt:lpstr>
      <vt:lpstr>Reference to A this/super Method</vt:lpstr>
      <vt:lpstr>Streams API</vt:lpstr>
      <vt:lpstr>What are Streams</vt:lpstr>
      <vt:lpstr>What are Streams</vt:lpstr>
      <vt:lpstr>Stream vs. Collection</vt:lpstr>
      <vt:lpstr>Stream vs. Collection</vt:lpstr>
      <vt:lpstr>Stream Pipeline</vt:lpstr>
      <vt:lpstr>Stream Pipeline</vt:lpstr>
      <vt:lpstr>filter</vt:lpstr>
      <vt:lpstr>map</vt:lpstr>
      <vt:lpstr>flatMap</vt:lpstr>
      <vt:lpstr>reduce</vt:lpstr>
      <vt:lpstr>skip</vt:lpstr>
      <vt:lpstr>count</vt:lpstr>
      <vt:lpstr>groupBy</vt:lpstr>
      <vt:lpstr>examples</vt:lpstr>
      <vt:lpstr>examples</vt:lpstr>
      <vt:lpstr>Lazy Invocation</vt:lpstr>
      <vt:lpstr>Lazy Invocation</vt:lpstr>
      <vt:lpstr>StringJoiner</vt:lpstr>
      <vt:lpstr>Date and Time API</vt:lpstr>
      <vt:lpstr>LocalDate &amp; LocalTime &amp; LocalDateTime</vt:lpstr>
      <vt:lpstr>LocalDate &amp; LocalTime &amp; LocalDateTime</vt:lpstr>
      <vt:lpstr>Formatting and parsing</vt:lpstr>
      <vt:lpstr>Conversion</vt:lpstr>
      <vt:lpstr>Periods and Durations </vt:lpstr>
      <vt:lpstr>Map</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Logan</dc:creator>
  <cp:lastModifiedBy>Logan</cp:lastModifiedBy>
  <cp:revision>233</cp:revision>
  <dcterms:created xsi:type="dcterms:W3CDTF">2016-06-06T09:59:57Z</dcterms:created>
  <dcterms:modified xsi:type="dcterms:W3CDTF">2016-06-23T01:25:21Z</dcterms:modified>
</cp:coreProperties>
</file>