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68" r:id="rId3"/>
    <p:sldId id="286" r:id="rId4"/>
    <p:sldId id="280" r:id="rId5"/>
    <p:sldId id="284" r:id="rId6"/>
    <p:sldId id="279" r:id="rId7"/>
    <p:sldId id="269" r:id="rId8"/>
    <p:sldId id="270" r:id="rId9"/>
    <p:sldId id="282" r:id="rId10"/>
    <p:sldId id="257" r:id="rId11"/>
    <p:sldId id="281" r:id="rId12"/>
    <p:sldId id="276" r:id="rId13"/>
    <p:sldId id="278" r:id="rId14"/>
    <p:sldId id="259" r:id="rId15"/>
    <p:sldId id="260" r:id="rId16"/>
    <p:sldId id="262" r:id="rId17"/>
    <p:sldId id="263" r:id="rId18"/>
    <p:sldId id="265" r:id="rId19"/>
    <p:sldId id="267" r:id="rId20"/>
    <p:sldId id="272" r:id="rId21"/>
    <p:sldId id="27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6502" autoAdjust="0"/>
  </p:normalViewPr>
  <p:slideViewPr>
    <p:cSldViewPr snapToGrid="0">
      <p:cViewPr>
        <p:scale>
          <a:sx n="65" d="100"/>
          <a:sy n="65" d="100"/>
        </p:scale>
        <p:origin x="-2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BA886-A99B-442F-869F-5A3D882DA300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78A7-E316-4334-B805-73333AE8A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4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pHLxlj3fQ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847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06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Thread(Runnable target, String name);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Thread(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String name);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Thread(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Runnable target, String name);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Thread(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Runnable target, String name, long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dirty="0" smtClean="0"/>
              <a:t>OR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java.util.concurrent.ThreadFactory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96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C:\workspace\javaOne\dontDumpThreadDumps\threadDumps\demo-1-thread-mill\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35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https://www.youtube.com/watch?v=nnpHLxlj3fQ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92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78A7-E316-4334-B805-73333AE8A64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35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50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590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77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8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3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2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73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94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03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22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2376-09D4-4AD6-ABD9-B996D7B6538F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A210-FA57-47B8-82FE-E5D57961A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3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astthread.io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blog.fastthread.io/2016/03/16/thread-dump-analysis-pattern-thread-mil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astthread.io/2015/11/20/thread-dump-analysis-pattern-leprechaun-trap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astthread.io/2016/02/22/thread-dump-analysis-pattern-repetitive-strain-injury-rsi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fastthread.io/2016/03/07/thread-dump-analysis-pattern-ripple-eff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.fastthread.io/category/thread-dump-patter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ramlakshman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fastthread.io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www.facebook.com/tier1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gceasy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://fastthread.io/" TargetMode="External"/><Relationship Id="rId4" Type="http://schemas.openxmlformats.org/officeDocument/2006/relationships/hyperlink" Target="https://twitter.com/tier1app/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fastthread.io/2016/06/06/how-to-take-thread-dumps-7-op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Don’t </a:t>
            </a:r>
            <a:r>
              <a:rPr lang="en-US" dirty="0"/>
              <a:t>D</a:t>
            </a:r>
            <a:r>
              <a:rPr lang="en-US" dirty="0" smtClean="0"/>
              <a:t>ump </a:t>
            </a:r>
            <a:r>
              <a:rPr lang="en-US" dirty="0"/>
              <a:t>T</a:t>
            </a:r>
            <a:r>
              <a:rPr lang="en-US" dirty="0" smtClean="0"/>
              <a:t>hread Dumps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831850" y="5542499"/>
            <a:ext cx="10515600" cy="1500187"/>
          </a:xfrm>
        </p:spPr>
        <p:txBody>
          <a:bodyPr/>
          <a:lstStyle/>
          <a:p>
            <a:r>
              <a:rPr lang="en-US" dirty="0" smtClean="0"/>
              <a:t>Ram Lakshmanan</a:t>
            </a:r>
          </a:p>
          <a:p>
            <a:r>
              <a:rPr lang="en-US" dirty="0" smtClean="0"/>
              <a:t>Founder – GCEasy.io &amp; FastThread.io</a:t>
            </a:r>
            <a:endParaRPr lang="en-US" dirty="0"/>
          </a:p>
        </p:txBody>
      </p:sp>
      <p:pic>
        <p:nvPicPr>
          <p:cNvPr id="5" name="Picture 4" descr="fast Threa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7884" y="1998134"/>
            <a:ext cx="3358550" cy="9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1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44" y="-382007"/>
            <a:ext cx="10515600" cy="1325563"/>
          </a:xfrm>
        </p:spPr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444" y="943556"/>
            <a:ext cx="1170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smtClean="0"/>
              <a:t>InvoiceThread-A996</a:t>
            </a:r>
            <a:r>
              <a:rPr lang="en-US" dirty="0"/>
              <a:t>" </a:t>
            </a:r>
            <a:r>
              <a:rPr lang="en-US" dirty="0" err="1"/>
              <a:t>prio</a:t>
            </a:r>
            <a:r>
              <a:rPr lang="en-US" dirty="0"/>
              <a:t>=10 </a:t>
            </a:r>
            <a:r>
              <a:rPr lang="en-US" dirty="0" err="1"/>
              <a:t>tid</a:t>
            </a:r>
            <a:r>
              <a:rPr lang="en-US" dirty="0"/>
              <a:t>=0x00002b7cfc6fb000 </a:t>
            </a:r>
            <a:r>
              <a:rPr lang="en-US" dirty="0" err="1"/>
              <a:t>nid</a:t>
            </a:r>
            <a:r>
              <a:rPr lang="en-US" dirty="0"/>
              <a:t>=0x4479 runnable [0x00002b7d17ab8000]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java.lang.Thread.State</a:t>
            </a:r>
            <a:r>
              <a:rPr lang="en-US" sz="1200" dirty="0"/>
              <a:t>: RUNNABLE</a:t>
            </a:r>
          </a:p>
          <a:p>
            <a:r>
              <a:rPr lang="en-US" sz="1200" dirty="0"/>
              <a:t>	at </a:t>
            </a:r>
            <a:r>
              <a:rPr lang="en-US" sz="1200" dirty="0" smtClean="0"/>
              <a:t>com.buggycompany.rt.util.ItinerarySegmentProcessor.setConnectingFlight(ItinerarySegmentProcessor.java:380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smtClean="0"/>
              <a:t>com.buggycompany.rt.util.ItinerarySegmentProcessor.processTripType0(ItinerarySegmentProcessor.java:366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smtClean="0"/>
              <a:t>com.buggycompany.rt.util.ItinerarySegmentProcessor.processItineraryByTripType(ItinerarySegmentProcessor.java:254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smtClean="0"/>
              <a:t>com.buggycompany.rt.util.ItinerarySegmentProcessor.templateMethod(ItinerarySegmentProcessor.java:399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 smtClean="0"/>
              <a:t>com.buggycompany.qc.gds.InvoiceGeneratedFacade.readTicketImage</a:t>
            </a:r>
            <a:r>
              <a:rPr lang="en-US" sz="1200" dirty="0" smtClean="0"/>
              <a:t>(InvoiceGeneratedFacade.java:252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 smtClean="0"/>
              <a:t>com.buggycompany.qc.gds.InvoiceGeneratedFacade.doOrchestrate</a:t>
            </a:r>
            <a:r>
              <a:rPr lang="en-US" sz="1200" dirty="0" smtClean="0"/>
              <a:t>(InvoiceGeneratedFacade.java:151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 smtClean="0"/>
              <a:t>com.buggycompany.framework.gdstask.BaseGDSFacade.orchestrate</a:t>
            </a:r>
            <a:r>
              <a:rPr lang="en-US" sz="1200" dirty="0" smtClean="0"/>
              <a:t>(BaseGDSFacade.java:32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 smtClean="0"/>
              <a:t>com.buggycompany.framework.gdstask.BaseGDSFacade.doWork</a:t>
            </a:r>
            <a:r>
              <a:rPr lang="en-US" sz="1200" dirty="0" smtClean="0"/>
              <a:t>(BaseGDSFacade.java:22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 smtClean="0"/>
              <a:t>com.buggycompany.framework.concurrent.BuggycompanyCallable.call</a:t>
            </a:r>
            <a:r>
              <a:rPr lang="en-US" sz="1200" dirty="0" smtClean="0"/>
              <a:t>(buggycompanyCallable.java:80</a:t>
            </a:r>
            <a:r>
              <a:rPr lang="en-US" sz="1200" dirty="0"/>
              <a:t>)</a:t>
            </a:r>
          </a:p>
          <a:p>
            <a:r>
              <a:rPr lang="en-US" sz="1200" dirty="0"/>
              <a:t>	at </a:t>
            </a:r>
            <a:r>
              <a:rPr lang="en-US" sz="1200" dirty="0" err="1"/>
              <a:t>java.util.concurrent.FutureTask$Sync.innerRun</a:t>
            </a:r>
            <a:r>
              <a:rPr lang="en-US" sz="1200" dirty="0"/>
              <a:t>(FutureTask.java:334)</a:t>
            </a:r>
          </a:p>
          <a:p>
            <a:r>
              <a:rPr lang="en-US" sz="1200" dirty="0"/>
              <a:t>	at </a:t>
            </a:r>
            <a:r>
              <a:rPr lang="en-US" sz="1200" dirty="0" err="1"/>
              <a:t>java.util.concurrent.FutureTask.run</a:t>
            </a:r>
            <a:r>
              <a:rPr lang="en-US" sz="1200" dirty="0"/>
              <a:t>(FutureTask.java:166)</a:t>
            </a:r>
          </a:p>
          <a:p>
            <a:r>
              <a:rPr lang="en-US" sz="1200" dirty="0"/>
              <a:t>	at </a:t>
            </a:r>
            <a:r>
              <a:rPr lang="en-US" sz="1200" dirty="0" err="1"/>
              <a:t>java.util.concurrent.ThreadPoolExecutor.runWorker</a:t>
            </a:r>
            <a:r>
              <a:rPr lang="en-US" sz="1200" dirty="0"/>
              <a:t>(ThreadPoolExecutor.java:1145)</a:t>
            </a:r>
          </a:p>
          <a:p>
            <a:r>
              <a:rPr lang="en-US" sz="1200" dirty="0"/>
              <a:t>	at </a:t>
            </a:r>
            <a:r>
              <a:rPr lang="en-US" sz="1200" dirty="0" err="1"/>
              <a:t>java.util.concurrent.ThreadPoolExecutor$Worker.run</a:t>
            </a:r>
            <a:r>
              <a:rPr lang="en-US" sz="1200" dirty="0"/>
              <a:t>(ThreadPoolExecutor.java:615)</a:t>
            </a:r>
          </a:p>
          <a:p>
            <a:r>
              <a:rPr lang="en-US" sz="1200" dirty="0"/>
              <a:t>	at </a:t>
            </a:r>
            <a:r>
              <a:rPr lang="en-US" sz="1200" dirty="0" err="1"/>
              <a:t>java.lang.Thread.run</a:t>
            </a:r>
            <a:r>
              <a:rPr lang="en-US" sz="1200" dirty="0"/>
              <a:t>(Thread.java:722)</a:t>
            </a:r>
          </a:p>
        </p:txBody>
      </p:sp>
      <p:sp>
        <p:nvSpPr>
          <p:cNvPr id="5" name="Oval 4"/>
          <p:cNvSpPr/>
          <p:nvPr/>
        </p:nvSpPr>
        <p:spPr>
          <a:xfrm>
            <a:off x="1226636" y="613317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94822" y="613315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943711" y="635629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69566" y="619767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617926" y="606867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447908" y="1216467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26636" y="2513216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7908" y="4190668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429" y="4213130"/>
            <a:ext cx="2814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Thread Name </a:t>
            </a:r>
            <a:r>
              <a:rPr lang="en-US" sz="1400" dirty="0" smtClean="0"/>
              <a:t>- </a:t>
            </a:r>
            <a:r>
              <a:rPr lang="en-US" sz="1400" i="1" dirty="0" smtClean="0"/>
              <a:t>InvoiceThread-A996</a:t>
            </a:r>
            <a:r>
              <a:rPr lang="en-US" sz="1400" dirty="0" smtClean="0"/>
              <a:t> 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450683" y="4586272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0204" y="4608734"/>
            <a:ext cx="3096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Priority  -  </a:t>
            </a:r>
            <a:r>
              <a:rPr lang="en-US" sz="1400" dirty="0" smtClean="0"/>
              <a:t>Can have values from 1 to </a:t>
            </a:r>
            <a:r>
              <a:rPr lang="en-US" sz="1400" i="1" dirty="0" smtClean="0"/>
              <a:t>10</a:t>
            </a:r>
            <a:endParaRPr lang="en-US" sz="1400" i="1" dirty="0"/>
          </a:p>
        </p:txBody>
      </p:sp>
      <p:sp>
        <p:nvSpPr>
          <p:cNvPr id="16" name="Oval 15"/>
          <p:cNvSpPr/>
          <p:nvPr/>
        </p:nvSpPr>
        <p:spPr>
          <a:xfrm>
            <a:off x="450683" y="4981399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29" y="4895374"/>
            <a:ext cx="11571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Thread Id -  </a:t>
            </a:r>
            <a:r>
              <a:rPr lang="en-US" sz="1400" dirty="0" smtClean="0"/>
              <a:t>0x00002b7cfc6fb000 - </a:t>
            </a:r>
            <a:r>
              <a:rPr lang="en-US" sz="1400" dirty="0"/>
              <a:t>In Oracle/Sun's JDK implementation, this ID is simply a auto-incrementing long, starting from 1. The thread ID is unique </a:t>
            </a:r>
            <a:endParaRPr lang="en-US" sz="1400" dirty="0" smtClean="0"/>
          </a:p>
          <a:p>
            <a:r>
              <a:rPr lang="en-US" sz="1400" dirty="0" smtClean="0"/>
              <a:t>during </a:t>
            </a:r>
            <a:r>
              <a:rPr lang="en-US" sz="1400" dirty="0"/>
              <a:t>its lifetime. When a thread is terminated, this thread ID may be reused. It's platform independent. It's returned by calling the </a:t>
            </a:r>
            <a:r>
              <a:rPr lang="en-US" sz="1400" dirty="0" err="1"/>
              <a:t>Thread.getId</a:t>
            </a:r>
            <a:r>
              <a:rPr lang="en-US" sz="1400" dirty="0"/>
              <a:t>() method. </a:t>
            </a:r>
            <a:endParaRPr lang="en-US" sz="1400" i="1" dirty="0"/>
          </a:p>
        </p:txBody>
      </p:sp>
      <p:sp>
        <p:nvSpPr>
          <p:cNvPr id="18" name="Oval 17"/>
          <p:cNvSpPr/>
          <p:nvPr/>
        </p:nvSpPr>
        <p:spPr>
          <a:xfrm>
            <a:off x="447908" y="5354064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7429" y="5376526"/>
            <a:ext cx="1093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Native Id -  </a:t>
            </a:r>
            <a:r>
              <a:rPr lang="en-US" sz="1400" dirty="0" smtClean="0"/>
              <a:t>0x4479 </a:t>
            </a:r>
            <a:r>
              <a:rPr lang="en-US" sz="1400" dirty="0"/>
              <a:t>- This ID is highly platform dependent. On Linux, it's the </a:t>
            </a:r>
            <a:r>
              <a:rPr lang="en-US" sz="1400" dirty="0" err="1"/>
              <a:t>pid</a:t>
            </a:r>
            <a:r>
              <a:rPr lang="en-US" sz="1400" dirty="0"/>
              <a:t> of the thread</a:t>
            </a:r>
            <a:r>
              <a:rPr lang="en-US" sz="1400" dirty="0" smtClean="0"/>
              <a:t>. </a:t>
            </a:r>
            <a:r>
              <a:rPr lang="en-US" sz="1400" dirty="0"/>
              <a:t>On Windows, it's simply the OS-level thread ID within 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/>
              <a:t>process. On Mac OS X, it is said to be the native </a:t>
            </a:r>
            <a:r>
              <a:rPr lang="en-US" sz="1400" dirty="0" err="1"/>
              <a:t>pthread_t</a:t>
            </a:r>
            <a:r>
              <a:rPr lang="en-US" sz="1400" dirty="0"/>
              <a:t> value.</a:t>
            </a:r>
            <a:endParaRPr lang="en-US" sz="1400" i="1" dirty="0"/>
          </a:p>
        </p:txBody>
      </p:sp>
      <p:sp>
        <p:nvSpPr>
          <p:cNvPr id="20" name="Oval 19"/>
          <p:cNvSpPr/>
          <p:nvPr/>
        </p:nvSpPr>
        <p:spPr>
          <a:xfrm>
            <a:off x="447908" y="5726729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444" y="5814079"/>
            <a:ext cx="314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Address space - </a:t>
            </a:r>
            <a:r>
              <a:rPr lang="en-US" sz="1400" dirty="0"/>
              <a:t>0x00002b7d17ab8000 </a:t>
            </a:r>
            <a:r>
              <a:rPr lang="en-US" sz="1400" dirty="0" smtClean="0"/>
              <a:t>- </a:t>
            </a:r>
            <a:endParaRPr lang="en-US" sz="1400" i="1" dirty="0"/>
          </a:p>
        </p:txBody>
      </p:sp>
      <p:sp>
        <p:nvSpPr>
          <p:cNvPr id="22" name="Oval 21"/>
          <p:cNvSpPr/>
          <p:nvPr/>
        </p:nvSpPr>
        <p:spPr>
          <a:xfrm>
            <a:off x="447908" y="6099394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7429" y="6121856"/>
            <a:ext cx="21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Thread State - </a:t>
            </a:r>
            <a:r>
              <a:rPr lang="en-US" sz="1400" dirty="0" smtClean="0"/>
              <a:t>RUNNABLE </a:t>
            </a:r>
            <a:endParaRPr lang="en-US" sz="1400" i="1" dirty="0"/>
          </a:p>
        </p:txBody>
      </p:sp>
      <p:sp>
        <p:nvSpPr>
          <p:cNvPr id="24" name="Oval 23"/>
          <p:cNvSpPr/>
          <p:nvPr/>
        </p:nvSpPr>
        <p:spPr>
          <a:xfrm>
            <a:off x="447908" y="6472059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429" y="6494521"/>
            <a:ext cx="1091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Stack trace -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20471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take Thread Dumps?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Anatomy of Thread Dump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Troubleshooting – Real world problems through Patterns</a:t>
            </a:r>
          </a:p>
          <a:p>
            <a:pPr lvl="1"/>
            <a:r>
              <a:rPr lang="en-US" dirty="0" smtClean="0"/>
              <a:t>Sudden CPU spikes</a:t>
            </a:r>
          </a:p>
          <a:p>
            <a:pPr lvl="1"/>
            <a:r>
              <a:rPr lang="en-US" dirty="0" smtClean="0"/>
              <a:t>Out Of Memory Error</a:t>
            </a:r>
          </a:p>
          <a:p>
            <a:pPr lvl="1"/>
            <a:r>
              <a:rPr lang="en-US" dirty="0" smtClean="0"/>
              <a:t>Unresponsive DB</a:t>
            </a:r>
          </a:p>
          <a:p>
            <a:pPr lvl="1"/>
            <a:r>
              <a:rPr lang="en-US" dirty="0" smtClean="0"/>
              <a:t>Unresponsive NoSQL</a:t>
            </a:r>
          </a:p>
          <a:p>
            <a:pPr lvl="1"/>
            <a:r>
              <a:rPr lang="en-US" dirty="0" smtClean="0"/>
              <a:t>Unresponsive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5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Buggy Company</a:t>
            </a:r>
          </a:p>
        </p:txBody>
      </p:sp>
      <p:sp>
        <p:nvSpPr>
          <p:cNvPr id="4" name="AutoShape 4" descr="Image result for building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building clipart"/>
          <p:cNvSpPr>
            <a:spLocks noChangeAspect="1" noChangeArrowheads="1"/>
          </p:cNvSpPr>
          <p:nvPr/>
        </p:nvSpPr>
        <p:spPr bwMode="auto">
          <a:xfrm>
            <a:off x="7017792" y="3963388"/>
            <a:ext cx="237136" cy="2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uilding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333" y="1761706"/>
            <a:ext cx="2578859" cy="4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u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1637" y="90249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14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76020" y="2970042"/>
            <a:ext cx="3142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 </a:t>
            </a:r>
            <a:r>
              <a:rPr lang="en-US" b="1" dirty="0" smtClean="0"/>
              <a:t>Consecutive Full GCs</a:t>
            </a:r>
            <a:endParaRPr lang="en-US" b="1" dirty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sudden CPU spikes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1309" y="2970042"/>
            <a:ext cx="3142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</a:t>
            </a:r>
            <a:r>
              <a:rPr lang="en-US" sz="2000" b="1" dirty="0" smtClean="0"/>
              <a:t>Infinite </a:t>
            </a:r>
            <a:r>
              <a:rPr lang="en-US" sz="2000" b="1" dirty="0"/>
              <a:t>looping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while </a:t>
            </a:r>
            <a:r>
              <a:rPr lang="en-US" sz="2000" dirty="0"/>
              <a:t>(</a:t>
            </a:r>
            <a:r>
              <a:rPr lang="en-US" sz="2000" dirty="0" err="1" smtClean="0"/>
              <a:t>aCondition</a:t>
            </a:r>
            <a:r>
              <a:rPr lang="en-US" sz="2000" dirty="0" smtClean="0"/>
              <a:t>()) {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doSomething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59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Mill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809" y="1445875"/>
            <a:ext cx="6278929" cy="4867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7021671" y="2403327"/>
            <a:ext cx="635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4"/>
              </a:rPr>
              <a:t>Thread dump analysis pattern thread mill</a:t>
            </a:r>
          </a:p>
          <a:p>
            <a:r>
              <a:rPr lang="en-US" sz="2000" dirty="0" smtClean="0"/>
              <a:t>		 </a:t>
            </a:r>
            <a:r>
              <a:rPr lang="en-US" sz="2000" b="1" dirty="0" smtClean="0"/>
              <a:t>Read the full blog  </a:t>
            </a:r>
          </a:p>
        </p:txBody>
      </p:sp>
      <p:pic>
        <p:nvPicPr>
          <p:cNvPr id="8" name="Picture 7" descr="67105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9186974">
            <a:off x="11250558" y="2344990"/>
            <a:ext cx="1300316" cy="1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51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92" y="-2441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Diagnose </a:t>
            </a:r>
            <a:r>
              <a:rPr lang="en-US" sz="3200" dirty="0" err="1" smtClean="0"/>
              <a:t>OutOfMemoryError</a:t>
            </a:r>
            <a:r>
              <a:rPr lang="en-US" sz="3200" dirty="0" smtClean="0"/>
              <a:t>: Java Heap Space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8301" y="790509"/>
            <a:ext cx="413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public class </a:t>
            </a:r>
            <a:r>
              <a:rPr lang="en-US" dirty="0" err="1" smtClean="0"/>
              <a:t>MyObject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@Override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1"/>
                </a:solidFill>
              </a:rPr>
              <a:t>public void </a:t>
            </a:r>
            <a:r>
              <a:rPr lang="en-US" dirty="0" smtClean="0"/>
              <a:t>finalize()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93908" y="1006184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80560" y="1006184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67213" y="999047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93909" y="2131311"/>
            <a:ext cx="2345232" cy="65314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23670" y="2139275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08674" y="2139274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502" y="2131311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46296" y="1508412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630126" y="1508412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297535" y="1484320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50566" y="2836508"/>
            <a:ext cx="3347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java.lang.ref.Finalizer#ReferenceQueue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75794" y="64253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Object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98407" y="1264260"/>
            <a:ext cx="1595261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36560" y="1298574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Finalizer Thread</a:t>
            </a:r>
            <a:endParaRPr lang="en-US" sz="1400" i="1" dirty="0"/>
          </a:p>
        </p:txBody>
      </p:sp>
      <p:sp>
        <p:nvSpPr>
          <p:cNvPr id="40" name="Oval 39"/>
          <p:cNvSpPr/>
          <p:nvPr/>
        </p:nvSpPr>
        <p:spPr>
          <a:xfrm>
            <a:off x="6693908" y="4657021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380560" y="4657021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840559" y="4649884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067213" y="4649884"/>
            <a:ext cx="499133" cy="494266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>
            <a:stCxn id="43" idx="6"/>
            <a:endCxn id="42" idx="2"/>
          </p:cNvCxnSpPr>
          <p:nvPr/>
        </p:nvCxnSpPr>
        <p:spPr>
          <a:xfrm>
            <a:off x="8566346" y="4897017"/>
            <a:ext cx="2274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93908" y="5782148"/>
            <a:ext cx="4731657" cy="65314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323670" y="5790112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08674" y="5790111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96502" y="5782148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840559" y="5790110"/>
            <a:ext cx="0" cy="645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46296" y="5159249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30126" y="5159249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297535" y="5135157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077512" y="5135157"/>
            <a:ext cx="1" cy="95345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50566" y="6487345"/>
            <a:ext cx="3347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java.lang.ref.Finalizer#ReferenceQueue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71275" y="422153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MyObject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27622" y="4898723"/>
            <a:ext cx="1595261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40708" y="4898723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Finalizer Thread</a:t>
            </a:r>
            <a:endParaRPr 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9508" y="2711193"/>
            <a:ext cx="49864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public class </a:t>
            </a:r>
            <a:r>
              <a:rPr lang="en-US" dirty="0" err="1" smtClean="0"/>
              <a:t>MyObject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@Override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1"/>
                </a:solidFill>
              </a:rPr>
              <a:t>public void </a:t>
            </a:r>
            <a:r>
              <a:rPr lang="en-US" dirty="0" smtClean="0"/>
              <a:t>finalize()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SomeObject.doSomething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public class </a:t>
            </a:r>
            <a:r>
              <a:rPr lang="en-US" dirty="0" err="1" smtClean="0"/>
              <a:t>SomeObject</a:t>
            </a:r>
            <a:r>
              <a:rPr lang="en-US" b="1" dirty="0" smtClean="0"/>
              <a:t> 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@Override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chemeClr val="accent1"/>
                </a:solidFill>
              </a:rPr>
              <a:t>public </a:t>
            </a:r>
            <a:r>
              <a:rPr lang="en-US" b="1" dirty="0" smtClean="0">
                <a:solidFill>
                  <a:schemeClr val="accent1"/>
                </a:solidFill>
              </a:rPr>
              <a:t>static </a:t>
            </a:r>
            <a:r>
              <a:rPr lang="en-US" sz="2000" b="1" dirty="0" smtClean="0">
                <a:solidFill>
                  <a:srgbClr val="C00000"/>
                </a:solidFill>
              </a:rPr>
              <a:t>synchronized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void </a:t>
            </a:r>
            <a:r>
              <a:rPr lang="en-US" dirty="0" err="1" smtClean="0"/>
              <a:t>doSomething</a:t>
            </a:r>
            <a:r>
              <a:rPr lang="en-US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8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1325563"/>
          </a:xfrm>
        </p:spPr>
        <p:txBody>
          <a:bodyPr/>
          <a:lstStyle/>
          <a:p>
            <a:r>
              <a:rPr lang="en-US" dirty="0" smtClean="0"/>
              <a:t>Leprechaun Trap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502" y="1176958"/>
            <a:ext cx="5363030" cy="4544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3118" y="2265695"/>
            <a:ext cx="556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hlinkClick r:id="rId3"/>
              </a:rPr>
              <a:t>THREAD DUMP ANALYSIS PATTERN – LEPRECHAUN TRAP</a:t>
            </a:r>
          </a:p>
          <a:p>
            <a:r>
              <a:rPr lang="en-IN" b="1" dirty="0" smtClean="0"/>
              <a:t> 		Read the full blog </a:t>
            </a:r>
          </a:p>
          <a:p>
            <a:endParaRPr lang="en-IN" b="1" dirty="0" smtClean="0"/>
          </a:p>
          <a:p>
            <a:r>
              <a:rPr lang="en-IN" b="1" dirty="0" smtClean="0"/>
              <a:t>                   </a:t>
            </a:r>
          </a:p>
        </p:txBody>
      </p:sp>
      <p:pic>
        <p:nvPicPr>
          <p:cNvPr id="5" name="Picture 4" descr="signs_click_here-512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979803">
            <a:off x="9449936" y="2797791"/>
            <a:ext cx="1236260" cy="12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61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Unresponsive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RSI Pattern</a:t>
            </a:r>
          </a:p>
        </p:txBody>
      </p:sp>
      <p:pic>
        <p:nvPicPr>
          <p:cNvPr id="5" name="Picture 2" descr="Image result for RSI injury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0465" y="1959847"/>
            <a:ext cx="5200052" cy="39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41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Diagnose </a:t>
            </a:r>
            <a:r>
              <a:rPr lang="en-US" dirty="0" err="1" smtClean="0"/>
              <a:t>OutOfMemoryError</a:t>
            </a:r>
            <a:r>
              <a:rPr lang="en-US" dirty="0" smtClean="0"/>
              <a:t>: </a:t>
            </a:r>
            <a:r>
              <a:rPr lang="en-US" sz="2000" dirty="0" smtClean="0"/>
              <a:t>Unable to Create Native Threads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RSI – Repetitive Strain Injury</a:t>
            </a:r>
            <a:endParaRPr lang="en-US" dirty="0" smtClean="0"/>
          </a:p>
        </p:txBody>
      </p:sp>
      <p:pic>
        <p:nvPicPr>
          <p:cNvPr id="5122" name="Picture 2" descr="Image result for RSI injury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9459" y="1856608"/>
            <a:ext cx="5200052" cy="390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02890" y="6005192"/>
            <a:ext cx="9762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hlinkClick r:id="rId3"/>
              </a:rPr>
              <a:t>THREAD DUMP ANALYSIS PATTERN – REPETITIVE STRAIN INJURY (RSI)</a:t>
            </a:r>
            <a:r>
              <a:rPr lang="en-IN" b="1" dirty="0" smtClean="0"/>
              <a:t> </a:t>
            </a:r>
          </a:p>
          <a:p>
            <a:endParaRPr lang="en-IN" b="1" dirty="0"/>
          </a:p>
        </p:txBody>
      </p:sp>
      <p:pic>
        <p:nvPicPr>
          <p:cNvPr id="6" name="Picture 5" descr="there-is-20-mouse-right-click-free-cliparts-all-used-for-free-vLQqi5-clipart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4977" y="5890752"/>
            <a:ext cx="1462547" cy="14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86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unresponsive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Jam Pattern</a:t>
            </a:r>
            <a:endParaRPr lang="en-US" dirty="0"/>
          </a:p>
        </p:txBody>
      </p:sp>
      <p:pic>
        <p:nvPicPr>
          <p:cNvPr id="2050" name="Picture 2" descr="traffic_J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561" y="1845025"/>
            <a:ext cx="5163981" cy="387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96148" y="6176965"/>
            <a:ext cx="88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hlinkClick r:id="rId4"/>
              </a:rPr>
              <a:t>THREAD DUMP ANALYSIS PATTERN – TRAFFIC JAM</a:t>
            </a:r>
            <a:endParaRPr lang="en-IN" b="1" dirty="0"/>
          </a:p>
        </p:txBody>
      </p:sp>
      <p:pic>
        <p:nvPicPr>
          <p:cNvPr id="6" name="Picture 5" descr="blocks_clickhere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794" y="5898197"/>
            <a:ext cx="2943288" cy="12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4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take Thread Dumps?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Anatomy of Thread Dump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Troubleshooting – Real world problems through Patterns</a:t>
            </a:r>
          </a:p>
          <a:p>
            <a:pPr lvl="1"/>
            <a:r>
              <a:rPr lang="en-US" dirty="0" smtClean="0"/>
              <a:t>Sudden CPU spikes</a:t>
            </a:r>
          </a:p>
          <a:p>
            <a:pPr lvl="1"/>
            <a:r>
              <a:rPr lang="en-US" dirty="0" smtClean="0"/>
              <a:t>Out Of Memory Error</a:t>
            </a:r>
          </a:p>
          <a:p>
            <a:pPr lvl="1"/>
            <a:r>
              <a:rPr lang="en-US" dirty="0" smtClean="0"/>
              <a:t>Unresponsive DB</a:t>
            </a:r>
          </a:p>
          <a:p>
            <a:pPr lvl="1"/>
            <a:r>
              <a:rPr lang="en-US" dirty="0" smtClean="0"/>
              <a:t>Unresponsive NoSQL</a:t>
            </a:r>
          </a:p>
          <a:p>
            <a:pPr lvl="1"/>
            <a:r>
              <a:rPr lang="en-US" dirty="0" smtClean="0"/>
              <a:t>Unresponsive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6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697" y="22680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more blogs on Thread Dump Patterns , please</a:t>
            </a:r>
            <a:endParaRPr lang="en-US" dirty="0"/>
          </a:p>
        </p:txBody>
      </p:sp>
      <p:pic>
        <p:nvPicPr>
          <p:cNvPr id="4" name="Picture 3" descr="click-006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4126" y="2199378"/>
            <a:ext cx="1792545" cy="6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573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ast Threa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1846" y="5645911"/>
            <a:ext cx="2771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VM PERFORMANCE ENGINEERING AND TROUBLESHOO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9957" y="1264482"/>
            <a:ext cx="4752056" cy="3455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30783" y="4763206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On-site </a:t>
            </a:r>
            <a:r>
              <a:rPr lang="en-US" sz="2400" b="1" dirty="0" smtClean="0">
                <a:solidFill>
                  <a:srgbClr val="C00000"/>
                </a:solidFill>
              </a:rPr>
              <a:t>Training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082" name="Picture 10" descr="Image result for Consul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942" y="1325037"/>
            <a:ext cx="4534206" cy="315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81003" y="4554727"/>
            <a:ext cx="416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SPA – Scalability, Performance, 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Availability Consulting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6073" y="328822"/>
            <a:ext cx="2623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Services Offered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366" y="5928286"/>
            <a:ext cx="222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ram@tier1app.com</a:t>
            </a:r>
          </a:p>
        </p:txBody>
      </p:sp>
      <p:pic>
        <p:nvPicPr>
          <p:cNvPr id="13" name="Picture 4" descr="Image result for ema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7811" y="5850670"/>
            <a:ext cx="537363" cy="5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inkedin_circle_black-512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03439" y="5843748"/>
            <a:ext cx="557051" cy="5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03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243" y="1961914"/>
            <a:ext cx="5562599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Thank you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16" name="Picture 15" descr="facebook-2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472" y="5739729"/>
            <a:ext cx="592793" cy="592793"/>
          </a:xfrm>
          <a:prstGeom prst="rect">
            <a:avLst/>
          </a:prstGeom>
        </p:spPr>
      </p:pic>
      <p:pic>
        <p:nvPicPr>
          <p:cNvPr id="18" name="Picture 17" descr="twitter_circle_black-512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688" y="5758217"/>
            <a:ext cx="553086" cy="553086"/>
          </a:xfrm>
          <a:prstGeom prst="rect">
            <a:avLst/>
          </a:prstGeom>
        </p:spPr>
      </p:pic>
      <p:pic>
        <p:nvPicPr>
          <p:cNvPr id="19" name="Picture 18" descr="linkedin_circle_black-512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8542" y="5745352"/>
            <a:ext cx="580383" cy="5803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6697" y="5161495"/>
            <a:ext cx="311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Follow Us:</a:t>
            </a:r>
            <a:endParaRPr lang="en-IN" sz="2400" b="1" i="1" dirty="0"/>
          </a:p>
        </p:txBody>
      </p:sp>
      <p:pic>
        <p:nvPicPr>
          <p:cNvPr id="21" name="Picture 20" descr="blog_icon1.pn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40192" y="5766619"/>
            <a:ext cx="560439" cy="560439"/>
          </a:xfrm>
          <a:prstGeom prst="rect">
            <a:avLst/>
          </a:prstGeom>
        </p:spPr>
      </p:pic>
      <p:pic>
        <p:nvPicPr>
          <p:cNvPr id="22" name="Picture 21" descr="domain.png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80521" y="5778910"/>
            <a:ext cx="534627" cy="5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03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80178" y="1627244"/>
            <a:ext cx="3254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jstack</a:t>
            </a:r>
            <a:r>
              <a:rPr lang="en-US" b="1" dirty="0"/>
              <a:t> -l </a:t>
            </a:r>
            <a:r>
              <a:rPr lang="en-US" b="1" dirty="0" smtClean="0"/>
              <a:t>&lt;</a:t>
            </a:r>
            <a:r>
              <a:rPr lang="en-US" b="1" dirty="0" err="1" smtClean="0"/>
              <a:t>pid</a:t>
            </a:r>
            <a:r>
              <a:rPr lang="en-US" b="1" dirty="0" smtClean="0"/>
              <a:t>&gt; </a:t>
            </a:r>
            <a:r>
              <a:rPr lang="en-US" b="1" dirty="0"/>
              <a:t>&gt; </a:t>
            </a:r>
            <a:r>
              <a:rPr lang="en-US" b="1" dirty="0" smtClean="0"/>
              <a:t>/</a:t>
            </a:r>
            <a:r>
              <a:rPr lang="en-US" b="1" dirty="0" err="1"/>
              <a:t>tmp</a:t>
            </a:r>
            <a:r>
              <a:rPr lang="en-US" b="1" dirty="0"/>
              <a:t>/threadDump.txt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85720" y="4999703"/>
            <a:ext cx="2816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jcmd</a:t>
            </a:r>
            <a:r>
              <a:rPr lang="en-US" sz="1400" b="1" dirty="0"/>
              <a:t> 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pid</a:t>
            </a:r>
            <a:r>
              <a:rPr lang="en-US" sz="1400" b="1" dirty="0" smtClean="0"/>
              <a:t>&gt; </a:t>
            </a:r>
            <a:r>
              <a:rPr lang="en-US" sz="1400" b="1" dirty="0" err="1"/>
              <a:t>Thread.print</a:t>
            </a:r>
            <a:r>
              <a:rPr lang="en-US" sz="1400" b="1" dirty="0"/>
              <a:t> &gt; /</a:t>
            </a:r>
            <a:r>
              <a:rPr lang="en-US" sz="1400" b="1" dirty="0" err="1"/>
              <a:t>tmp</a:t>
            </a:r>
            <a:r>
              <a:rPr lang="en-US" sz="1400" b="1" dirty="0"/>
              <a:t>/threadDump.txt</a:t>
            </a:r>
          </a:p>
        </p:txBody>
      </p:sp>
      <p:pic>
        <p:nvPicPr>
          <p:cNvPr id="2050" name="Picture 2" descr="Image result for st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1259" y="1041580"/>
            <a:ext cx="344936" cy="3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st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365" y="4618208"/>
            <a:ext cx="344936" cy="3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65366" y="1494737"/>
            <a:ext cx="2435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C00000"/>
                </a:solidFill>
              </a:rPr>
              <a:t> </a:t>
            </a:r>
            <a:r>
              <a:rPr lang="en-US" sz="2800" u="sng" dirty="0" err="1" smtClean="0">
                <a:solidFill>
                  <a:srgbClr val="C00000"/>
                </a:solidFill>
              </a:rPr>
              <a:t>Jstack</a:t>
            </a:r>
            <a:r>
              <a:rPr lang="en-US" sz="2800" u="sng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(since Java 5)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8812" y="157973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kill </a:t>
            </a:r>
            <a:r>
              <a:rPr lang="en-US" sz="2800" dirty="0"/>
              <a:t>-3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93679" y="1579732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jVisualVM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117609" y="3284947"/>
            <a:ext cx="797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JMC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58256" y="3219324"/>
            <a:ext cx="2787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Windows </a:t>
            </a:r>
            <a:r>
              <a:rPr lang="en-US" sz="2000" dirty="0"/>
              <a:t>(Ctrl + Break)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93679" y="3186047"/>
            <a:ext cx="2435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ThreadMXBean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1139112" y="4980285"/>
            <a:ext cx="171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APM Tools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21170" y="5054470"/>
            <a:ext cx="221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err="1">
                <a:solidFill>
                  <a:srgbClr val="C00000"/>
                </a:solidFill>
              </a:rPr>
              <a:t>Jcmd</a:t>
            </a:r>
            <a:r>
              <a:rPr lang="en-US" u="sng" dirty="0">
                <a:solidFill>
                  <a:srgbClr val="C00000"/>
                </a:solidFill>
              </a:rPr>
              <a:t> </a:t>
            </a:r>
            <a:r>
              <a:rPr lang="en-US" dirty="0"/>
              <a:t>(since Java 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389" y="1162656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1.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6278" y="1217297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2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2664" y="1248515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3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0283" y="2895962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4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26278" y="2803460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5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55602" y="2836252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6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730" y="4618208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7.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6278" y="4678560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8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582" y="1083432"/>
            <a:ext cx="3288334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1</a:t>
            </a:r>
            <a:endParaRPr lang="en-US" sz="8800" dirty="0"/>
          </a:p>
        </p:txBody>
      </p:sp>
      <p:sp>
        <p:nvSpPr>
          <p:cNvPr id="10" name="Rectangle 9"/>
          <p:cNvSpPr/>
          <p:nvPr/>
        </p:nvSpPr>
        <p:spPr>
          <a:xfrm>
            <a:off x="519390" y="2705388"/>
            <a:ext cx="3288335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9389" y="4484705"/>
            <a:ext cx="3288336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3289" y="1024439"/>
            <a:ext cx="3288334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2</a:t>
            </a:r>
            <a:endParaRPr lang="en-US" sz="8800" dirty="0"/>
          </a:p>
        </p:txBody>
      </p:sp>
      <p:sp>
        <p:nvSpPr>
          <p:cNvPr id="16" name="Rectangle 15"/>
          <p:cNvSpPr/>
          <p:nvPr/>
        </p:nvSpPr>
        <p:spPr>
          <a:xfrm>
            <a:off x="4643288" y="2705388"/>
            <a:ext cx="3288335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3287" y="4484705"/>
            <a:ext cx="3288336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67187" y="1024439"/>
            <a:ext cx="3288334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67186" y="2705388"/>
            <a:ext cx="3288335" cy="14638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490"/>
            <a:ext cx="10515600" cy="1325563"/>
          </a:xfrm>
        </p:spPr>
        <p:txBody>
          <a:bodyPr/>
          <a:lstStyle/>
          <a:p>
            <a:r>
              <a:rPr lang="en-US" dirty="0" smtClean="0"/>
              <a:t>How to take thread dumps? – 8 options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0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1194" y="2037998"/>
            <a:ext cx="384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jstack</a:t>
            </a:r>
            <a:r>
              <a:rPr lang="en-US" b="1" dirty="0"/>
              <a:t> -l </a:t>
            </a:r>
            <a:r>
              <a:rPr lang="en-US" b="1" dirty="0" smtClean="0"/>
              <a:t>&lt;</a:t>
            </a:r>
            <a:r>
              <a:rPr lang="en-US" b="1" dirty="0" err="1" smtClean="0"/>
              <a:t>pid</a:t>
            </a:r>
            <a:r>
              <a:rPr lang="en-US" b="1" dirty="0" smtClean="0"/>
              <a:t>&gt; </a:t>
            </a:r>
            <a:r>
              <a:rPr lang="en-US" b="1" dirty="0"/>
              <a:t>&gt; </a:t>
            </a:r>
            <a:r>
              <a:rPr lang="en-US" b="1" dirty="0" smtClean="0"/>
              <a:t>/</a:t>
            </a:r>
            <a:r>
              <a:rPr lang="en-US" b="1" dirty="0" err="1"/>
              <a:t>tmp</a:t>
            </a:r>
            <a:r>
              <a:rPr lang="en-US" b="1" dirty="0"/>
              <a:t>/threadDump.txt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66288" y="5120654"/>
            <a:ext cx="3802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jcmd</a:t>
            </a:r>
            <a:r>
              <a:rPr lang="en-US" sz="1400" b="1" dirty="0"/>
              <a:t> 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pid</a:t>
            </a:r>
            <a:r>
              <a:rPr lang="en-US" sz="1400" b="1" dirty="0" smtClean="0"/>
              <a:t>&gt; </a:t>
            </a:r>
            <a:r>
              <a:rPr lang="en-US" sz="1400" b="1" dirty="0" err="1"/>
              <a:t>Thread.print</a:t>
            </a:r>
            <a:r>
              <a:rPr lang="en-US" sz="1400" b="1" dirty="0"/>
              <a:t> &gt; /</a:t>
            </a:r>
            <a:r>
              <a:rPr lang="en-US" sz="1400" b="1" dirty="0" err="1"/>
              <a:t>tmp</a:t>
            </a:r>
            <a:r>
              <a:rPr lang="en-US" sz="1400" b="1" dirty="0"/>
              <a:t>/threadDump.txt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5366" y="1494737"/>
            <a:ext cx="2435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C00000"/>
                </a:solidFill>
              </a:rPr>
              <a:t> </a:t>
            </a:r>
            <a:r>
              <a:rPr lang="en-US" sz="2800" u="sng" dirty="0" err="1" smtClean="0">
                <a:solidFill>
                  <a:srgbClr val="C00000"/>
                </a:solidFill>
              </a:rPr>
              <a:t>Jstack</a:t>
            </a:r>
            <a:r>
              <a:rPr lang="en-US" sz="2800" u="sng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(since Java 5)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8812" y="157973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kill </a:t>
            </a:r>
            <a:r>
              <a:rPr lang="en-US" sz="2800" dirty="0"/>
              <a:t>-3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52986" y="1552437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jVisualVM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117609" y="3284947"/>
            <a:ext cx="797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JMC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58256" y="3219324"/>
            <a:ext cx="2787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Windows </a:t>
            </a:r>
            <a:r>
              <a:rPr lang="en-US" sz="2000" dirty="0"/>
              <a:t>(Ctrl + Break)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9193679" y="3186047"/>
            <a:ext cx="2435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ThreadMXBean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1139112" y="4666381"/>
            <a:ext cx="171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APM Tools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21170" y="4604086"/>
            <a:ext cx="2333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JCMD </a:t>
            </a:r>
            <a:r>
              <a:rPr lang="en-US" dirty="0" smtClean="0"/>
              <a:t>(since </a:t>
            </a:r>
            <a:r>
              <a:rPr lang="en-US" dirty="0"/>
              <a:t>Java 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389" y="1162656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1.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6278" y="1217297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2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2664" y="1248515"/>
            <a:ext cx="1292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3</a:t>
            </a:r>
            <a:r>
              <a:rPr lang="en-US" sz="6000" dirty="0" smtClean="0">
                <a:solidFill>
                  <a:srgbClr val="C00000"/>
                </a:solidFill>
              </a:rPr>
              <a:t>.   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0283" y="2895962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4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26278" y="2803460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5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55602" y="2836252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6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730" y="4358896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7.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6278" y="4323712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8</a:t>
            </a:r>
            <a:r>
              <a:rPr lang="en-US" sz="6000" dirty="0" smtClean="0">
                <a:solidFill>
                  <a:srgbClr val="C00000"/>
                </a:solidFill>
              </a:rPr>
              <a:t>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490"/>
            <a:ext cx="10515600" cy="1325563"/>
          </a:xfrm>
        </p:spPr>
        <p:txBody>
          <a:bodyPr/>
          <a:lstStyle/>
          <a:p>
            <a:r>
              <a:rPr lang="en-US" dirty="0" smtClean="0"/>
              <a:t>How to take thread dumps? – 8 options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964" y="6086044"/>
            <a:ext cx="8541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hlinkClick r:id="rId2"/>
              </a:rPr>
              <a:t>How to take thread dumps?  Click here for read the full blog </a:t>
            </a:r>
            <a:endParaRPr lang="en-IN" sz="2000" b="1" dirty="0"/>
          </a:p>
        </p:txBody>
      </p:sp>
      <p:pic>
        <p:nvPicPr>
          <p:cNvPr id="42" name="Picture 41" descr="pointing-hand-icon-326303-enim-jeans-icon-arrows-hand-clear-pointer-left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3711" y="5838969"/>
            <a:ext cx="1019031" cy="10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50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thread dumps in a gap of 10 seconds</a:t>
            </a:r>
            <a:endParaRPr lang="en-US" dirty="0"/>
          </a:p>
        </p:txBody>
      </p:sp>
      <p:pic>
        <p:nvPicPr>
          <p:cNvPr id="1026" name="Picture 2" descr="Image result for Li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9324" y="4016211"/>
            <a:ext cx="2560330" cy="2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96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take Thread Dumps?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Anatomy of a Thread Dump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Troubleshooting – Real world problems through Patterns</a:t>
            </a:r>
          </a:p>
          <a:p>
            <a:pPr lvl="1"/>
            <a:r>
              <a:rPr lang="en-US" dirty="0" smtClean="0"/>
              <a:t>Sudden CPU spikes</a:t>
            </a:r>
          </a:p>
          <a:p>
            <a:pPr lvl="1"/>
            <a:r>
              <a:rPr lang="en-US" dirty="0" smtClean="0"/>
              <a:t>Out Of Memory Error</a:t>
            </a:r>
          </a:p>
          <a:p>
            <a:pPr lvl="1"/>
            <a:r>
              <a:rPr lang="en-US" dirty="0" smtClean="0"/>
              <a:t>Unresponsive DB</a:t>
            </a:r>
          </a:p>
          <a:p>
            <a:pPr lvl="1"/>
            <a:r>
              <a:rPr lang="en-US" dirty="0" smtClean="0"/>
              <a:t>Unresponsive NoSQL</a:t>
            </a:r>
          </a:p>
          <a:p>
            <a:pPr lvl="1"/>
            <a:r>
              <a:rPr lang="en-US" dirty="0" smtClean="0"/>
              <a:t>Unresponsive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8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35" y="453368"/>
            <a:ext cx="1504405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2016-06-26 </a:t>
            </a:r>
            <a:r>
              <a:rPr lang="en-US" sz="2000" dirty="0"/>
              <a:t>17:13:23</a:t>
            </a:r>
          </a:p>
          <a:p>
            <a:r>
              <a:rPr lang="en-US" sz="2000" dirty="0"/>
              <a:t>Full thread dump Java </a:t>
            </a:r>
            <a:r>
              <a:rPr lang="en-US" sz="2000" dirty="0" err="1"/>
              <a:t>HotSpot</a:t>
            </a:r>
            <a:r>
              <a:rPr lang="en-US" sz="2000" dirty="0"/>
              <a:t>(TM) 64-Bit Server VM (23.7-b01 mixed mode):</a:t>
            </a:r>
          </a:p>
          <a:p>
            <a:endParaRPr lang="en-US" sz="2000" dirty="0"/>
          </a:p>
          <a:p>
            <a:r>
              <a:rPr lang="en-US" sz="2000" dirty="0"/>
              <a:t>"Hashed wheel timer #9261" </a:t>
            </a:r>
            <a:r>
              <a:rPr lang="en-US" sz="2000" dirty="0" err="1"/>
              <a:t>prio</a:t>
            </a:r>
            <a:r>
              <a:rPr lang="en-US" sz="2000" dirty="0"/>
              <a:t>=10 </a:t>
            </a:r>
            <a:r>
              <a:rPr lang="en-US" sz="2000" dirty="0" err="1"/>
              <a:t>tid</a:t>
            </a:r>
            <a:r>
              <a:rPr lang="en-US" sz="2000" dirty="0"/>
              <a:t>=0x00007f0442e17800 </a:t>
            </a:r>
            <a:r>
              <a:rPr lang="en-US" sz="2000" dirty="0" err="1"/>
              <a:t>nid</a:t>
            </a:r>
            <a:r>
              <a:rPr lang="en-US" sz="2000" dirty="0"/>
              <a:t>=0x112b waiting on condition 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0x00007f042e709000]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java.lang.Thread.State</a:t>
            </a:r>
            <a:r>
              <a:rPr lang="en-US" sz="2000" dirty="0"/>
              <a:t>: TIMED_WAITING (sleeping)</a:t>
            </a:r>
          </a:p>
          <a:p>
            <a:r>
              <a:rPr lang="en-US" sz="2000" dirty="0"/>
              <a:t>	at </a:t>
            </a:r>
            <a:r>
              <a:rPr lang="en-US" sz="2000" dirty="0" err="1"/>
              <a:t>java.lang.Thread.sleep</a:t>
            </a:r>
            <a:r>
              <a:rPr lang="en-US" sz="2000" dirty="0"/>
              <a:t>(Native Method)</a:t>
            </a:r>
          </a:p>
          <a:p>
            <a:r>
              <a:rPr lang="en-US" sz="2000" dirty="0"/>
              <a:t>	at </a:t>
            </a:r>
            <a:r>
              <a:rPr lang="en-US" sz="2000" dirty="0" err="1"/>
              <a:t>org.jboss.netty.util.HashedWheelTimer$Worker.waitForNextTick</a:t>
            </a:r>
            <a:r>
              <a:rPr lang="en-US" sz="2000" dirty="0"/>
              <a:t>(HashedWheelTimer.java:483)</a:t>
            </a:r>
          </a:p>
          <a:p>
            <a:r>
              <a:rPr lang="en-US" sz="2000" dirty="0"/>
              <a:t>	at </a:t>
            </a:r>
            <a:r>
              <a:rPr lang="en-US" sz="2000" dirty="0" err="1"/>
              <a:t>org.jboss.netty.util.HashedWheelTimer$Worker.run</a:t>
            </a:r>
            <a:r>
              <a:rPr lang="en-US" sz="2000" dirty="0"/>
              <a:t>(HashedWheelTimer.java:392)</a:t>
            </a:r>
          </a:p>
          <a:p>
            <a:r>
              <a:rPr lang="en-US" sz="2000" dirty="0"/>
              <a:t>	at </a:t>
            </a:r>
            <a:r>
              <a:rPr lang="en-US" sz="2000" dirty="0" err="1"/>
              <a:t>org.jboss.netty.util.ThreadRenamingRunnable.run</a:t>
            </a:r>
            <a:r>
              <a:rPr lang="en-US" sz="2000" dirty="0"/>
              <a:t>(ThreadRenamingRunnable.java:108)</a:t>
            </a:r>
          </a:p>
          <a:p>
            <a:r>
              <a:rPr lang="en-US" sz="2000" dirty="0"/>
              <a:t>	at </a:t>
            </a:r>
            <a:r>
              <a:rPr lang="en-US" sz="2000" dirty="0" err="1"/>
              <a:t>java.lang.Thread.run</a:t>
            </a:r>
            <a:r>
              <a:rPr lang="en-US" sz="2000" dirty="0"/>
              <a:t>(Thread.java:722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"Reconnection-1" </a:t>
            </a:r>
            <a:r>
              <a:rPr lang="en-US" sz="2000" dirty="0" err="1" smtClean="0"/>
              <a:t>prio</a:t>
            </a:r>
            <a:r>
              <a:rPr lang="en-US" sz="2000" dirty="0" smtClean="0"/>
              <a:t>=10 </a:t>
            </a:r>
            <a:r>
              <a:rPr lang="en-US" sz="2000" dirty="0" err="1" smtClean="0"/>
              <a:t>tid</a:t>
            </a:r>
            <a:r>
              <a:rPr lang="en-US" sz="2000" dirty="0" smtClean="0"/>
              <a:t>=0x00007f0442e10800 </a:t>
            </a:r>
            <a:r>
              <a:rPr lang="en-US" sz="2000" dirty="0" err="1" smtClean="0"/>
              <a:t>nid</a:t>
            </a:r>
            <a:r>
              <a:rPr lang="en-US" sz="2000" dirty="0" smtClean="0"/>
              <a:t>=0x112a waiting on condition [0x00007f042f719000]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java.lang.Thread.State</a:t>
            </a:r>
            <a:r>
              <a:rPr lang="en-US" sz="2000" dirty="0" smtClean="0"/>
              <a:t>: WAITING (parking)</a:t>
            </a:r>
          </a:p>
          <a:p>
            <a:r>
              <a:rPr lang="en-US" sz="2000" dirty="0" smtClean="0"/>
              <a:t>	at </a:t>
            </a:r>
            <a:r>
              <a:rPr lang="en-US" sz="2000" dirty="0" err="1" smtClean="0"/>
              <a:t>sun.misc.Unsafe.park</a:t>
            </a:r>
            <a:r>
              <a:rPr lang="en-US" sz="2000" dirty="0" smtClean="0"/>
              <a:t>(Native Method)</a:t>
            </a:r>
          </a:p>
          <a:p>
            <a:r>
              <a:rPr lang="en-US" sz="2000" dirty="0" smtClean="0"/>
              <a:t>	- parking to wait for  &lt;0x007b3953a98&gt; (a </a:t>
            </a:r>
            <a:r>
              <a:rPr lang="en-US" sz="2000" dirty="0" err="1" smtClean="0"/>
              <a:t>java.util.concurrent.locks.AbstractQueuedSynchr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at </a:t>
            </a:r>
            <a:r>
              <a:rPr lang="en-US" sz="2000" dirty="0" err="1" smtClean="0"/>
              <a:t>java.util.concurrent.locks.LockSupport.park</a:t>
            </a:r>
            <a:r>
              <a:rPr lang="en-US" sz="2000" dirty="0" smtClean="0"/>
              <a:t>(LockSupport.java:186)</a:t>
            </a:r>
          </a:p>
          <a:p>
            <a:r>
              <a:rPr lang="en-US" sz="2000" dirty="0" smtClean="0"/>
              <a:t>	at </a:t>
            </a:r>
            <a:r>
              <a:rPr lang="en-US" sz="2000" dirty="0" err="1" smtClean="0"/>
              <a:t>java.lang.Thread.run</a:t>
            </a:r>
            <a:r>
              <a:rPr lang="en-US" sz="2000" dirty="0" smtClean="0"/>
              <a:t>(Thread.java:722)</a:t>
            </a:r>
          </a:p>
          <a:p>
            <a:pPr lvl="1"/>
            <a:r>
              <a:rPr lang="en-US" sz="1600" dirty="0" smtClean="0"/>
              <a:t>:</a:t>
            </a:r>
          </a:p>
          <a:p>
            <a:pPr lvl="1"/>
            <a:r>
              <a:rPr lang="en-US" sz="1600" dirty="0"/>
              <a:t>: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2804021" y="478936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30391" y="560440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7407" y="2433727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52074" y="-385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Anatomy of Thread Dump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6168951" y="5641539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28472" y="5691297"/>
            <a:ext cx="547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Timestamp at which thread dump was triggered </a:t>
            </a:r>
            <a:r>
              <a:rPr lang="en-US" sz="1400" dirty="0" smtClean="0"/>
              <a:t>- </a:t>
            </a:r>
            <a:r>
              <a:rPr lang="en-US" sz="1400" dirty="0"/>
              <a:t>2016-06-26 </a:t>
            </a:r>
            <a:r>
              <a:rPr lang="en-US" sz="1400" dirty="0" smtClean="0"/>
              <a:t>17:13:23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6171726" y="6023495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31247" y="6045957"/>
            <a:ext cx="1434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JVM Version info</a:t>
            </a:r>
            <a:endParaRPr lang="en-US" sz="1400" i="1" dirty="0"/>
          </a:p>
        </p:txBody>
      </p:sp>
      <p:sp>
        <p:nvSpPr>
          <p:cNvPr id="30" name="Oval 29"/>
          <p:cNvSpPr/>
          <p:nvPr/>
        </p:nvSpPr>
        <p:spPr>
          <a:xfrm>
            <a:off x="6171726" y="6418622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1247" y="6441084"/>
            <a:ext cx="357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Thread Details - </a:t>
            </a:r>
            <a:r>
              <a:rPr lang="en-US" sz="1400" dirty="0" smtClean="0"/>
              <a:t>&lt;&lt;details in following slides&gt;&gt;</a:t>
            </a:r>
            <a:endParaRPr lang="en-US" sz="1400" i="1" dirty="0"/>
          </a:p>
        </p:txBody>
      </p:sp>
      <p:sp>
        <p:nvSpPr>
          <p:cNvPr id="3" name="Left Brace 2"/>
          <p:cNvSpPr/>
          <p:nvPr/>
        </p:nvSpPr>
        <p:spPr>
          <a:xfrm>
            <a:off x="391382" y="1534322"/>
            <a:ext cx="321383" cy="21290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5696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377" y="255566"/>
            <a:ext cx="1035469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 one Java-level deadlock:</a:t>
            </a:r>
          </a:p>
          <a:p>
            <a:r>
              <a:rPr lang="en-US" sz="2000" dirty="0"/>
              <a:t>=============================</a:t>
            </a:r>
          </a:p>
          <a:p>
            <a:r>
              <a:rPr lang="en-US" sz="2000" dirty="0"/>
              <a:t>"Thread-1":</a:t>
            </a:r>
          </a:p>
          <a:p>
            <a:r>
              <a:rPr lang="en-US" sz="2000" dirty="0"/>
              <a:t>  waiting to lock monitor 0x0000000007252140 (object 0x00000007ac3b1970, a </a:t>
            </a:r>
            <a:r>
              <a:rPr lang="en-US" sz="2000" dirty="0" err="1"/>
              <a:t>java.lang.Object</a:t>
            </a:r>
            <a:r>
              <a:rPr lang="en-US" sz="2000" dirty="0"/>
              <a:t>),</a:t>
            </a:r>
          </a:p>
          <a:p>
            <a:r>
              <a:rPr lang="en-US" sz="2000" dirty="0"/>
              <a:t>  which is held by "Thread-0"</a:t>
            </a:r>
          </a:p>
          <a:p>
            <a:r>
              <a:rPr lang="en-US" sz="2000" dirty="0"/>
              <a:t>"Thread-0":</a:t>
            </a:r>
          </a:p>
          <a:p>
            <a:r>
              <a:rPr lang="en-US" sz="2000" dirty="0"/>
              <a:t>  waiting to lock monitor 0x0000000007250d90 (object 0x00000007ac3b1980, a </a:t>
            </a:r>
            <a:r>
              <a:rPr lang="en-US" sz="2000" dirty="0" err="1"/>
              <a:t>java.lang.Object</a:t>
            </a:r>
            <a:r>
              <a:rPr lang="en-US" sz="2000" dirty="0"/>
              <a:t>),</a:t>
            </a:r>
          </a:p>
          <a:p>
            <a:r>
              <a:rPr lang="en-US" sz="2000" dirty="0"/>
              <a:t>  which is held by "Thread-1"</a:t>
            </a:r>
          </a:p>
          <a:p>
            <a:endParaRPr lang="en-US" sz="2000" dirty="0"/>
          </a:p>
          <a:p>
            <a:r>
              <a:rPr lang="en-US" sz="2000" dirty="0"/>
              <a:t>Java stack information for the threads listed above:</a:t>
            </a:r>
          </a:p>
          <a:p>
            <a:r>
              <a:rPr lang="en-US" sz="2000" dirty="0"/>
              <a:t>===================================================</a:t>
            </a:r>
          </a:p>
          <a:p>
            <a:r>
              <a:rPr lang="en-US" sz="2000" dirty="0"/>
              <a:t>"Thread-1":</a:t>
            </a:r>
          </a:p>
          <a:p>
            <a:r>
              <a:rPr lang="en-US" sz="2000" dirty="0"/>
              <a:t>	at com.tier1app.DeadLockSimulator$SecondThread.run(DeadLockSimulator.java:29)</a:t>
            </a:r>
          </a:p>
          <a:p>
            <a:r>
              <a:rPr lang="en-US" sz="2000" dirty="0"/>
              <a:t>	- waiting to lock &lt;0x00000007ac3b1970&gt; (a </a:t>
            </a:r>
            <a:r>
              <a:rPr lang="en-US" sz="2000" dirty="0" err="1"/>
              <a:t>java.lang.Object</a:t>
            </a:r>
            <a:r>
              <a:rPr lang="en-US" sz="2000" dirty="0"/>
              <a:t>)</a:t>
            </a:r>
          </a:p>
          <a:p>
            <a:r>
              <a:rPr lang="en-US" sz="2000" dirty="0"/>
              <a:t>	- locked &lt;0x00000007ac3b1980&gt; (a </a:t>
            </a:r>
            <a:r>
              <a:rPr lang="en-US" sz="2000" dirty="0" err="1"/>
              <a:t>java.lang.Object</a:t>
            </a:r>
            <a:r>
              <a:rPr lang="en-US" sz="2000" dirty="0"/>
              <a:t>)</a:t>
            </a:r>
          </a:p>
          <a:p>
            <a:r>
              <a:rPr lang="en-US" sz="2000" dirty="0"/>
              <a:t>"Thread-0":</a:t>
            </a:r>
          </a:p>
          <a:p>
            <a:r>
              <a:rPr lang="en-US" sz="2000" dirty="0"/>
              <a:t>	at com.tier1app.DeadLockSimulator$FirstThread.run(DeadLockSimulator.java:16)</a:t>
            </a:r>
          </a:p>
          <a:p>
            <a:r>
              <a:rPr lang="en-US" sz="2000" dirty="0"/>
              <a:t>	- waiting to lock &lt;0x00000007ac3b1980&gt; (a </a:t>
            </a:r>
            <a:r>
              <a:rPr lang="en-US" sz="2000" dirty="0" err="1"/>
              <a:t>java.lang.Object</a:t>
            </a:r>
            <a:r>
              <a:rPr lang="en-US" sz="2000" dirty="0"/>
              <a:t>)</a:t>
            </a:r>
          </a:p>
          <a:p>
            <a:r>
              <a:rPr lang="en-US" sz="2000" dirty="0"/>
              <a:t>	- locked &lt;0x00000007ac3b1970&gt; (a </a:t>
            </a:r>
            <a:r>
              <a:rPr lang="en-US" sz="2000" dirty="0" err="1"/>
              <a:t>java.lang.Object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Found 1 deadlock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202570" y="411096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83257" y="6190250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2778" y="6212712"/>
            <a:ext cx="272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– if deadlock is detected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33750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55" y="609228"/>
            <a:ext cx="85211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Heap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new generation   total 458752K, used 292671K [0x62c00000, 0x82c00000, 0x82c00000)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eden</a:t>
            </a:r>
            <a:r>
              <a:rPr lang="en-US" sz="2000" dirty="0"/>
              <a:t> space 393216K,  57% used [0x62c00000, 0x709cfe50, 0x7ac00000)</a:t>
            </a:r>
          </a:p>
          <a:p>
            <a:r>
              <a:rPr lang="en-US" sz="2000" dirty="0"/>
              <a:t>  from space 65536K, 100% used [0x7ec00000, 0x82c00000, 0x82c00000)</a:t>
            </a:r>
          </a:p>
          <a:p>
            <a:r>
              <a:rPr lang="en-US" sz="2000" dirty="0"/>
              <a:t>  to   space 65536K,   0% used [0x7ac00000, 0x7ac00000, 0x7ec00000)</a:t>
            </a:r>
          </a:p>
          <a:p>
            <a:r>
              <a:rPr lang="en-US" sz="2000" dirty="0"/>
              <a:t> tenured generation   total 1523712K, used 743702K [0x82c00000, 0xdfc00000, 0xdfc00000)</a:t>
            </a:r>
          </a:p>
          <a:p>
            <a:r>
              <a:rPr lang="en-US" sz="2000" dirty="0"/>
              <a:t>   the space 1523712K,  48% used [0x82c00000, 0xb0245a40, 0xb0245b00, 0xdfc00000)</a:t>
            </a:r>
          </a:p>
          <a:p>
            <a:r>
              <a:rPr lang="en-US" sz="2000" dirty="0"/>
              <a:t> compacting perm gen  total 262144K, used 70366K [0xdfc00000, 0xefc00000, 0xefc00000)</a:t>
            </a:r>
          </a:p>
          <a:p>
            <a:r>
              <a:rPr lang="en-US" sz="2000" dirty="0"/>
              <a:t>   the space 262144K,  26% used [0xdfc00000, 0xe40b7a60, 0xe40b7b00, 0xefc00000)</a:t>
            </a:r>
          </a:p>
        </p:txBody>
      </p:sp>
      <p:sp>
        <p:nvSpPr>
          <p:cNvPr id="7" name="Oval 6"/>
          <p:cNvSpPr/>
          <p:nvPr/>
        </p:nvSpPr>
        <p:spPr>
          <a:xfrm>
            <a:off x="354719" y="609228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105586" y="5649971"/>
            <a:ext cx="334536" cy="3302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107" y="5672433"/>
            <a:ext cx="287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- Java Heap usage statistics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9052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17653</TotalTime>
  <Words>945</Words>
  <Application>Microsoft Office PowerPoint</Application>
  <PresentationFormat>Custom</PresentationFormat>
  <Paragraphs>265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Don’t Dump Thread Dumps</vt:lpstr>
      <vt:lpstr>Agenda</vt:lpstr>
      <vt:lpstr>How to take thread dumps? – 8 options </vt:lpstr>
      <vt:lpstr>How to take thread dumps? – 8 options </vt:lpstr>
      <vt:lpstr>Best Practice</vt:lpstr>
      <vt:lpstr>Agenda</vt:lpstr>
      <vt:lpstr>Anatomy of Thread Dump</vt:lpstr>
      <vt:lpstr>Slide 8</vt:lpstr>
      <vt:lpstr>Slide 9</vt:lpstr>
      <vt:lpstr>Thread Details</vt:lpstr>
      <vt:lpstr>Agenda</vt:lpstr>
      <vt:lpstr>Special Thanks</vt:lpstr>
      <vt:lpstr>Diagnose sudden CPU spikes</vt:lpstr>
      <vt:lpstr>Thread Mill Pattern</vt:lpstr>
      <vt:lpstr>Diagnose OutOfMemoryError: Java Heap Space</vt:lpstr>
      <vt:lpstr>Leprechaun Trap Pattern</vt:lpstr>
      <vt:lpstr>Diagnose Unresponsive DB</vt:lpstr>
      <vt:lpstr>Diagnose OutOfMemoryError: Unable to Create Native Threads</vt:lpstr>
      <vt:lpstr>Diagnose unresponsive App</vt:lpstr>
      <vt:lpstr>More Patterns</vt:lpstr>
      <vt:lpstr>Slide 21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mill</dc:title>
  <dc:creator>raml</dc:creator>
  <cp:lastModifiedBy>Rajesh.Sahu</cp:lastModifiedBy>
  <cp:revision>156</cp:revision>
  <dcterms:created xsi:type="dcterms:W3CDTF">2016-08-24T23:17:42Z</dcterms:created>
  <dcterms:modified xsi:type="dcterms:W3CDTF">2016-09-22T04:26:32Z</dcterms:modified>
</cp:coreProperties>
</file>