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3" r:id="rId2"/>
    <p:sldId id="276" r:id="rId3"/>
    <p:sldId id="256" r:id="rId4"/>
    <p:sldId id="275" r:id="rId5"/>
    <p:sldId id="258" r:id="rId6"/>
    <p:sldId id="277" r:id="rId7"/>
    <p:sldId id="293" r:id="rId8"/>
    <p:sldId id="290" r:id="rId9"/>
    <p:sldId id="267" r:id="rId10"/>
    <p:sldId id="281" r:id="rId11"/>
    <p:sldId id="282" r:id="rId12"/>
    <p:sldId id="285" r:id="rId13"/>
    <p:sldId id="260" r:id="rId14"/>
    <p:sldId id="294" r:id="rId15"/>
    <p:sldId id="287" r:id="rId16"/>
    <p:sldId id="286" r:id="rId17"/>
    <p:sldId id="278" r:id="rId18"/>
    <p:sldId id="279" r:id="rId19"/>
    <p:sldId id="288" r:id="rId20"/>
    <p:sldId id="280" r:id="rId21"/>
    <p:sldId id="273" r:id="rId22"/>
    <p:sldId id="272" r:id="rId23"/>
    <p:sldId id="274" r:id="rId24"/>
    <p:sldId id="289" r:id="rId25"/>
    <p:sldId id="262" r:id="rId26"/>
    <p:sldId id="296" r:id="rId27"/>
    <p:sldId id="271" r:id="rId28"/>
    <p:sldId id="29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78" autoAdjust="0"/>
    <p:restoredTop sz="92163" autoAdjust="0"/>
  </p:normalViewPr>
  <p:slideViewPr>
    <p:cSldViewPr>
      <p:cViewPr>
        <p:scale>
          <a:sx n="72" d="100"/>
          <a:sy n="72" d="100"/>
        </p:scale>
        <p:origin x="-1236" y="10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5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92C0C-971D-421C-8E5B-CA85F663878C}" type="datetimeFigureOut">
              <a:rPr lang="en-US" smtClean="0"/>
              <a:pPr/>
              <a:t>9/22/2016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C6571-1087-4532-B8BA-0BF1ECC807C4}" type="slidenum">
              <a:rPr lang="en-US" smtClean="0"/>
              <a:pPr/>
              <a:t>‹#›</a:t>
            </a:fld>
            <a:endParaRPr lang="en-US"/>
          </a:p>
        </p:txBody>
      </p:sp>
    </p:spTree>
    <p:extLst>
      <p:ext uri="{BB962C8B-B14F-4D97-AF65-F5344CB8AC3E}">
        <p14:creationId xmlns:p14="http://schemas.microsoft.com/office/powerpoint/2010/main" xmlns="" val="228490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2.3x</a:t>
            </a:r>
          </a:p>
          <a:p>
            <a:r>
              <a:rPr lang="en-US" dirty="0" smtClean="0"/>
              <a:t>220x</a:t>
            </a:r>
            <a:endParaRPr lang="en-US" dirty="0"/>
          </a:p>
        </p:txBody>
      </p:sp>
      <p:sp>
        <p:nvSpPr>
          <p:cNvPr id="4" name="Slide Number Placeholder 3"/>
          <p:cNvSpPr>
            <a:spLocks noGrp="1"/>
          </p:cNvSpPr>
          <p:nvPr>
            <p:ph type="sldNum" sz="quarter" idx="10"/>
          </p:nvPr>
        </p:nvSpPr>
        <p:spPr/>
        <p:txBody>
          <a:bodyPr/>
          <a:lstStyle/>
          <a:p>
            <a:fld id="{B14C6571-1087-4532-B8BA-0BF1ECC807C4}" type="slidenum">
              <a:rPr lang="en-US" smtClean="0"/>
              <a:pPr/>
              <a:t>4</a:t>
            </a:fld>
            <a:endParaRPr lang="en-US"/>
          </a:p>
        </p:txBody>
      </p:sp>
    </p:spTree>
    <p:extLst>
      <p:ext uri="{BB962C8B-B14F-4D97-AF65-F5344CB8AC3E}">
        <p14:creationId xmlns:p14="http://schemas.microsoft.com/office/powerpoint/2010/main" xmlns="" val="409645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Doubtful on #3.</a:t>
            </a:r>
            <a:endParaRPr lang="en-US" dirty="0"/>
          </a:p>
        </p:txBody>
      </p:sp>
      <p:sp>
        <p:nvSpPr>
          <p:cNvPr id="4" name="Slide Number Placeholder 3"/>
          <p:cNvSpPr>
            <a:spLocks noGrp="1"/>
          </p:cNvSpPr>
          <p:nvPr>
            <p:ph type="sldNum" sz="quarter" idx="10"/>
          </p:nvPr>
        </p:nvSpPr>
        <p:spPr/>
        <p:txBody>
          <a:bodyPr/>
          <a:lstStyle/>
          <a:p>
            <a:fld id="{B14C6571-1087-4532-B8BA-0BF1ECC807C4}" type="slidenum">
              <a:rPr lang="en-US" smtClean="0"/>
              <a:pPr/>
              <a:t>10</a:t>
            </a:fld>
            <a:endParaRPr lang="en-US"/>
          </a:p>
        </p:txBody>
      </p:sp>
    </p:spTree>
    <p:extLst>
      <p:ext uri="{BB962C8B-B14F-4D97-AF65-F5344CB8AC3E}">
        <p14:creationId xmlns:p14="http://schemas.microsoft.com/office/powerpoint/2010/main" xmlns="" val="335677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https://www.youtube.com/watch?v=QNJL6nfu__Q</a:t>
            </a:r>
            <a:endParaRPr lang="en-US" dirty="0"/>
          </a:p>
        </p:txBody>
      </p:sp>
      <p:sp>
        <p:nvSpPr>
          <p:cNvPr id="4" name="Slide Number Placeholder 3"/>
          <p:cNvSpPr>
            <a:spLocks noGrp="1"/>
          </p:cNvSpPr>
          <p:nvPr>
            <p:ph type="sldNum" sz="quarter" idx="10"/>
          </p:nvPr>
        </p:nvSpPr>
        <p:spPr/>
        <p:txBody>
          <a:bodyPr/>
          <a:lstStyle/>
          <a:p>
            <a:fld id="{B14C6571-1087-4532-B8BA-0BF1ECC807C4}" type="slidenum">
              <a:rPr lang="en-US" smtClean="0"/>
              <a:pPr/>
              <a:t>16</a:t>
            </a:fld>
            <a:endParaRPr lang="en-US"/>
          </a:p>
        </p:txBody>
      </p:sp>
    </p:spTree>
    <p:extLst>
      <p:ext uri="{BB962C8B-B14F-4D97-AF65-F5344CB8AC3E}">
        <p14:creationId xmlns:p14="http://schemas.microsoft.com/office/powerpoint/2010/main" xmlns="" val="178580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4C6571-1087-4532-B8BA-0BF1ECC807C4}" type="slidenum">
              <a:rPr lang="en-US" smtClean="0"/>
              <a:pPr/>
              <a:t>27</a:t>
            </a:fld>
            <a:endParaRPr lang="en-US"/>
          </a:p>
        </p:txBody>
      </p:sp>
    </p:spTree>
    <p:extLst>
      <p:ext uri="{BB962C8B-B14F-4D97-AF65-F5344CB8AC3E}">
        <p14:creationId xmlns:p14="http://schemas.microsoft.com/office/powerpoint/2010/main" xmlns="" val="222260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404957193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21468253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16424794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42718807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A5D59-C1A2-4B7C-AF5C-EBD0B2577684}"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17009273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1A5D59-C1A2-4B7C-AF5C-EBD0B2577684}"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7570945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1A5D59-C1A2-4B7C-AF5C-EBD0B2577684}" type="datetimeFigureOut">
              <a:rPr lang="en-US" smtClean="0"/>
              <a:pPr/>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200561768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1A5D59-C1A2-4B7C-AF5C-EBD0B2577684}" type="datetimeFigureOut">
              <a:rPr lang="en-US" smtClean="0"/>
              <a:pPr/>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41077528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A5D59-C1A2-4B7C-AF5C-EBD0B2577684}" type="datetimeFigureOut">
              <a:rPr lang="en-US" smtClean="0"/>
              <a:pPr/>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19740545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A5D59-C1A2-4B7C-AF5C-EBD0B2577684}"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21979156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A5D59-C1A2-4B7C-AF5C-EBD0B2577684}"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39598623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A5D59-C1A2-4B7C-AF5C-EBD0B2577684}" type="datetimeFigureOut">
              <a:rPr lang="en-US" smtClean="0"/>
              <a:pPr/>
              <a:t>9/22/2016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ED84B-A8CF-4634-B28A-C9DA8BB8F804}" type="slidenum">
              <a:rPr lang="en-US" smtClean="0"/>
              <a:pPr/>
              <a:t>‹#›</a:t>
            </a:fld>
            <a:endParaRPr lang="en-US"/>
          </a:p>
        </p:txBody>
      </p:sp>
    </p:spTree>
    <p:extLst>
      <p:ext uri="{BB962C8B-B14F-4D97-AF65-F5344CB8AC3E}">
        <p14:creationId xmlns:p14="http://schemas.microsoft.com/office/powerpoint/2010/main" xmlns="" val="129158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QNJL6nfu__Q"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gceasy.io/"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log.gceasy.io/2016/06/18/garbage-collection-log-analysis-a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jpeg"/><Relationship Id="rId7" Type="http://schemas.openxmlformats.org/officeDocument/2006/relationships/hyperlink" Target="https://www.linkedin.com/in/ramlakshma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8" Type="http://schemas.openxmlformats.org/officeDocument/2006/relationships/hyperlink" Target="blog.gceasy.io" TargetMode="Externa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hyperlink" Target="https://www.facebook.com/tier1app" TargetMode="External"/><Relationship Id="rId1" Type="http://schemas.openxmlformats.org/officeDocument/2006/relationships/slideLayout" Target="../slideLayouts/slideLayout2.xml"/><Relationship Id="rId6" Type="http://schemas.openxmlformats.org/officeDocument/2006/relationships/hyperlink" Target="https://www.linkedin.com/company/gceasy/" TargetMode="External"/><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hyperlink" Target="http://gceasy.io/" TargetMode="External"/><Relationship Id="rId4" Type="http://schemas.openxmlformats.org/officeDocument/2006/relationships/hyperlink" Target="https://twitter.com/tier1app/" TargetMode="Externa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352800"/>
            <a:ext cx="7772400" cy="1470025"/>
          </a:xfrm>
        </p:spPr>
        <p:txBody>
          <a:bodyPr/>
          <a:lstStyle/>
          <a:p>
            <a:r>
              <a:rPr lang="en-US" dirty="0" smtClean="0"/>
              <a:t>Pick Diamonds from Garbage</a:t>
            </a:r>
            <a:endParaRPr lang="en-US" dirty="0"/>
          </a:p>
        </p:txBody>
      </p:sp>
      <p:sp>
        <p:nvSpPr>
          <p:cNvPr id="3" name="Subtitle 2"/>
          <p:cNvSpPr>
            <a:spLocks noGrp="1"/>
          </p:cNvSpPr>
          <p:nvPr>
            <p:ph type="subTitle" idx="1"/>
          </p:nvPr>
        </p:nvSpPr>
        <p:spPr>
          <a:xfrm>
            <a:off x="381000" y="5181600"/>
            <a:ext cx="6400800" cy="1752600"/>
          </a:xfrm>
        </p:spPr>
        <p:txBody>
          <a:bodyPr/>
          <a:lstStyle/>
          <a:p>
            <a:pPr algn="l"/>
            <a:r>
              <a:rPr lang="en-US" dirty="0" smtClean="0"/>
              <a:t>Ram Lakshmanan</a:t>
            </a:r>
          </a:p>
          <a:p>
            <a:pPr algn="l"/>
            <a:r>
              <a:rPr lang="en-US" sz="2000" dirty="0" smtClean="0"/>
              <a:t>Founder – GCEasy.io &amp; FastThread.io</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49012" y="152400"/>
            <a:ext cx="2618788" cy="1033732"/>
          </a:xfrm>
          <a:prstGeom prst="rect">
            <a:avLst/>
          </a:prstGeom>
        </p:spPr>
      </p:pic>
    </p:spTree>
    <p:extLst>
      <p:ext uri="{BB962C8B-B14F-4D97-AF65-F5344CB8AC3E}">
        <p14:creationId xmlns:p14="http://schemas.microsoft.com/office/powerpoint/2010/main" xmlns="" val="267310680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977" y="973835"/>
            <a:ext cx="9024504" cy="2562240"/>
          </a:xfrm>
          <a:prstGeom prst="rect">
            <a:avLst/>
          </a:prstGeom>
        </p:spPr>
        <p:txBody>
          <a:bodyPr wrap="square">
            <a:spAutoFit/>
          </a:bodyPr>
          <a:lstStyle/>
          <a:p>
            <a:r>
              <a:rPr lang="en-US" b="1" dirty="0" smtClean="0">
                <a:solidFill>
                  <a:srgbClr val="C00000"/>
                </a:solidFill>
              </a:rPr>
              <a:t>2015-09-14T12:32:24.398-0700: 0.356: [GC pause (G1 Evacuation Pause) (young), 0.0215287 secs]</a:t>
            </a:r>
          </a:p>
          <a:p>
            <a:r>
              <a:rPr lang="en-US" sz="1050" dirty="0" smtClean="0"/>
              <a:t>   </a:t>
            </a:r>
            <a:r>
              <a:rPr lang="en-US" sz="1050" dirty="0" smtClean="0">
                <a:solidFill>
                  <a:schemeClr val="bg1">
                    <a:lumMod val="65000"/>
                  </a:schemeClr>
                </a:solidFill>
              </a:rPr>
              <a:t>[Parallel Time: 20.0 </a:t>
            </a:r>
            <a:r>
              <a:rPr lang="en-US" sz="1050" dirty="0" err="1" smtClean="0">
                <a:solidFill>
                  <a:schemeClr val="bg1">
                    <a:lumMod val="65000"/>
                  </a:schemeClr>
                </a:solidFill>
              </a:rPr>
              <a:t>ms</a:t>
            </a:r>
            <a:r>
              <a:rPr lang="en-US" sz="1600" b="1" dirty="0" smtClean="0">
                <a:solidFill>
                  <a:schemeClr val="bg1">
                    <a:lumMod val="65000"/>
                  </a:schemeClr>
                </a:solidFill>
              </a:rPr>
              <a:t>, </a:t>
            </a:r>
            <a:r>
              <a:rPr lang="en-US" b="1" dirty="0" smtClean="0">
                <a:solidFill>
                  <a:srgbClr val="C00000"/>
                </a:solidFill>
              </a:rPr>
              <a:t>GC Workers: 8</a:t>
            </a:r>
            <a:r>
              <a:rPr lang="en-US" sz="1050" dirty="0" smtClean="0"/>
              <a:t>]</a:t>
            </a:r>
          </a:p>
          <a:p>
            <a:r>
              <a:rPr lang="en-US" sz="1050" dirty="0" smtClean="0">
                <a:solidFill>
                  <a:schemeClr val="bg1">
                    <a:lumMod val="65000"/>
                  </a:schemeClr>
                </a:solidFill>
              </a:rPr>
              <a:t>      [GC Worker Start (</a:t>
            </a:r>
            <a:r>
              <a:rPr lang="en-US" sz="1050" dirty="0" err="1" smtClean="0">
                <a:solidFill>
                  <a:schemeClr val="bg1">
                    <a:lumMod val="65000"/>
                  </a:schemeClr>
                </a:solidFill>
              </a:rPr>
              <a:t>ms</a:t>
            </a:r>
            <a:r>
              <a:rPr lang="en-US" sz="1050" dirty="0" smtClean="0">
                <a:solidFill>
                  <a:schemeClr val="bg1">
                    <a:lumMod val="65000"/>
                  </a:schemeClr>
                </a:solidFill>
              </a:rPr>
              <a:t>): Min: 355.9, </a:t>
            </a:r>
            <a:r>
              <a:rPr lang="en-US" sz="1050" dirty="0" err="1" smtClean="0">
                <a:solidFill>
                  <a:schemeClr val="bg1">
                    <a:lumMod val="65000"/>
                  </a:schemeClr>
                </a:solidFill>
              </a:rPr>
              <a:t>Avg</a:t>
            </a:r>
            <a:r>
              <a:rPr lang="en-US" sz="1050" dirty="0" smtClean="0">
                <a:solidFill>
                  <a:schemeClr val="bg1">
                    <a:lumMod val="65000"/>
                  </a:schemeClr>
                </a:solidFill>
              </a:rPr>
              <a:t>: 356.3, Max: 358.4, Diff: 2.4]</a:t>
            </a:r>
          </a:p>
          <a:p>
            <a:r>
              <a:rPr lang="en-US" sz="1050" dirty="0" smtClean="0">
                <a:solidFill>
                  <a:schemeClr val="bg1">
                    <a:lumMod val="65000"/>
                  </a:schemeClr>
                </a:solidFill>
              </a:rPr>
              <a:t>         [Processed Buffers: Min: 0, </a:t>
            </a:r>
            <a:r>
              <a:rPr lang="en-US" sz="1050" dirty="0" err="1" smtClean="0">
                <a:solidFill>
                  <a:schemeClr val="bg1">
                    <a:lumMod val="65000"/>
                  </a:schemeClr>
                </a:solidFill>
              </a:rPr>
              <a:t>Avg</a:t>
            </a:r>
            <a:r>
              <a:rPr lang="en-US" sz="1050" dirty="0" smtClean="0">
                <a:solidFill>
                  <a:schemeClr val="bg1">
                    <a:lumMod val="65000"/>
                  </a:schemeClr>
                </a:solidFill>
              </a:rPr>
              <a:t>: 1.1, Max: 5, Diff: 5, Sum: 9]</a:t>
            </a:r>
          </a:p>
          <a:p>
            <a:r>
              <a:rPr lang="en-US" sz="1050" dirty="0">
                <a:solidFill>
                  <a:schemeClr val="bg1">
                    <a:lumMod val="65000"/>
                  </a:schemeClr>
                </a:solidFill>
              </a:rPr>
              <a:t>	</a:t>
            </a:r>
            <a:r>
              <a:rPr lang="en-US" sz="1050" dirty="0" smtClean="0">
                <a:solidFill>
                  <a:schemeClr val="bg1">
                    <a:lumMod val="65000"/>
                  </a:schemeClr>
                </a:solidFill>
              </a:rPr>
              <a:t>:</a:t>
            </a:r>
          </a:p>
          <a:p>
            <a:r>
              <a:rPr lang="en-US" sz="1050" dirty="0">
                <a:solidFill>
                  <a:schemeClr val="bg1">
                    <a:lumMod val="65000"/>
                  </a:schemeClr>
                </a:solidFill>
              </a:rPr>
              <a:t>	</a:t>
            </a:r>
            <a:r>
              <a:rPr lang="en-US" sz="1050" dirty="0" smtClean="0">
                <a:solidFill>
                  <a:schemeClr val="bg1">
                    <a:lumMod val="65000"/>
                  </a:schemeClr>
                </a:solidFill>
              </a:rPr>
              <a:t>:</a:t>
            </a:r>
          </a:p>
          <a:p>
            <a:r>
              <a:rPr lang="en-US" sz="1050" dirty="0" smtClean="0">
                <a:solidFill>
                  <a:schemeClr val="bg1">
                    <a:lumMod val="65000"/>
                  </a:schemeClr>
                </a:solidFill>
              </a:rPr>
              <a:t>        [Free </a:t>
            </a:r>
            <a:r>
              <a:rPr lang="en-US" sz="1050" dirty="0" err="1" smtClean="0">
                <a:solidFill>
                  <a:schemeClr val="bg1">
                    <a:lumMod val="65000"/>
                  </a:schemeClr>
                </a:solidFill>
              </a:rPr>
              <a:t>CSet</a:t>
            </a:r>
            <a:r>
              <a:rPr lang="en-US" sz="1050" dirty="0" smtClean="0">
                <a:solidFill>
                  <a:schemeClr val="bg1">
                    <a:lumMod val="65000"/>
                  </a:schemeClr>
                </a:solidFill>
              </a:rPr>
              <a:t>: 0.0 </a:t>
            </a:r>
            <a:r>
              <a:rPr lang="en-US" sz="1050" dirty="0" err="1" smtClean="0">
                <a:solidFill>
                  <a:schemeClr val="bg1">
                    <a:lumMod val="65000"/>
                  </a:schemeClr>
                </a:solidFill>
              </a:rPr>
              <a:t>ms</a:t>
            </a:r>
            <a:r>
              <a:rPr lang="en-US" sz="1050" dirty="0" smtClean="0">
                <a:solidFill>
                  <a:schemeClr val="bg1">
                    <a:lumMod val="65000"/>
                  </a:schemeClr>
                </a:solidFill>
              </a:rPr>
              <a:t>]</a:t>
            </a:r>
          </a:p>
          <a:p>
            <a:r>
              <a:rPr lang="en-US" b="1" dirty="0" smtClean="0"/>
              <a:t>   </a:t>
            </a:r>
            <a:r>
              <a:rPr lang="en-US" b="1" dirty="0" smtClean="0">
                <a:solidFill>
                  <a:srgbClr val="C00000"/>
                </a:solidFill>
              </a:rPr>
              <a:t>[Eden: 12.0M(12.0M)-&gt;0.0B(14.0M) Survivors: 0.0B-&gt;2048.0K Heap: 12.6M(252.0M)-&gt;7848.3K(252.0M)]</a:t>
            </a:r>
          </a:p>
          <a:p>
            <a:r>
              <a:rPr lang="en-US" b="1" dirty="0" smtClean="0">
                <a:solidFill>
                  <a:srgbClr val="C00000"/>
                </a:solidFill>
              </a:rPr>
              <a:t> [Times: user=0.08 sys=0.00, real=0.02 secs]</a:t>
            </a:r>
            <a:r>
              <a:rPr lang="en-US" b="1" dirty="0" smtClean="0"/>
              <a:t> </a:t>
            </a:r>
            <a:endParaRPr lang="en-US" b="1" dirty="0"/>
          </a:p>
        </p:txBody>
      </p:sp>
      <p:sp>
        <p:nvSpPr>
          <p:cNvPr id="8" name="Flowchart: Connector 7"/>
          <p:cNvSpPr/>
          <p:nvPr/>
        </p:nvSpPr>
        <p:spPr>
          <a:xfrm>
            <a:off x="1351129" y="661619"/>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p:txBody>
      </p:sp>
      <p:sp>
        <p:nvSpPr>
          <p:cNvPr id="9" name="Flowchart: Connector 8"/>
          <p:cNvSpPr/>
          <p:nvPr/>
        </p:nvSpPr>
        <p:spPr>
          <a:xfrm>
            <a:off x="4483329" y="661619"/>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smtClean="0"/>
          </a:p>
        </p:txBody>
      </p:sp>
      <p:sp>
        <p:nvSpPr>
          <p:cNvPr id="10" name="Flowchart: Connector 9"/>
          <p:cNvSpPr/>
          <p:nvPr/>
        </p:nvSpPr>
        <p:spPr>
          <a:xfrm>
            <a:off x="7467600" y="661621"/>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smtClean="0"/>
          </a:p>
        </p:txBody>
      </p:sp>
      <p:sp>
        <p:nvSpPr>
          <p:cNvPr id="11" name="Flowchart: Connector 10"/>
          <p:cNvSpPr/>
          <p:nvPr/>
        </p:nvSpPr>
        <p:spPr>
          <a:xfrm>
            <a:off x="4483329" y="2358491"/>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p>
        </p:txBody>
      </p:sp>
      <p:sp>
        <p:nvSpPr>
          <p:cNvPr id="12" name="Flowchart: Connector 11"/>
          <p:cNvSpPr/>
          <p:nvPr/>
        </p:nvSpPr>
        <p:spPr>
          <a:xfrm>
            <a:off x="3335963" y="2891891"/>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p>
        </p:txBody>
      </p:sp>
      <p:sp>
        <p:nvSpPr>
          <p:cNvPr id="13" name="Flowchart: Connector 12"/>
          <p:cNvSpPr/>
          <p:nvPr/>
        </p:nvSpPr>
        <p:spPr>
          <a:xfrm>
            <a:off x="2482266" y="1310733"/>
            <a:ext cx="342900" cy="347471"/>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p:txBody>
      </p:sp>
      <p:sp>
        <p:nvSpPr>
          <p:cNvPr id="2" name="Title 1"/>
          <p:cNvSpPr>
            <a:spLocks noGrp="1"/>
          </p:cNvSpPr>
          <p:nvPr>
            <p:ph type="title"/>
          </p:nvPr>
        </p:nvSpPr>
        <p:spPr>
          <a:xfrm>
            <a:off x="313977" y="-169165"/>
            <a:ext cx="8229600" cy="1143000"/>
          </a:xfrm>
        </p:spPr>
        <p:txBody>
          <a:bodyPr/>
          <a:lstStyle/>
          <a:p>
            <a:r>
              <a:rPr lang="en-US" dirty="0" smtClean="0"/>
              <a:t>G1 GC Log Format</a:t>
            </a:r>
            <a:endParaRPr lang="en-US" dirty="0"/>
          </a:p>
        </p:txBody>
      </p:sp>
      <p:sp>
        <p:nvSpPr>
          <p:cNvPr id="14" name="Flowchart: Connector 13"/>
          <p:cNvSpPr/>
          <p:nvPr/>
        </p:nvSpPr>
        <p:spPr>
          <a:xfrm>
            <a:off x="351458" y="3509312"/>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p:txBody>
      </p:sp>
      <p:sp>
        <p:nvSpPr>
          <p:cNvPr id="15" name="Flowchart: Connector 14"/>
          <p:cNvSpPr/>
          <p:nvPr/>
        </p:nvSpPr>
        <p:spPr>
          <a:xfrm>
            <a:off x="351458" y="3875582"/>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smtClean="0"/>
          </a:p>
        </p:txBody>
      </p:sp>
      <p:sp>
        <p:nvSpPr>
          <p:cNvPr id="16" name="Flowchart: Connector 15"/>
          <p:cNvSpPr/>
          <p:nvPr/>
        </p:nvSpPr>
        <p:spPr>
          <a:xfrm>
            <a:off x="351458" y="4187293"/>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smtClean="0"/>
          </a:p>
        </p:txBody>
      </p:sp>
      <p:sp>
        <p:nvSpPr>
          <p:cNvPr id="17" name="Flowchart: Connector 16"/>
          <p:cNvSpPr/>
          <p:nvPr/>
        </p:nvSpPr>
        <p:spPr>
          <a:xfrm>
            <a:off x="340119" y="4514277"/>
            <a:ext cx="342900" cy="347471"/>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p:txBody>
      </p:sp>
      <p:sp>
        <p:nvSpPr>
          <p:cNvPr id="18" name="Flowchart: Connector 17"/>
          <p:cNvSpPr/>
          <p:nvPr/>
        </p:nvSpPr>
        <p:spPr>
          <a:xfrm>
            <a:off x="353482" y="4887840"/>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p>
        </p:txBody>
      </p:sp>
      <p:sp>
        <p:nvSpPr>
          <p:cNvPr id="19" name="Flowchart: Connector 18"/>
          <p:cNvSpPr/>
          <p:nvPr/>
        </p:nvSpPr>
        <p:spPr>
          <a:xfrm>
            <a:off x="396881" y="6505373"/>
            <a:ext cx="342900" cy="312214"/>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p>
        </p:txBody>
      </p:sp>
      <p:sp>
        <p:nvSpPr>
          <p:cNvPr id="3" name="Rectangle 2"/>
          <p:cNvSpPr/>
          <p:nvPr/>
        </p:nvSpPr>
        <p:spPr>
          <a:xfrm>
            <a:off x="694358" y="3471052"/>
            <a:ext cx="7924800" cy="415498"/>
          </a:xfrm>
          <a:prstGeom prst="rect">
            <a:avLst/>
          </a:prstGeom>
        </p:spPr>
        <p:txBody>
          <a:bodyPr wrap="square">
            <a:spAutoFit/>
          </a:bodyPr>
          <a:lstStyle/>
          <a:p>
            <a:r>
              <a:rPr lang="en-US" sz="1050" b="1" dirty="0" smtClean="0"/>
              <a:t>2015-09-14T12:32:24.398-0700: 0.356 –  </a:t>
            </a:r>
            <a:r>
              <a:rPr lang="en-US" sz="1050" dirty="0" smtClean="0"/>
              <a:t>indicates the time at which this GC event fired. Here </a:t>
            </a:r>
            <a:r>
              <a:rPr lang="en-US" sz="1050" b="1" dirty="0" smtClean="0"/>
              <a:t>0.356 </a:t>
            </a:r>
            <a:r>
              <a:rPr lang="en-US" sz="1050" dirty="0" smtClean="0"/>
              <a:t>indicates that 356 milliseconds after the Java process was started this GC event was fired.</a:t>
            </a:r>
          </a:p>
        </p:txBody>
      </p:sp>
      <p:sp>
        <p:nvSpPr>
          <p:cNvPr id="20" name="Rectangle 19"/>
          <p:cNvSpPr/>
          <p:nvPr/>
        </p:nvSpPr>
        <p:spPr>
          <a:xfrm>
            <a:off x="692379" y="3809861"/>
            <a:ext cx="7924800" cy="415498"/>
          </a:xfrm>
          <a:prstGeom prst="rect">
            <a:avLst/>
          </a:prstGeom>
        </p:spPr>
        <p:txBody>
          <a:bodyPr wrap="square">
            <a:spAutoFit/>
          </a:bodyPr>
          <a:lstStyle/>
          <a:p>
            <a:r>
              <a:rPr lang="en-US" sz="1050" b="1" smtClean="0"/>
              <a:t>GC pause (G1 Evacuation Pause)</a:t>
            </a:r>
            <a:r>
              <a:rPr lang="en-US" sz="1050" smtClean="0"/>
              <a:t> — Evacuation Pause is a phase where live objects are copied from one region (young or young + old) to another region.</a:t>
            </a:r>
            <a:endParaRPr lang="en-US" sz="1050" dirty="0"/>
          </a:p>
        </p:txBody>
      </p:sp>
      <p:sp>
        <p:nvSpPr>
          <p:cNvPr id="21" name="Rectangle 20"/>
          <p:cNvSpPr/>
          <p:nvPr/>
        </p:nvSpPr>
        <p:spPr>
          <a:xfrm>
            <a:off x="688975" y="4148606"/>
            <a:ext cx="7924800" cy="253916"/>
          </a:xfrm>
          <a:prstGeom prst="rect">
            <a:avLst/>
          </a:prstGeom>
        </p:spPr>
        <p:txBody>
          <a:bodyPr wrap="square">
            <a:spAutoFit/>
          </a:bodyPr>
          <a:lstStyle/>
          <a:p>
            <a:r>
              <a:rPr lang="en-US" sz="1050" b="1" dirty="0"/>
              <a:t>(young) </a:t>
            </a:r>
            <a:r>
              <a:rPr lang="en-US" sz="1050" dirty="0"/>
              <a:t>– indicates that this is a Young GC event.</a:t>
            </a:r>
          </a:p>
        </p:txBody>
      </p:sp>
      <p:sp>
        <p:nvSpPr>
          <p:cNvPr id="22" name="Rectangle 21"/>
          <p:cNvSpPr/>
          <p:nvPr/>
        </p:nvSpPr>
        <p:spPr>
          <a:xfrm>
            <a:off x="683019" y="4561434"/>
            <a:ext cx="7924800" cy="253916"/>
          </a:xfrm>
          <a:prstGeom prst="rect">
            <a:avLst/>
          </a:prstGeom>
        </p:spPr>
        <p:txBody>
          <a:bodyPr wrap="square">
            <a:spAutoFit/>
          </a:bodyPr>
          <a:lstStyle/>
          <a:p>
            <a:r>
              <a:rPr lang="en-US" sz="1050" b="1" dirty="0"/>
              <a:t>GC Workers: 8 </a:t>
            </a:r>
            <a:r>
              <a:rPr lang="en-US" sz="1050" dirty="0"/>
              <a:t>– indicates the number of GC worker threads.</a:t>
            </a:r>
          </a:p>
        </p:txBody>
      </p:sp>
      <p:sp>
        <p:nvSpPr>
          <p:cNvPr id="23" name="Rectangle 22"/>
          <p:cNvSpPr/>
          <p:nvPr/>
        </p:nvSpPr>
        <p:spPr>
          <a:xfrm>
            <a:off x="660735" y="4931686"/>
            <a:ext cx="7924800" cy="1708160"/>
          </a:xfrm>
          <a:prstGeom prst="rect">
            <a:avLst/>
          </a:prstGeom>
        </p:spPr>
        <p:txBody>
          <a:bodyPr wrap="square">
            <a:spAutoFit/>
          </a:bodyPr>
          <a:lstStyle/>
          <a:p>
            <a:r>
              <a:rPr lang="en-US" sz="1050" b="1" dirty="0"/>
              <a:t>[Eden: 12.0M(12.0M)-&gt;0.0B(14.0M) Survivors: 0.0B-&gt;2048.0K Heap: 12.6M(252.0M)-&gt;7848.3K(252.0M)] – </a:t>
            </a:r>
            <a:r>
              <a:rPr lang="en-US" sz="1050" dirty="0"/>
              <a:t>This line indicates the heap size changes:</a:t>
            </a:r>
          </a:p>
          <a:p>
            <a:pPr lvl="1"/>
            <a:r>
              <a:rPr lang="en-US" sz="1050" b="1" dirty="0"/>
              <a:t>Eden: 12.0M(12.0M)-&gt;0.0B(14.0M) - </a:t>
            </a:r>
            <a:r>
              <a:rPr lang="en-US" sz="1050" dirty="0"/>
              <a:t>indicates that Eden generation’s capacity was 12mb and all of the 12mb was occupied. After this GC event, young generation occupied size came down to 0. Target Capacity of Eden generation has been increased to 14mb, but not yet committed.  Additional regions are added to Eden generation, as demands are made.</a:t>
            </a:r>
          </a:p>
          <a:p>
            <a:pPr lvl="1"/>
            <a:r>
              <a:rPr lang="en-US" sz="1050" b="1" dirty="0"/>
              <a:t>Survivors: 0.0B-&gt;2048.0K - </a:t>
            </a:r>
            <a:r>
              <a:rPr lang="en-US" sz="1050" dirty="0"/>
              <a:t>indicates that Survivor space was 0 bytes before this GC event. But after the event Survivor size increased to 2048kb. It indicates that objects are promoted from Young Generation to Survivor space.</a:t>
            </a:r>
          </a:p>
          <a:p>
            <a:pPr lvl="1"/>
            <a:r>
              <a:rPr lang="en-US" sz="1050" b="1" dirty="0"/>
              <a:t>Heap: 12.6M(252.0M)-&gt;7848.3K(252.0M) </a:t>
            </a:r>
            <a:r>
              <a:rPr lang="en-US" sz="1050" dirty="0"/>
              <a:t>– indicates that capacity of heap size was 252mb, in that 12.6mb was utilized. After this GC event, heap utilization dropped to 7848.3kb (i.e. 5mb (i.e. 12.6mb – 7848.3kb) of objects has been garbage collected in this event). And heap capacity remained at 252mb.</a:t>
            </a:r>
          </a:p>
        </p:txBody>
      </p:sp>
      <p:sp>
        <p:nvSpPr>
          <p:cNvPr id="24" name="Rectangle 23"/>
          <p:cNvSpPr/>
          <p:nvPr/>
        </p:nvSpPr>
        <p:spPr>
          <a:xfrm>
            <a:off x="753139" y="6573477"/>
            <a:ext cx="7924800" cy="253916"/>
          </a:xfrm>
          <a:prstGeom prst="rect">
            <a:avLst/>
          </a:prstGeom>
        </p:spPr>
        <p:txBody>
          <a:bodyPr wrap="square">
            <a:spAutoFit/>
          </a:bodyPr>
          <a:lstStyle/>
          <a:p>
            <a:r>
              <a:rPr lang="en-US" sz="1050" b="1" dirty="0"/>
              <a:t>Times: user=0.08, sys=0.00, real=0.02 secs </a:t>
            </a:r>
            <a:endParaRPr lang="en-US" sz="1050" dirty="0"/>
          </a:p>
        </p:txBody>
      </p:sp>
    </p:spTree>
    <p:extLst>
      <p:ext uri="{BB962C8B-B14F-4D97-AF65-F5344CB8AC3E}">
        <p14:creationId xmlns:p14="http://schemas.microsoft.com/office/powerpoint/2010/main" xmlns="" val="339578471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7829" y="-296587"/>
            <a:ext cx="8229600" cy="1143000"/>
          </a:xfrm>
        </p:spPr>
        <p:txBody>
          <a:bodyPr/>
          <a:lstStyle/>
          <a:p>
            <a:r>
              <a:rPr lang="en-US" dirty="0" smtClean="0"/>
              <a:t>G1 GC Log - </a:t>
            </a:r>
            <a:r>
              <a:rPr lang="en-US" dirty="0"/>
              <a:t> </a:t>
            </a:r>
            <a:r>
              <a:rPr lang="en-US" dirty="0" smtClean="0"/>
              <a:t>another format</a:t>
            </a:r>
            <a:endParaRPr lang="en-US" dirty="0"/>
          </a:p>
        </p:txBody>
      </p:sp>
      <p:sp>
        <p:nvSpPr>
          <p:cNvPr id="18" name="Rectangle 17"/>
          <p:cNvSpPr/>
          <p:nvPr/>
        </p:nvSpPr>
        <p:spPr>
          <a:xfrm>
            <a:off x="437829" y="846413"/>
            <a:ext cx="8706171" cy="830997"/>
          </a:xfrm>
          <a:prstGeom prst="rect">
            <a:avLst/>
          </a:prstGeom>
        </p:spPr>
        <p:txBody>
          <a:bodyPr wrap="square">
            <a:spAutoFit/>
          </a:bodyPr>
          <a:lstStyle/>
          <a:p>
            <a:r>
              <a:rPr lang="en-US" sz="2400" dirty="0"/>
              <a:t>53957.956: [GC pause (G1 Evacuation Pause) (young) 104M-&gt;49M(118M), 0.0020080 secs</a:t>
            </a:r>
            <a:r>
              <a:rPr lang="en-US" sz="2400" dirty="0" smtClean="0"/>
              <a:t>]</a:t>
            </a:r>
            <a:endParaRPr lang="en-US" sz="2400" dirty="0"/>
          </a:p>
        </p:txBody>
      </p:sp>
    </p:spTree>
    <p:extLst>
      <p:ext uri="{BB962C8B-B14F-4D97-AF65-F5344CB8AC3E}">
        <p14:creationId xmlns:p14="http://schemas.microsoft.com/office/powerpoint/2010/main" xmlns="" val="29181952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 Log format</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dirty="0"/>
              <a:t>Before GC:</a:t>
            </a:r>
          </a:p>
          <a:p>
            <a:pPr marL="0" indent="0">
              <a:buNone/>
            </a:pPr>
            <a:r>
              <a:rPr lang="en-US" dirty="0"/>
              <a:t>Statistics for </a:t>
            </a:r>
            <a:r>
              <a:rPr lang="en-US" dirty="0" err="1"/>
              <a:t>BinaryTreeDictionary</a:t>
            </a:r>
            <a:r>
              <a:rPr lang="en-US" dirty="0"/>
              <a:t>:</a:t>
            </a:r>
          </a:p>
          <a:p>
            <a:pPr marL="0" indent="0">
              <a:buNone/>
            </a:pPr>
            <a:r>
              <a:rPr lang="en-US" dirty="0"/>
              <a:t>------------------------------------</a:t>
            </a:r>
          </a:p>
          <a:p>
            <a:pPr marL="0" indent="0">
              <a:buNone/>
            </a:pPr>
            <a:r>
              <a:rPr lang="en-US" dirty="0"/>
              <a:t>Total Free Space: 2524251</a:t>
            </a:r>
          </a:p>
          <a:p>
            <a:pPr marL="0" indent="0">
              <a:buNone/>
            </a:pPr>
            <a:r>
              <a:rPr lang="en-US" dirty="0"/>
              <a:t>Max   Chunk Size: 2519552</a:t>
            </a:r>
          </a:p>
          <a:p>
            <a:pPr marL="0" indent="0">
              <a:buNone/>
            </a:pPr>
            <a:r>
              <a:rPr lang="en-US" dirty="0"/>
              <a:t>Number of Blocks: 13</a:t>
            </a:r>
          </a:p>
          <a:p>
            <a:pPr marL="0" indent="0">
              <a:buNone/>
            </a:pPr>
            <a:r>
              <a:rPr lang="en-US" dirty="0"/>
              <a:t>Av.  Block  Size: 194173</a:t>
            </a:r>
          </a:p>
          <a:p>
            <a:pPr marL="0" indent="0">
              <a:buNone/>
            </a:pPr>
            <a:r>
              <a:rPr lang="en-US" dirty="0"/>
              <a:t>Tree      Height: 8</a:t>
            </a:r>
          </a:p>
          <a:p>
            <a:pPr marL="0" indent="0">
              <a:buNone/>
            </a:pPr>
            <a:r>
              <a:rPr lang="en-US" dirty="0"/>
              <a:t>2016-05-03T04:27:37.503+0000: 30282.678: [</a:t>
            </a:r>
            <a:r>
              <a:rPr lang="en-US" dirty="0" err="1"/>
              <a:t>ParNew</a:t>
            </a:r>
            <a:endParaRPr lang="en-US" dirty="0"/>
          </a:p>
          <a:p>
            <a:pPr marL="0" indent="0">
              <a:buNone/>
            </a:pPr>
            <a:r>
              <a:rPr lang="en-US" dirty="0"/>
              <a:t>Desired survivor size 214728704 bytes, new threshold 1 (max 1)</a:t>
            </a:r>
          </a:p>
          <a:p>
            <a:pPr marL="0" indent="0">
              <a:buNone/>
            </a:pPr>
            <a:r>
              <a:rPr lang="en-US" dirty="0"/>
              <a:t>- age   1:   85782640 bytes,   85782640 total</a:t>
            </a:r>
          </a:p>
          <a:p>
            <a:pPr marL="0" indent="0">
              <a:buNone/>
            </a:pPr>
            <a:r>
              <a:rPr lang="en-US" dirty="0"/>
              <a:t>: 3510063K-&gt;100856K(3774912K), 0.0516290 secs] 9371816K-&gt;6022161K(14260672K)After GC:</a:t>
            </a:r>
          </a:p>
          <a:p>
            <a:pPr marL="0" indent="0">
              <a:buNone/>
            </a:pPr>
            <a:r>
              <a:rPr lang="en-US" dirty="0"/>
              <a:t>Statistics for </a:t>
            </a:r>
            <a:r>
              <a:rPr lang="en-US" dirty="0" err="1"/>
              <a:t>BinaryTreeDictionary</a:t>
            </a:r>
            <a:r>
              <a:rPr lang="en-US" dirty="0"/>
              <a:t>:</a:t>
            </a:r>
          </a:p>
          <a:p>
            <a:pPr marL="0" indent="0">
              <a:buNone/>
            </a:pPr>
            <a:r>
              <a:rPr lang="en-US" dirty="0"/>
              <a:t>------------------------------------</a:t>
            </a:r>
          </a:p>
          <a:p>
            <a:pPr marL="0" indent="0">
              <a:buNone/>
            </a:pPr>
            <a:r>
              <a:rPr lang="en-US" dirty="0"/>
              <a:t>Total Free Space: 530579346</a:t>
            </a:r>
          </a:p>
          <a:p>
            <a:pPr marL="0" indent="0">
              <a:buNone/>
            </a:pPr>
            <a:r>
              <a:rPr lang="en-US" dirty="0"/>
              <a:t>Max   Chunk Size: 332576815</a:t>
            </a:r>
          </a:p>
          <a:p>
            <a:pPr marL="0" indent="0">
              <a:buNone/>
            </a:pPr>
            <a:r>
              <a:rPr lang="en-US" dirty="0"/>
              <a:t>Number of Blocks: 7178</a:t>
            </a:r>
          </a:p>
          <a:p>
            <a:pPr marL="0" indent="0">
              <a:buNone/>
            </a:pPr>
            <a:r>
              <a:rPr lang="en-US" dirty="0"/>
              <a:t>Av.  Block  Size: 73917</a:t>
            </a:r>
          </a:p>
          <a:p>
            <a:pPr marL="0" indent="0">
              <a:buNone/>
            </a:pPr>
            <a:r>
              <a:rPr lang="en-US" dirty="0"/>
              <a:t>Tree      Height: 44</a:t>
            </a:r>
          </a:p>
          <a:p>
            <a:pPr marL="0" indent="0">
              <a:buNone/>
            </a:pPr>
            <a:r>
              <a:rPr lang="en-US" dirty="0"/>
              <a:t>After GC:</a:t>
            </a:r>
          </a:p>
          <a:p>
            <a:pPr marL="0" indent="0">
              <a:buNone/>
            </a:pPr>
            <a:r>
              <a:rPr lang="en-US" dirty="0"/>
              <a:t>Statistics for </a:t>
            </a:r>
            <a:r>
              <a:rPr lang="en-US" dirty="0" err="1"/>
              <a:t>BinaryTreeDictionary</a:t>
            </a:r>
            <a:r>
              <a:rPr lang="en-US" dirty="0"/>
              <a:t>:</a:t>
            </a:r>
          </a:p>
          <a:p>
            <a:pPr marL="0" indent="0">
              <a:buNone/>
            </a:pPr>
            <a:r>
              <a:rPr lang="en-US" dirty="0"/>
              <a:t>------------------------------------</a:t>
            </a:r>
          </a:p>
          <a:p>
            <a:pPr marL="0" indent="0">
              <a:buNone/>
            </a:pPr>
            <a:r>
              <a:rPr lang="en-US" dirty="0"/>
              <a:t>Total Free Space: 2524251</a:t>
            </a:r>
          </a:p>
          <a:p>
            <a:pPr marL="0" indent="0">
              <a:buNone/>
            </a:pPr>
            <a:r>
              <a:rPr lang="en-US" dirty="0"/>
              <a:t>Max   Chunk Size: 2519552</a:t>
            </a:r>
          </a:p>
          <a:p>
            <a:pPr marL="0" indent="0">
              <a:buNone/>
            </a:pPr>
            <a:r>
              <a:rPr lang="en-US" dirty="0"/>
              <a:t>Number of Blocks: 13</a:t>
            </a:r>
          </a:p>
          <a:p>
            <a:pPr marL="0" indent="0">
              <a:buNone/>
            </a:pPr>
            <a:r>
              <a:rPr lang="en-US" dirty="0"/>
              <a:t>Av.  Block  Size: 194173</a:t>
            </a:r>
          </a:p>
          <a:p>
            <a:pPr marL="0" indent="0">
              <a:buNone/>
            </a:pPr>
            <a:r>
              <a:rPr lang="en-US" dirty="0"/>
              <a:t>Tree      Height: 8</a:t>
            </a:r>
          </a:p>
          <a:p>
            <a:pPr marL="0" indent="0">
              <a:buNone/>
            </a:pPr>
            <a:r>
              <a:rPr lang="en-US" dirty="0"/>
              <a:t>, 0.0552970 secs] [Times: user=0.67 sys=0.00, real=0.06 secs] </a:t>
            </a:r>
          </a:p>
          <a:p>
            <a:pPr marL="0" indent="0">
              <a:buNone/>
            </a:pPr>
            <a:r>
              <a:rPr lang="en-US" dirty="0"/>
              <a:t>Heap after GC invocations=5898 (full 77):</a:t>
            </a:r>
          </a:p>
          <a:p>
            <a:pPr marL="0" indent="0">
              <a:buNone/>
            </a:pPr>
            <a:r>
              <a:rPr lang="en-US" dirty="0"/>
              <a:t> par new generation   total 3774912K, used 100856K [0x000000047ae00000, 0x000000057ae00000, 0x000000057ae00000)</a:t>
            </a:r>
          </a:p>
          <a:p>
            <a:pPr marL="0" indent="0">
              <a:buNone/>
            </a:pPr>
            <a:r>
              <a:rPr lang="en-US" dirty="0"/>
              <a:t>  </a:t>
            </a:r>
            <a:r>
              <a:rPr lang="en-US" dirty="0" err="1"/>
              <a:t>eden</a:t>
            </a:r>
            <a:r>
              <a:rPr lang="en-US" dirty="0"/>
              <a:t> space 3355520K,   0% used [0x000000047ae00000, 0x000000047ae00000, 0x0000000547ae0000)</a:t>
            </a:r>
          </a:p>
          <a:p>
            <a:pPr marL="0" indent="0">
              <a:buNone/>
            </a:pPr>
            <a:r>
              <a:rPr lang="en-US" dirty="0"/>
              <a:t>  from space 419392K,  24% used [0x0000000547ae0000, 0x000000054dd5e328, 0x0000000561470000)</a:t>
            </a:r>
          </a:p>
          <a:p>
            <a:pPr marL="0" indent="0">
              <a:buNone/>
            </a:pPr>
            <a:r>
              <a:rPr lang="en-US" dirty="0"/>
              <a:t>  to   space 419392K,   0% used [0x0000000561470000, 0x0000000561470000, 0x000000057ae00000)</a:t>
            </a:r>
          </a:p>
          <a:p>
            <a:pPr marL="0" indent="0">
              <a:buNone/>
            </a:pPr>
            <a:r>
              <a:rPr lang="en-US" dirty="0"/>
              <a:t> concurrent mark-sweep generation total 10485760K, used 5921305K [0x000000057ae00000, 0x00000007fae00000, 0x00000007fae00000)</a:t>
            </a:r>
          </a:p>
          <a:p>
            <a:pPr marL="0" indent="0">
              <a:buNone/>
            </a:pPr>
            <a:r>
              <a:rPr lang="en-US" dirty="0"/>
              <a:t> concurrent-mark-sweep perm gen total 49380K, used 29537K [0x00000007fae00000, 0x00000007fde39000, 0x0000000800000000)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xmlns="" val="5425725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GC Log format</a:t>
            </a:r>
            <a:endParaRPr lang="en-US" dirty="0"/>
          </a:p>
        </p:txBody>
      </p:sp>
      <p:sp>
        <p:nvSpPr>
          <p:cNvPr id="4" name="Rectangle 3"/>
          <p:cNvSpPr/>
          <p:nvPr/>
        </p:nvSpPr>
        <p:spPr>
          <a:xfrm>
            <a:off x="0" y="1439409"/>
            <a:ext cx="10591800" cy="4893647"/>
          </a:xfrm>
          <a:prstGeom prst="rect">
            <a:avLst/>
          </a:prstGeom>
        </p:spPr>
        <p:txBody>
          <a:bodyPr wrap="square">
            <a:spAutoFit/>
          </a:bodyPr>
          <a:lstStyle/>
          <a:p>
            <a:r>
              <a:rPr lang="da-DK" sz="1200" dirty="0">
                <a:latin typeface="Consolas" panose="020B0609020204030204" pitchFamily="49" charset="0"/>
              </a:rPr>
              <a:t>&lt;af type="tenured" id="4" timestamp="Jun 16 11:28:22 2016" intervalms="5633.039"&gt;</a:t>
            </a:r>
          </a:p>
          <a:p>
            <a:r>
              <a:rPr lang="en-US" sz="1200" dirty="0">
                <a:latin typeface="Consolas" panose="020B0609020204030204" pitchFamily="49" charset="0"/>
              </a:rPr>
              <a:t>  &lt;minimum </a:t>
            </a:r>
            <a:r>
              <a:rPr lang="en-US" sz="1200" dirty="0" err="1">
                <a:latin typeface="Consolas" panose="020B0609020204030204" pitchFamily="49" charset="0"/>
              </a:rPr>
              <a:t>requested_bytes</a:t>
            </a:r>
            <a:r>
              <a:rPr lang="en-US" sz="1200" dirty="0">
                <a:latin typeface="Consolas" panose="020B0609020204030204" pitchFamily="49" charset="0"/>
              </a:rPr>
              <a:t>="56" /&gt;</a:t>
            </a:r>
          </a:p>
          <a:p>
            <a:r>
              <a:rPr lang="en-US" sz="1200" dirty="0">
                <a:latin typeface="Consolas" panose="020B0609020204030204" pitchFamily="49" charset="0"/>
              </a:rPr>
              <a:t>  &lt;time </a:t>
            </a:r>
            <a:r>
              <a:rPr lang="en-US" sz="1200" dirty="0" err="1">
                <a:latin typeface="Consolas" panose="020B0609020204030204" pitchFamily="49" charset="0"/>
              </a:rPr>
              <a:t>exclusiveaccessms</a:t>
            </a:r>
            <a:r>
              <a:rPr lang="en-US" sz="1200" dirty="0">
                <a:latin typeface="Consolas" panose="020B0609020204030204" pitchFamily="49" charset="0"/>
              </a:rPr>
              <a:t>="0.010" </a:t>
            </a:r>
            <a:r>
              <a:rPr lang="en-US" sz="1200" dirty="0" err="1">
                <a:latin typeface="Consolas" panose="020B0609020204030204" pitchFamily="49" charset="0"/>
              </a:rPr>
              <a:t>meanexclusiveaccessms</a:t>
            </a:r>
            <a:r>
              <a:rPr lang="en-US" sz="1200" dirty="0">
                <a:latin typeface="Consolas" panose="020B0609020204030204" pitchFamily="49" charset="0"/>
              </a:rPr>
              <a:t>="0.010" threads="0" </a:t>
            </a:r>
            <a:r>
              <a:rPr lang="en-US" sz="1200" dirty="0" err="1">
                <a:latin typeface="Consolas" panose="020B0609020204030204" pitchFamily="49" charset="0"/>
              </a:rPr>
              <a:t>lastthreadtid</a:t>
            </a:r>
            <a:r>
              <a:rPr lang="en-US" sz="1200" dirty="0">
                <a:latin typeface="Consolas" panose="020B0609020204030204" pitchFamily="49" charset="0"/>
              </a:rPr>
              <a:t>="0xF6B1C400" /&gt;</a:t>
            </a:r>
          </a:p>
          <a:p>
            <a:r>
              <a:rPr lang="en-US" sz="1200" dirty="0">
                <a:latin typeface="Consolas" panose="020B0609020204030204" pitchFamily="49" charset="0"/>
              </a:rPr>
              <a:t>  &lt;refs soft="7232" weak="3502" phantom="9" </a:t>
            </a:r>
            <a:r>
              <a:rPr lang="en-US" sz="1200" dirty="0" err="1">
                <a:latin typeface="Consolas" panose="020B0609020204030204" pitchFamily="49" charset="0"/>
              </a:rPr>
              <a:t>dynamicSoftReferenceThreshold</a:t>
            </a:r>
            <a:r>
              <a:rPr lang="en-US" sz="1200" dirty="0">
                <a:latin typeface="Consolas" panose="020B0609020204030204" pitchFamily="49" charset="0"/>
              </a:rPr>
              <a:t>="30" </a:t>
            </a:r>
            <a:r>
              <a:rPr lang="en-US" sz="1200" dirty="0" err="1">
                <a:latin typeface="Consolas" panose="020B0609020204030204" pitchFamily="49" charset="0"/>
              </a:rPr>
              <a:t>maxSoftReferenceThreshold</a:t>
            </a:r>
            <a:r>
              <a:rPr lang="en-US" sz="1200" dirty="0">
                <a:latin typeface="Consolas" panose="020B0609020204030204" pitchFamily="49" charset="0"/>
              </a:rPr>
              <a:t>="32" /&gt;</a:t>
            </a:r>
          </a:p>
          <a:p>
            <a:r>
              <a:rPr lang="en-US" sz="1200" dirty="0">
                <a:latin typeface="Consolas" panose="020B0609020204030204" pitchFamily="49" charset="0"/>
              </a:rPr>
              <a:t>  &lt;tenured </a:t>
            </a:r>
            <a:r>
              <a:rPr lang="en-US" sz="1200" dirty="0" err="1">
                <a:latin typeface="Consolas" panose="020B0609020204030204" pitchFamily="49" charset="0"/>
              </a:rPr>
              <a:t>freebytes</a:t>
            </a:r>
            <a:r>
              <a:rPr lang="en-US" sz="1200" dirty="0">
                <a:latin typeface="Consolas" panose="020B0609020204030204" pitchFamily="49" charset="0"/>
              </a:rPr>
              <a:t>="42949632" </a:t>
            </a:r>
            <a:r>
              <a:rPr lang="en-US" sz="1200" dirty="0" err="1">
                <a:latin typeface="Consolas" panose="020B0609020204030204" pitchFamily="49" charset="0"/>
              </a:rPr>
              <a:t>totalbytes</a:t>
            </a:r>
            <a:r>
              <a:rPr lang="en-US" sz="1200" dirty="0">
                <a:latin typeface="Consolas" panose="020B0609020204030204" pitchFamily="49" charset="0"/>
              </a:rPr>
              <a:t>="1073741824" percent="3" &gt;</a:t>
            </a:r>
          </a:p>
          <a:p>
            <a:r>
              <a:rPr lang="en-US" sz="1200" dirty="0">
                <a:latin typeface="Consolas" panose="020B0609020204030204" pitchFamily="49" charset="0"/>
              </a:rPr>
              <a:t>    &lt;</a:t>
            </a:r>
            <a:r>
              <a:rPr lang="en-US" sz="1200" dirty="0" err="1">
                <a:latin typeface="Consolas" panose="020B0609020204030204" pitchFamily="49" charset="0"/>
              </a:rPr>
              <a:t>soa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="0" </a:t>
            </a:r>
            <a:r>
              <a:rPr lang="en-US" sz="1200" dirty="0" err="1">
                <a:latin typeface="Consolas" panose="020B0609020204030204" pitchFamily="49" charset="0"/>
              </a:rPr>
              <a:t>totalbytes</a:t>
            </a:r>
            <a:r>
              <a:rPr lang="en-US" sz="1200" dirty="0">
                <a:latin typeface="Consolas" panose="020B0609020204030204" pitchFamily="49" charset="0"/>
              </a:rPr>
              <a:t>="1030792192" percent="0" /&gt;</a:t>
            </a:r>
          </a:p>
          <a:p>
            <a:r>
              <a:rPr lang="en-US" sz="1200" dirty="0">
                <a:latin typeface="Consolas" panose="020B0609020204030204" pitchFamily="49" charset="0"/>
              </a:rPr>
              <a:t>    &lt;</a:t>
            </a:r>
            <a:r>
              <a:rPr lang="en-US" sz="1200" dirty="0" err="1">
                <a:latin typeface="Consolas" panose="020B0609020204030204" pitchFamily="49" charset="0"/>
              </a:rPr>
              <a:t>loa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="42949632" </a:t>
            </a:r>
            <a:r>
              <a:rPr lang="en-US" sz="1200" dirty="0" err="1">
                <a:latin typeface="Consolas" panose="020B0609020204030204" pitchFamily="49" charset="0"/>
              </a:rPr>
              <a:t>totalbytes</a:t>
            </a:r>
            <a:r>
              <a:rPr lang="en-US" sz="1200" dirty="0">
                <a:latin typeface="Consolas" panose="020B0609020204030204" pitchFamily="49" charset="0"/>
              </a:rPr>
              <a:t>="42949632" percent="100" /&gt;</a:t>
            </a:r>
          </a:p>
          <a:p>
            <a:r>
              <a:rPr lang="en-US" sz="1200" dirty="0">
                <a:latin typeface="Consolas" panose="020B0609020204030204" pitchFamily="49" charset="0"/>
              </a:rPr>
              <a:t>  &lt;/tenured&gt;</a:t>
            </a:r>
          </a:p>
          <a:p>
            <a:r>
              <a:rPr lang="en-US" sz="1200" dirty="0">
                <a:latin typeface="Consolas" panose="020B0609020204030204" pitchFamily="49" charset="0"/>
              </a:rPr>
              <a:t>  &lt;pending-finalizers </a:t>
            </a:r>
            <a:r>
              <a:rPr lang="en-US" sz="1200" dirty="0" err="1">
                <a:latin typeface="Consolas" panose="020B0609020204030204" pitchFamily="49" charset="0"/>
              </a:rPr>
              <a:t>finalizable</a:t>
            </a:r>
            <a:r>
              <a:rPr lang="en-US" sz="1200" dirty="0">
                <a:latin typeface="Consolas" panose="020B0609020204030204" pitchFamily="49" charset="0"/>
              </a:rPr>
              <a:t>="0" reference="0" </a:t>
            </a:r>
            <a:r>
              <a:rPr lang="en-US" sz="1200" dirty="0" err="1">
                <a:latin typeface="Consolas" panose="020B0609020204030204" pitchFamily="49" charset="0"/>
              </a:rPr>
              <a:t>classloader</a:t>
            </a:r>
            <a:r>
              <a:rPr lang="en-US" sz="1200" dirty="0">
                <a:latin typeface="Consolas" panose="020B0609020204030204" pitchFamily="49" charset="0"/>
              </a:rPr>
              <a:t>="0" /&gt;</a:t>
            </a:r>
          </a:p>
          <a:p>
            <a:r>
              <a:rPr lang="en-US" sz="1200" dirty="0">
                <a:latin typeface="Consolas" panose="020B0609020204030204" pitchFamily="49" charset="0"/>
              </a:rPr>
              <a:t>  &lt;</a:t>
            </a:r>
            <a:r>
              <a:rPr lang="en-US" sz="1200" dirty="0" err="1">
                <a:latin typeface="Consolas" panose="020B0609020204030204" pitchFamily="49" charset="0"/>
              </a:rPr>
              <a:t>gc</a:t>
            </a:r>
            <a:r>
              <a:rPr lang="en-US" sz="1200" dirty="0">
                <a:latin typeface="Consolas" panose="020B0609020204030204" pitchFamily="49" charset="0"/>
              </a:rPr>
              <a:t> type="global" id="6" </a:t>
            </a:r>
            <a:r>
              <a:rPr lang="en-US" sz="1200" dirty="0" err="1">
                <a:latin typeface="Consolas" panose="020B0609020204030204" pitchFamily="49" charset="0"/>
              </a:rPr>
              <a:t>totalid</a:t>
            </a:r>
            <a:r>
              <a:rPr lang="en-US" sz="1200" dirty="0">
                <a:latin typeface="Consolas" panose="020B0609020204030204" pitchFamily="49" charset="0"/>
              </a:rPr>
              <a:t>="6" </a:t>
            </a:r>
            <a:r>
              <a:rPr lang="en-US" sz="1200" dirty="0" err="1">
                <a:latin typeface="Consolas" panose="020B0609020204030204" pitchFamily="49" charset="0"/>
              </a:rPr>
              <a:t>intervalms</a:t>
            </a:r>
            <a:r>
              <a:rPr lang="en-US" sz="1200" dirty="0">
                <a:latin typeface="Consolas" panose="020B0609020204030204" pitchFamily="49" charset="0"/>
              </a:rPr>
              <a:t>="3342.687"&gt;</a:t>
            </a:r>
          </a:p>
          <a:p>
            <a:r>
              <a:rPr lang="en-US" sz="1200" dirty="0">
                <a:latin typeface="Consolas" panose="020B0609020204030204" pitchFamily="49" charset="0"/>
              </a:rPr>
              <a:t>    &lt;</a:t>
            </a:r>
            <a:r>
              <a:rPr lang="en-US" sz="1200" dirty="0" err="1">
                <a:latin typeface="Consolas" panose="020B0609020204030204" pitchFamily="49" charset="0"/>
              </a:rPr>
              <a:t>classunloading</a:t>
            </a:r>
            <a:r>
              <a:rPr lang="en-US" sz="1200" dirty="0">
                <a:latin typeface="Consolas" panose="020B0609020204030204" pitchFamily="49" charset="0"/>
              </a:rPr>
              <a:t> </a:t>
            </a:r>
            <a:r>
              <a:rPr lang="en-US" sz="1200" dirty="0" err="1">
                <a:latin typeface="Consolas" panose="020B0609020204030204" pitchFamily="49" charset="0"/>
              </a:rPr>
              <a:t>classloaders</a:t>
            </a:r>
            <a:r>
              <a:rPr lang="en-US" sz="1200" dirty="0">
                <a:latin typeface="Consolas" panose="020B0609020204030204" pitchFamily="49" charset="0"/>
              </a:rPr>
              <a:t>="0" classes="0" </a:t>
            </a:r>
            <a:r>
              <a:rPr lang="en-US" sz="1200" dirty="0" err="1">
                <a:latin typeface="Consolas" panose="020B0609020204030204" pitchFamily="49" charset="0"/>
              </a:rPr>
              <a:t>timevmquiescems</a:t>
            </a:r>
            <a:r>
              <a:rPr lang="en-US" sz="1200" dirty="0">
                <a:latin typeface="Consolas" panose="020B0609020204030204" pitchFamily="49" charset="0"/>
              </a:rPr>
              <a:t>="0.000" </a:t>
            </a:r>
            <a:r>
              <a:rPr lang="en-US" sz="1200" dirty="0" err="1">
                <a:latin typeface="Consolas" panose="020B0609020204030204" pitchFamily="49" charset="0"/>
              </a:rPr>
              <a:t>timetakenms</a:t>
            </a:r>
            <a:r>
              <a:rPr lang="en-US" sz="1200" dirty="0">
                <a:latin typeface="Consolas" panose="020B0609020204030204" pitchFamily="49" charset="0"/>
              </a:rPr>
              <a:t>="1.200" /&gt;</a:t>
            </a:r>
          </a:p>
          <a:p>
            <a:r>
              <a:rPr lang="en-US" sz="1200" dirty="0">
                <a:latin typeface="Consolas" panose="020B0609020204030204" pitchFamily="49" charset="0"/>
              </a:rPr>
              <a:t>    &lt;finalization </a:t>
            </a:r>
            <a:r>
              <a:rPr lang="en-US" sz="1200" dirty="0" err="1">
                <a:latin typeface="Consolas" panose="020B0609020204030204" pitchFamily="49" charset="0"/>
              </a:rPr>
              <a:t>objectsqueued</a:t>
            </a:r>
            <a:r>
              <a:rPr lang="en-US" sz="1200" dirty="0">
                <a:latin typeface="Consolas" panose="020B0609020204030204" pitchFamily="49" charset="0"/>
              </a:rPr>
              <a:t>="75" /&gt;</a:t>
            </a:r>
          </a:p>
          <a:p>
            <a:r>
              <a:rPr lang="en-US" sz="1200" dirty="0">
                <a:latin typeface="Consolas" panose="020B0609020204030204" pitchFamily="49" charset="0"/>
              </a:rPr>
              <a:t>    &lt;</a:t>
            </a:r>
            <a:r>
              <a:rPr lang="en-US" sz="1200" dirty="0" err="1">
                <a:latin typeface="Consolas" panose="020B0609020204030204" pitchFamily="49" charset="0"/>
              </a:rPr>
              <a:t>timesms</a:t>
            </a:r>
            <a:r>
              <a:rPr lang="en-US" sz="1200" dirty="0">
                <a:latin typeface="Consolas" panose="020B0609020204030204" pitchFamily="49" charset="0"/>
              </a:rPr>
              <a:t> mark="28.886" sweep="1.414" compact="0.000" total="31.571" /&gt;</a:t>
            </a:r>
          </a:p>
          <a:p>
            <a:r>
              <a:rPr lang="en-US" sz="1200" dirty="0">
                <a:latin typeface="Consolas" panose="020B0609020204030204" pitchFamily="49" charset="0"/>
              </a:rPr>
              <a:t>    &lt;tenured </a:t>
            </a:r>
            <a:r>
              <a:rPr lang="en-US" sz="1200" dirty="0" err="1">
                <a:latin typeface="Consolas" panose="020B0609020204030204" pitchFamily="49" charset="0"/>
              </a:rPr>
              <a:t>freebytes</a:t>
            </a:r>
            <a:r>
              <a:rPr lang="en-US" sz="1200" dirty="0">
                <a:latin typeface="Consolas" panose="020B0609020204030204" pitchFamily="49" charset="0"/>
              </a:rPr>
              <a:t>="1014673616" </a:t>
            </a:r>
            <a:r>
              <a:rPr lang="en-US" sz="1200" dirty="0" err="1">
                <a:latin typeface="Consolas" panose="020B0609020204030204" pitchFamily="49" charset="0"/>
              </a:rPr>
              <a:t>totalbytes</a:t>
            </a:r>
            <a:r>
              <a:rPr lang="en-US" sz="1200" dirty="0">
                <a:latin typeface="Consolas" panose="020B0609020204030204" pitchFamily="49" charset="0"/>
              </a:rPr>
              <a:t>="1073741824" percent="94" &gt;</a:t>
            </a:r>
          </a:p>
          <a:p>
            <a:r>
              <a:rPr lang="en-US" sz="1200" dirty="0">
                <a:latin typeface="Consolas" panose="020B0609020204030204" pitchFamily="49" charset="0"/>
              </a:rPr>
              <a:t>      &lt;</a:t>
            </a:r>
            <a:r>
              <a:rPr lang="en-US" sz="1200" dirty="0" err="1">
                <a:latin typeface="Consolas" panose="020B0609020204030204" pitchFamily="49" charset="0"/>
              </a:rPr>
              <a:t>soa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="982461648" </a:t>
            </a:r>
            <a:r>
              <a:rPr lang="en-US" sz="1200" dirty="0" err="1">
                <a:latin typeface="Consolas" panose="020B0609020204030204" pitchFamily="49" charset="0"/>
              </a:rPr>
              <a:t>totalbytes</a:t>
            </a:r>
            <a:r>
              <a:rPr lang="en-US" sz="1200" dirty="0">
                <a:latin typeface="Consolas" panose="020B0609020204030204" pitchFamily="49" charset="0"/>
              </a:rPr>
              <a:t>="1041529856" percent="94" /&gt;</a:t>
            </a:r>
          </a:p>
          <a:p>
            <a:r>
              <a:rPr lang="en-US" sz="1200" dirty="0">
                <a:latin typeface="Consolas" panose="020B0609020204030204" pitchFamily="49" charset="0"/>
              </a:rPr>
              <a:t>      &lt;</a:t>
            </a:r>
            <a:r>
              <a:rPr lang="en-US" sz="1200" dirty="0" err="1">
                <a:latin typeface="Consolas" panose="020B0609020204030204" pitchFamily="49" charset="0"/>
              </a:rPr>
              <a:t>loa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="32211968" </a:t>
            </a:r>
            <a:r>
              <a:rPr lang="en-US" sz="1200" dirty="0" err="1">
                <a:latin typeface="Consolas" panose="020B0609020204030204" pitchFamily="49" charset="0"/>
              </a:rPr>
              <a:t>totalbytes</a:t>
            </a:r>
            <a:r>
              <a:rPr lang="en-US" sz="1200" dirty="0">
                <a:latin typeface="Consolas" panose="020B0609020204030204" pitchFamily="49" charset="0"/>
              </a:rPr>
              <a:t>="32211968" percent="100" /&gt;</a:t>
            </a:r>
          </a:p>
          <a:p>
            <a:r>
              <a:rPr lang="en-US" sz="1200" dirty="0">
                <a:latin typeface="Consolas" panose="020B0609020204030204" pitchFamily="49" charset="0"/>
              </a:rPr>
              <a:t>    &lt;/tenured&gt;</a:t>
            </a:r>
          </a:p>
          <a:p>
            <a:r>
              <a:rPr lang="en-US" sz="1200" dirty="0">
                <a:latin typeface="Consolas" panose="020B0609020204030204" pitchFamily="49" charset="0"/>
              </a:rPr>
              <a:t>  &lt;/</a:t>
            </a:r>
            <a:r>
              <a:rPr lang="en-US" sz="1200" dirty="0" err="1">
                <a:latin typeface="Consolas" panose="020B0609020204030204" pitchFamily="49" charset="0"/>
              </a:rPr>
              <a:t>gc</a:t>
            </a:r>
            <a:r>
              <a:rPr lang="en-US" sz="1200" dirty="0">
                <a:latin typeface="Consolas" panose="020B0609020204030204" pitchFamily="49" charset="0"/>
              </a:rPr>
              <a:t>&gt;</a:t>
            </a:r>
          </a:p>
          <a:p>
            <a:r>
              <a:rPr lang="en-US" sz="1200" dirty="0">
                <a:latin typeface="Consolas" panose="020B0609020204030204" pitchFamily="49" charset="0"/>
              </a:rPr>
              <a:t>  &lt;tenured </a:t>
            </a:r>
            <a:r>
              <a:rPr lang="en-US" sz="1200" dirty="0" err="1">
                <a:latin typeface="Consolas" panose="020B0609020204030204" pitchFamily="49" charset="0"/>
              </a:rPr>
              <a:t>freebytes</a:t>
            </a:r>
            <a:r>
              <a:rPr lang="en-US" sz="1200" dirty="0">
                <a:latin typeface="Consolas" panose="020B0609020204030204" pitchFamily="49" charset="0"/>
              </a:rPr>
              <a:t>="1014608080" </a:t>
            </a:r>
            <a:r>
              <a:rPr lang="en-US" sz="1200" dirty="0" err="1">
                <a:latin typeface="Consolas" panose="020B0609020204030204" pitchFamily="49" charset="0"/>
              </a:rPr>
              <a:t>totalbytes</a:t>
            </a:r>
            <a:r>
              <a:rPr lang="en-US" sz="1200" dirty="0">
                <a:latin typeface="Consolas" panose="020B0609020204030204" pitchFamily="49" charset="0"/>
              </a:rPr>
              <a:t>="1073741824" percent="94" &gt;</a:t>
            </a:r>
          </a:p>
          <a:p>
            <a:r>
              <a:rPr lang="en-US" sz="1200" dirty="0">
                <a:latin typeface="Consolas" panose="020B0609020204030204" pitchFamily="49" charset="0"/>
              </a:rPr>
              <a:t>    &lt;</a:t>
            </a:r>
            <a:r>
              <a:rPr lang="en-US" sz="1200" dirty="0" err="1">
                <a:latin typeface="Consolas" panose="020B0609020204030204" pitchFamily="49" charset="0"/>
              </a:rPr>
              <a:t>soa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="982396112" </a:t>
            </a:r>
            <a:r>
              <a:rPr lang="en-US" sz="1200" dirty="0" err="1">
                <a:latin typeface="Consolas" panose="020B0609020204030204" pitchFamily="49" charset="0"/>
              </a:rPr>
              <a:t>totalbytes</a:t>
            </a:r>
            <a:r>
              <a:rPr lang="en-US" sz="1200" dirty="0">
                <a:latin typeface="Consolas" panose="020B0609020204030204" pitchFamily="49" charset="0"/>
              </a:rPr>
              <a:t>="1041529856" percent="94" /&gt;</a:t>
            </a:r>
          </a:p>
          <a:p>
            <a:r>
              <a:rPr lang="en-US" sz="1200" dirty="0">
                <a:latin typeface="Consolas" panose="020B0609020204030204" pitchFamily="49" charset="0"/>
              </a:rPr>
              <a:t>    &lt;</a:t>
            </a:r>
            <a:r>
              <a:rPr lang="en-US" sz="1200" dirty="0" err="1">
                <a:latin typeface="Consolas" panose="020B0609020204030204" pitchFamily="49" charset="0"/>
              </a:rPr>
              <a:t>loa</a:t>
            </a:r>
            <a:r>
              <a:rPr lang="en-US" sz="1200" dirty="0">
                <a:latin typeface="Consolas" panose="020B0609020204030204" pitchFamily="49" charset="0"/>
              </a:rPr>
              <a:t> </a:t>
            </a:r>
            <a:r>
              <a:rPr lang="en-US" sz="1200" dirty="0" err="1">
                <a:latin typeface="Consolas" panose="020B0609020204030204" pitchFamily="49" charset="0"/>
              </a:rPr>
              <a:t>freebytes</a:t>
            </a:r>
            <a:r>
              <a:rPr lang="en-US" sz="1200" dirty="0">
                <a:latin typeface="Consolas" panose="020B0609020204030204" pitchFamily="49" charset="0"/>
              </a:rPr>
              <a:t>="32211968" </a:t>
            </a:r>
            <a:r>
              <a:rPr lang="en-US" sz="1200" dirty="0" err="1">
                <a:latin typeface="Consolas" panose="020B0609020204030204" pitchFamily="49" charset="0"/>
              </a:rPr>
              <a:t>totalbytes</a:t>
            </a:r>
            <a:r>
              <a:rPr lang="en-US" sz="1200" dirty="0">
                <a:latin typeface="Consolas" panose="020B0609020204030204" pitchFamily="49" charset="0"/>
              </a:rPr>
              <a:t>="32211968" percent="100" /&gt;</a:t>
            </a:r>
          </a:p>
          <a:p>
            <a:r>
              <a:rPr lang="en-US" sz="1200" dirty="0">
                <a:latin typeface="Consolas" panose="020B0609020204030204" pitchFamily="49" charset="0"/>
              </a:rPr>
              <a:t>  &lt;/tenured&gt;</a:t>
            </a:r>
          </a:p>
          <a:p>
            <a:r>
              <a:rPr lang="en-US" sz="1200" dirty="0">
                <a:latin typeface="Consolas" panose="020B0609020204030204" pitchFamily="49" charset="0"/>
              </a:rPr>
              <a:t>  &lt;refs soft="7020" weak="2886" phantom="9" </a:t>
            </a:r>
            <a:r>
              <a:rPr lang="en-US" sz="1200" dirty="0" err="1">
                <a:latin typeface="Consolas" panose="020B0609020204030204" pitchFamily="49" charset="0"/>
              </a:rPr>
              <a:t>dynamicSoftReferenceThreshold</a:t>
            </a:r>
            <a:r>
              <a:rPr lang="en-US" sz="1200" dirty="0">
                <a:latin typeface="Consolas" panose="020B0609020204030204" pitchFamily="49" charset="0"/>
              </a:rPr>
              <a:t>="30" </a:t>
            </a:r>
            <a:r>
              <a:rPr lang="en-US" sz="1200" dirty="0" err="1">
                <a:latin typeface="Consolas" panose="020B0609020204030204" pitchFamily="49" charset="0"/>
              </a:rPr>
              <a:t>maxSoftReferenceThreshold</a:t>
            </a:r>
            <a:r>
              <a:rPr lang="en-US" sz="1200" dirty="0">
                <a:latin typeface="Consolas" panose="020B0609020204030204" pitchFamily="49" charset="0"/>
              </a:rPr>
              <a:t>="32" /&gt;</a:t>
            </a:r>
          </a:p>
          <a:p>
            <a:r>
              <a:rPr lang="en-US" sz="1200" dirty="0">
                <a:latin typeface="Consolas" panose="020B0609020204030204" pitchFamily="49" charset="0"/>
              </a:rPr>
              <a:t>  &lt;pending-finalizers </a:t>
            </a:r>
            <a:r>
              <a:rPr lang="en-US" sz="1200" dirty="0" err="1">
                <a:latin typeface="Consolas" panose="020B0609020204030204" pitchFamily="49" charset="0"/>
              </a:rPr>
              <a:t>finalizable</a:t>
            </a:r>
            <a:r>
              <a:rPr lang="en-US" sz="1200" dirty="0">
                <a:latin typeface="Consolas" panose="020B0609020204030204" pitchFamily="49" charset="0"/>
              </a:rPr>
              <a:t>="75" reference="15" </a:t>
            </a:r>
            <a:r>
              <a:rPr lang="en-US" sz="1200" dirty="0" err="1">
                <a:latin typeface="Consolas" panose="020B0609020204030204" pitchFamily="49" charset="0"/>
              </a:rPr>
              <a:t>classloader</a:t>
            </a:r>
            <a:r>
              <a:rPr lang="en-US" sz="1200" dirty="0">
                <a:latin typeface="Consolas" panose="020B0609020204030204" pitchFamily="49" charset="0"/>
              </a:rPr>
              <a:t>="0" /&gt;</a:t>
            </a:r>
          </a:p>
          <a:p>
            <a:r>
              <a:rPr lang="en-US" sz="1200" dirty="0">
                <a:latin typeface="Consolas" panose="020B0609020204030204" pitchFamily="49" charset="0"/>
              </a:rPr>
              <a:t>  &lt;time </a:t>
            </a:r>
            <a:r>
              <a:rPr lang="en-US" sz="1200" dirty="0" err="1">
                <a:latin typeface="Consolas" panose="020B0609020204030204" pitchFamily="49" charset="0"/>
              </a:rPr>
              <a:t>totalms</a:t>
            </a:r>
            <a:r>
              <a:rPr lang="en-US" sz="1200" dirty="0">
                <a:latin typeface="Consolas" panose="020B0609020204030204" pitchFamily="49" charset="0"/>
              </a:rPr>
              <a:t>="33.852" /&gt;</a:t>
            </a:r>
          </a:p>
          <a:p>
            <a:r>
              <a:rPr lang="en-US" sz="1200" dirty="0">
                <a:latin typeface="Consolas" panose="020B0609020204030204" pitchFamily="49" charset="0"/>
              </a:rPr>
              <a:t>&lt;/</a:t>
            </a:r>
            <a:r>
              <a:rPr lang="en-US" sz="1200" dirty="0" err="1">
                <a:latin typeface="Consolas" panose="020B0609020204030204" pitchFamily="49" charset="0"/>
              </a:rPr>
              <a:t>af</a:t>
            </a:r>
            <a:r>
              <a:rPr lang="en-US" sz="1200" dirty="0">
                <a:latin typeface="Consolas" panose="020B0609020204030204" pitchFamily="49" charset="0"/>
              </a:rPr>
              <a:t>&gt;</a:t>
            </a:r>
            <a:endParaRPr lang="en-US" sz="1200" dirty="0"/>
          </a:p>
        </p:txBody>
      </p:sp>
    </p:spTree>
    <p:extLst>
      <p:ext uri="{BB962C8B-B14F-4D97-AF65-F5344CB8AC3E}">
        <p14:creationId xmlns:p14="http://schemas.microsoft.com/office/powerpoint/2010/main" xmlns="" val="33832667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GC Log – another format</a:t>
            </a:r>
            <a:endParaRPr lang="en-US" dirty="0"/>
          </a:p>
        </p:txBody>
      </p:sp>
      <p:sp>
        <p:nvSpPr>
          <p:cNvPr id="4" name="Rectangle 3"/>
          <p:cNvSpPr/>
          <p:nvPr/>
        </p:nvSpPr>
        <p:spPr>
          <a:xfrm>
            <a:off x="0" y="1905000"/>
            <a:ext cx="9372600" cy="4524315"/>
          </a:xfrm>
          <a:prstGeom prst="rect">
            <a:avLst/>
          </a:prstGeom>
        </p:spPr>
        <p:txBody>
          <a:bodyPr wrap="square">
            <a:spAutoFit/>
          </a:bodyPr>
          <a:lstStyle/>
          <a:p>
            <a:r>
              <a:rPr lang="en-US" dirty="0">
                <a:latin typeface="Consolas" panose="020B0609020204030204" pitchFamily="49" charset="0"/>
              </a:rPr>
              <a:t>&lt;</a:t>
            </a:r>
            <a:r>
              <a:rPr lang="en-US" dirty="0" err="1">
                <a:latin typeface="Consolas" panose="020B0609020204030204" pitchFamily="49" charset="0"/>
              </a:rPr>
              <a:t>gc</a:t>
            </a:r>
            <a:r>
              <a:rPr lang="en-US" dirty="0">
                <a:latin typeface="Consolas" panose="020B0609020204030204" pitchFamily="49" charset="0"/>
              </a:rPr>
              <a:t>-op id="139" type="scavenge" </a:t>
            </a:r>
            <a:r>
              <a:rPr lang="en-US" dirty="0" err="1">
                <a:latin typeface="Consolas" panose="020B0609020204030204" pitchFamily="49" charset="0"/>
              </a:rPr>
              <a:t>timems</a:t>
            </a:r>
            <a:r>
              <a:rPr lang="en-US" dirty="0">
                <a:latin typeface="Consolas" panose="020B0609020204030204" pitchFamily="49" charset="0"/>
              </a:rPr>
              <a:t>="335.610" </a:t>
            </a:r>
            <a:r>
              <a:rPr lang="en-US" dirty="0" err="1">
                <a:latin typeface="Consolas" panose="020B0609020204030204" pitchFamily="49" charset="0"/>
              </a:rPr>
              <a:t>contextid</a:t>
            </a:r>
            <a:r>
              <a:rPr lang="en-US" dirty="0">
                <a:latin typeface="Consolas" panose="020B0609020204030204" pitchFamily="49" charset="0"/>
              </a:rPr>
              <a:t>="136" timestamp="2016-06-15T15:51:10.128"&gt;</a:t>
            </a:r>
          </a:p>
          <a:p>
            <a:r>
              <a:rPr lang="en-US" dirty="0">
                <a:latin typeface="Consolas" panose="020B0609020204030204" pitchFamily="49" charset="0"/>
              </a:rPr>
              <a:t>  &lt;scavenger-info </a:t>
            </a:r>
            <a:r>
              <a:rPr lang="en-US" dirty="0" err="1">
                <a:latin typeface="Consolas" panose="020B0609020204030204" pitchFamily="49" charset="0"/>
              </a:rPr>
              <a:t>tenureage</a:t>
            </a:r>
            <a:r>
              <a:rPr lang="en-US" dirty="0">
                <a:latin typeface="Consolas" panose="020B0609020204030204" pitchFamily="49" charset="0"/>
              </a:rPr>
              <a:t>="4" </a:t>
            </a:r>
            <a:r>
              <a:rPr lang="en-US" dirty="0" err="1">
                <a:latin typeface="Consolas" panose="020B0609020204030204" pitchFamily="49" charset="0"/>
              </a:rPr>
              <a:t>tenuremask</a:t>
            </a:r>
            <a:r>
              <a:rPr lang="en-US" dirty="0">
                <a:latin typeface="Consolas" panose="020B0609020204030204" pitchFamily="49" charset="0"/>
              </a:rPr>
              <a:t>="7ff0" </a:t>
            </a:r>
            <a:r>
              <a:rPr lang="en-US" dirty="0" err="1">
                <a:latin typeface="Consolas" panose="020B0609020204030204" pitchFamily="49" charset="0"/>
              </a:rPr>
              <a:t>tiltratio</a:t>
            </a:r>
            <a:r>
              <a:rPr lang="en-US" dirty="0">
                <a:latin typeface="Consolas" panose="020B0609020204030204" pitchFamily="49" charset="0"/>
              </a:rPr>
              <a:t>="58" /&gt;</a:t>
            </a:r>
          </a:p>
          <a:p>
            <a:r>
              <a:rPr lang="en-US" dirty="0">
                <a:latin typeface="Consolas" panose="020B0609020204030204" pitchFamily="49" charset="0"/>
              </a:rPr>
              <a:t>  &lt;memory-copied type="nursery" objects="11071048" bytes="448013400" </a:t>
            </a:r>
            <a:r>
              <a:rPr lang="en-US" dirty="0" err="1">
                <a:latin typeface="Consolas" panose="020B0609020204030204" pitchFamily="49" charset="0"/>
              </a:rPr>
              <a:t>bytesdiscarded</a:t>
            </a:r>
            <a:r>
              <a:rPr lang="en-US" dirty="0">
                <a:latin typeface="Consolas" panose="020B0609020204030204" pitchFamily="49" charset="0"/>
              </a:rPr>
              <a:t>="88016" /&gt;</a:t>
            </a:r>
          </a:p>
          <a:p>
            <a:r>
              <a:rPr lang="en-US" dirty="0">
                <a:latin typeface="Consolas" panose="020B0609020204030204" pitchFamily="49" charset="0"/>
              </a:rPr>
              <a:t>  &lt;memory-copied type="tenure" objects="286673" bytes="9771936" </a:t>
            </a:r>
            <a:r>
              <a:rPr lang="en-US" dirty="0" err="1">
                <a:latin typeface="Consolas" panose="020B0609020204030204" pitchFamily="49" charset="0"/>
              </a:rPr>
              <a:t>bytesdiscarded</a:t>
            </a:r>
            <a:r>
              <a:rPr lang="en-US" dirty="0">
                <a:latin typeface="Consolas" panose="020B0609020204030204" pitchFamily="49" charset="0"/>
              </a:rPr>
              <a:t>="320608" /&gt;</a:t>
            </a:r>
          </a:p>
          <a:p>
            <a:r>
              <a:rPr lang="en-US" dirty="0">
                <a:latin typeface="Consolas" panose="020B0609020204030204" pitchFamily="49" charset="0"/>
              </a:rPr>
              <a:t>  &lt;copy-failed type="nursery" objects="286673" bytes="9771936" /&gt;</a:t>
            </a:r>
          </a:p>
          <a:p>
            <a:r>
              <a:rPr lang="en-US" dirty="0">
                <a:latin typeface="Consolas" panose="020B0609020204030204" pitchFamily="49" charset="0"/>
              </a:rPr>
              <a:t>  &lt;finalization candidates="112" </a:t>
            </a:r>
            <a:r>
              <a:rPr lang="en-US" dirty="0" err="1">
                <a:latin typeface="Consolas" panose="020B0609020204030204" pitchFamily="49" charset="0"/>
              </a:rPr>
              <a:t>enqueued</a:t>
            </a:r>
            <a:r>
              <a:rPr lang="en-US" dirty="0">
                <a:latin typeface="Consolas" panose="020B0609020204030204" pitchFamily="49" charset="0"/>
              </a:rPr>
              <a:t>="16" /&gt;</a:t>
            </a:r>
          </a:p>
          <a:p>
            <a:r>
              <a:rPr lang="en-US" dirty="0">
                <a:latin typeface="Consolas" panose="020B0609020204030204" pitchFamily="49" charset="0"/>
              </a:rPr>
              <a:t>  &lt;</a:t>
            </a:r>
            <a:r>
              <a:rPr lang="en-US" dirty="0" err="1">
                <a:latin typeface="Consolas" panose="020B0609020204030204" pitchFamily="49" charset="0"/>
              </a:rPr>
              <a:t>ownableSynchronizers</a:t>
            </a:r>
            <a:r>
              <a:rPr lang="en-US" dirty="0">
                <a:latin typeface="Consolas" panose="020B0609020204030204" pitchFamily="49" charset="0"/>
              </a:rPr>
              <a:t> candidates="8111" cleared="11" /&gt;</a:t>
            </a:r>
          </a:p>
          <a:p>
            <a:r>
              <a:rPr lang="en-US" dirty="0">
                <a:latin typeface="Consolas" panose="020B0609020204030204" pitchFamily="49" charset="0"/>
              </a:rPr>
              <a:t>  &lt;references type="soft" candidates="1256" cleared="0" </a:t>
            </a:r>
            <a:r>
              <a:rPr lang="en-US" dirty="0" err="1">
                <a:latin typeface="Consolas" panose="020B0609020204030204" pitchFamily="49" charset="0"/>
              </a:rPr>
              <a:t>enqueued</a:t>
            </a:r>
            <a:r>
              <a:rPr lang="en-US" dirty="0">
                <a:latin typeface="Consolas" panose="020B0609020204030204" pitchFamily="49" charset="0"/>
              </a:rPr>
              <a:t>="0" </a:t>
            </a:r>
            <a:r>
              <a:rPr lang="en-US" dirty="0" err="1">
                <a:latin typeface="Consolas" panose="020B0609020204030204" pitchFamily="49" charset="0"/>
              </a:rPr>
              <a:t>dynamicThreshold</a:t>
            </a:r>
            <a:r>
              <a:rPr lang="en-US" dirty="0">
                <a:latin typeface="Consolas" panose="020B0609020204030204" pitchFamily="49" charset="0"/>
              </a:rPr>
              <a:t>="32" </a:t>
            </a:r>
            <a:r>
              <a:rPr lang="en-US" dirty="0" err="1">
                <a:latin typeface="Consolas" panose="020B0609020204030204" pitchFamily="49" charset="0"/>
              </a:rPr>
              <a:t>maxThreshold</a:t>
            </a:r>
            <a:r>
              <a:rPr lang="en-US" dirty="0">
                <a:latin typeface="Consolas" panose="020B0609020204030204" pitchFamily="49" charset="0"/>
              </a:rPr>
              <a:t>="32" /&gt;</a:t>
            </a:r>
          </a:p>
          <a:p>
            <a:r>
              <a:rPr lang="en-US" dirty="0">
                <a:latin typeface="Consolas" panose="020B0609020204030204" pitchFamily="49" charset="0"/>
              </a:rPr>
              <a:t>  &lt;references type="weak" candidates="2953" cleared="0" </a:t>
            </a:r>
            <a:r>
              <a:rPr lang="en-US" dirty="0" err="1">
                <a:latin typeface="Consolas" panose="020B0609020204030204" pitchFamily="49" charset="0"/>
              </a:rPr>
              <a:t>enqueued</a:t>
            </a:r>
            <a:r>
              <a:rPr lang="en-US" dirty="0">
                <a:latin typeface="Consolas" panose="020B0609020204030204" pitchFamily="49" charset="0"/>
              </a:rPr>
              <a:t>="0" /&gt;</a:t>
            </a:r>
          </a:p>
          <a:p>
            <a:r>
              <a:rPr lang="en-US" dirty="0">
                <a:latin typeface="Consolas" panose="020B0609020204030204" pitchFamily="49" charset="0"/>
              </a:rPr>
              <a:t>  &lt;references type="phantom" candidates="142406" cleared="142335" </a:t>
            </a:r>
            <a:r>
              <a:rPr lang="en-US" dirty="0" err="1">
                <a:latin typeface="Consolas" panose="020B0609020204030204" pitchFamily="49" charset="0"/>
              </a:rPr>
              <a:t>enqueued</a:t>
            </a:r>
            <a:r>
              <a:rPr lang="en-US" dirty="0">
                <a:latin typeface="Consolas" panose="020B0609020204030204" pitchFamily="49" charset="0"/>
              </a:rPr>
              <a:t>="142335" /&gt;</a:t>
            </a:r>
          </a:p>
          <a:p>
            <a:r>
              <a:rPr lang="en-US" dirty="0">
                <a:latin typeface="Consolas" panose="020B0609020204030204" pitchFamily="49" charset="0"/>
              </a:rPr>
              <a:t>&lt;/</a:t>
            </a:r>
            <a:r>
              <a:rPr lang="en-US" dirty="0" err="1">
                <a:latin typeface="Consolas" panose="020B0609020204030204" pitchFamily="49" charset="0"/>
              </a:rPr>
              <a:t>gc</a:t>
            </a:r>
            <a:r>
              <a:rPr lang="en-US" dirty="0">
                <a:latin typeface="Consolas" panose="020B0609020204030204" pitchFamily="49" charset="0"/>
              </a:rPr>
              <a:t>-op</a:t>
            </a:r>
            <a:r>
              <a:rPr lang="en-US" dirty="0" smtClean="0">
                <a:latin typeface="Consolas" panose="020B0609020204030204" pitchFamily="49" charset="0"/>
              </a:rPr>
              <a:t>&gt;</a:t>
            </a:r>
            <a:endParaRPr lang="en-US" dirty="0">
              <a:latin typeface="Consolas" panose="020B0609020204030204" pitchFamily="49" charset="0"/>
            </a:endParaRPr>
          </a:p>
        </p:txBody>
      </p:sp>
    </p:spTree>
    <p:extLst>
      <p:ext uri="{BB962C8B-B14F-4D97-AF65-F5344CB8AC3E}">
        <p14:creationId xmlns:p14="http://schemas.microsoft.com/office/powerpoint/2010/main" xmlns="" val="7307810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Log format varies</a:t>
            </a:r>
            <a:endParaRPr lang="en-US" dirty="0"/>
          </a:p>
        </p:txBody>
      </p:sp>
      <p:sp>
        <p:nvSpPr>
          <p:cNvPr id="3" name="Content Placeholder 2"/>
          <p:cNvSpPr>
            <a:spLocks noGrp="1"/>
          </p:cNvSpPr>
          <p:nvPr>
            <p:ph idx="1"/>
          </p:nvPr>
        </p:nvSpPr>
        <p:spPr/>
        <p:txBody>
          <a:bodyPr/>
          <a:lstStyle/>
          <a:p>
            <a:r>
              <a:rPr lang="en-US" dirty="0" smtClean="0"/>
              <a:t>Java Vendor</a:t>
            </a:r>
          </a:p>
          <a:p>
            <a:r>
              <a:rPr lang="en-US" dirty="0"/>
              <a:t>JVM Version</a:t>
            </a:r>
          </a:p>
          <a:p>
            <a:r>
              <a:rPr lang="en-US" dirty="0" smtClean="0"/>
              <a:t>GC Algorithm</a:t>
            </a:r>
          </a:p>
          <a:p>
            <a:r>
              <a:rPr lang="en-US" dirty="0" smtClean="0"/>
              <a:t>Arguments</a:t>
            </a:r>
            <a:endParaRPr lang="en-US" dirty="0"/>
          </a:p>
        </p:txBody>
      </p:sp>
    </p:spTree>
    <p:extLst>
      <p:ext uri="{BB962C8B-B14F-4D97-AF65-F5344CB8AC3E}">
        <p14:creationId xmlns:p14="http://schemas.microsoft.com/office/powerpoint/2010/main" xmlns="" val="323470565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Reminds of…</a:t>
            </a:r>
            <a:endParaRPr lang="en-US" dirty="0"/>
          </a:p>
        </p:txBody>
      </p:sp>
      <p:sp>
        <p:nvSpPr>
          <p:cNvPr id="4" name="Rectangle 3"/>
          <p:cNvSpPr/>
          <p:nvPr/>
        </p:nvSpPr>
        <p:spPr>
          <a:xfrm>
            <a:off x="1981200" y="5486400"/>
            <a:ext cx="5791200" cy="369332"/>
          </a:xfrm>
          <a:prstGeom prst="rect">
            <a:avLst/>
          </a:prstGeom>
        </p:spPr>
        <p:txBody>
          <a:bodyPr wrap="square">
            <a:spAutoFit/>
          </a:bodyPr>
          <a:lstStyle/>
          <a:p>
            <a:r>
              <a:rPr lang="en-US" dirty="0">
                <a:hlinkClick r:id="rId3"/>
              </a:rPr>
              <a:t>https://www.youtube.com/watch?v=QNJL6nfu__</a:t>
            </a:r>
            <a:r>
              <a:rPr lang="en-US" dirty="0" smtClean="0">
                <a:hlinkClick r:id="rId3"/>
              </a:rPr>
              <a:t>Q</a:t>
            </a:r>
            <a:endParaRPr lang="en-US" dirty="0" smtClean="0"/>
          </a:p>
        </p:txBody>
      </p:sp>
      <p:pic>
        <p:nvPicPr>
          <p:cNvPr id="6" name="Picture 5"/>
          <p:cNvPicPr>
            <a:picLocks noChangeAspect="1"/>
          </p:cNvPicPr>
          <p:nvPr/>
        </p:nvPicPr>
        <p:blipFill>
          <a:blip r:embed="rId4" cstate="print"/>
          <a:stretch>
            <a:fillRect/>
          </a:stretch>
        </p:blipFill>
        <p:spPr>
          <a:xfrm>
            <a:off x="1519237" y="1676400"/>
            <a:ext cx="6105525" cy="3429000"/>
          </a:xfrm>
          <a:prstGeom prst="rect">
            <a:avLst/>
          </a:prstGeom>
        </p:spPr>
      </p:pic>
    </p:spTree>
    <p:extLst>
      <p:ext uri="{BB962C8B-B14F-4D97-AF65-F5344CB8AC3E}">
        <p14:creationId xmlns:p14="http://schemas.microsoft.com/office/powerpoint/2010/main" xmlns="" val="87903541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KPI</a:t>
            </a:r>
          </a:p>
          <a:p>
            <a:r>
              <a:rPr lang="en-US" dirty="0" smtClean="0">
                <a:solidFill>
                  <a:schemeClr val="bg1">
                    <a:lumMod val="75000"/>
                  </a:schemeClr>
                </a:solidFill>
              </a:rPr>
              <a:t>Anatomy of GC Log</a:t>
            </a:r>
          </a:p>
          <a:p>
            <a:r>
              <a:rPr lang="en-US" dirty="0" smtClean="0"/>
              <a:t>Tools</a:t>
            </a:r>
          </a:p>
          <a:p>
            <a:r>
              <a:rPr lang="en-US" dirty="0"/>
              <a:t>Analyze real world GC Logs</a:t>
            </a:r>
          </a:p>
        </p:txBody>
      </p:sp>
    </p:spTree>
    <p:extLst>
      <p:ext uri="{BB962C8B-B14F-4D97-AF65-F5344CB8AC3E}">
        <p14:creationId xmlns:p14="http://schemas.microsoft.com/office/powerpoint/2010/main" xmlns="" val="282875343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ceasy.io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90800" y="2362200"/>
            <a:ext cx="4163108" cy="1643332"/>
          </a:xfrm>
          <a:prstGeom prst="rect">
            <a:avLst/>
          </a:prstGeom>
        </p:spPr>
      </p:pic>
      <p:sp>
        <p:nvSpPr>
          <p:cNvPr id="3" name="TextBox 2"/>
          <p:cNvSpPr txBox="1"/>
          <p:nvPr/>
        </p:nvSpPr>
        <p:spPr>
          <a:xfrm>
            <a:off x="2286000" y="5486400"/>
            <a:ext cx="4235327" cy="369332"/>
          </a:xfrm>
          <a:prstGeom prst="rect">
            <a:avLst/>
          </a:prstGeom>
          <a:noFill/>
        </p:spPr>
        <p:txBody>
          <a:bodyPr wrap="none" rtlCol="0">
            <a:spAutoFit/>
          </a:bodyPr>
          <a:lstStyle/>
          <a:p>
            <a:r>
              <a:rPr lang="en-US" dirty="0"/>
              <a:t>Universal GC log analyzer – </a:t>
            </a:r>
            <a:r>
              <a:rPr lang="en-US" dirty="0">
                <a:hlinkClick r:id="rId3"/>
              </a:rPr>
              <a:t>http://</a:t>
            </a:r>
            <a:r>
              <a:rPr lang="en-US" dirty="0" smtClean="0">
                <a:hlinkClick r:id="rId3"/>
              </a:rPr>
              <a:t>gceasy.io</a:t>
            </a:r>
            <a:endParaRPr lang="en-US" dirty="0"/>
          </a:p>
        </p:txBody>
      </p:sp>
    </p:spTree>
    <p:extLst>
      <p:ext uri="{BB962C8B-B14F-4D97-AF65-F5344CB8AC3E}">
        <p14:creationId xmlns:p14="http://schemas.microsoft.com/office/powerpoint/2010/main" xmlns="" val="371521728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ceasy.io – REST API</a:t>
            </a:r>
            <a:endParaRPr lang="en-US" dirty="0"/>
          </a:p>
        </p:txBody>
      </p:sp>
      <p:sp>
        <p:nvSpPr>
          <p:cNvPr id="3" name="Rectangle 2"/>
          <p:cNvSpPr/>
          <p:nvPr/>
        </p:nvSpPr>
        <p:spPr>
          <a:xfrm>
            <a:off x="876300" y="5638800"/>
            <a:ext cx="7391400" cy="646331"/>
          </a:xfrm>
          <a:prstGeom prst="rect">
            <a:avLst/>
          </a:prstGeom>
        </p:spPr>
        <p:txBody>
          <a:bodyPr wrap="square">
            <a:spAutoFit/>
          </a:bodyPr>
          <a:lstStyle/>
          <a:p>
            <a:r>
              <a:rPr lang="en-US" dirty="0">
                <a:hlinkClick r:id="rId2"/>
              </a:rPr>
              <a:t>https://blog.gceasy.io/2016/06/18/garbage-collection-log-analysis-api</a:t>
            </a:r>
            <a:r>
              <a:rPr lang="en-US" dirty="0" smtClean="0">
                <a:hlinkClick r:id="rId2"/>
              </a:rPr>
              <a:t>/</a:t>
            </a:r>
            <a:endParaRPr lang="en-US" dirty="0" smtClean="0"/>
          </a:p>
          <a:p>
            <a:endParaRPr lang="en-US" dirty="0"/>
          </a:p>
        </p:txBody>
      </p:sp>
      <p:pic>
        <p:nvPicPr>
          <p:cNvPr id="4098" name="Picture 2" descr="Java G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8800" y="1752600"/>
            <a:ext cx="5715000" cy="28289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11090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KPI</a:t>
            </a:r>
          </a:p>
          <a:p>
            <a:r>
              <a:rPr lang="en-US" dirty="0" smtClean="0"/>
              <a:t>Anatomy of GC Log</a:t>
            </a:r>
          </a:p>
          <a:p>
            <a:r>
              <a:rPr lang="en-US" dirty="0" smtClean="0"/>
              <a:t>Tools</a:t>
            </a:r>
          </a:p>
          <a:p>
            <a:r>
              <a:rPr lang="en-US" dirty="0" smtClean="0"/>
              <a:t>Analyze real world GC Logs</a:t>
            </a:r>
            <a:endParaRPr lang="en-US" dirty="0"/>
          </a:p>
        </p:txBody>
      </p:sp>
    </p:spTree>
    <p:extLst>
      <p:ext uri="{BB962C8B-B14F-4D97-AF65-F5344CB8AC3E}">
        <p14:creationId xmlns:p14="http://schemas.microsoft.com/office/powerpoint/2010/main" xmlns="" val="192547037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KPI</a:t>
            </a:r>
          </a:p>
          <a:p>
            <a:r>
              <a:rPr lang="en-US" dirty="0" smtClean="0">
                <a:solidFill>
                  <a:schemeClr val="bg1">
                    <a:lumMod val="75000"/>
                  </a:schemeClr>
                </a:solidFill>
              </a:rPr>
              <a:t>Anatomy of GC Log</a:t>
            </a:r>
          </a:p>
          <a:p>
            <a:r>
              <a:rPr lang="en-US" dirty="0" smtClean="0">
                <a:solidFill>
                  <a:schemeClr val="bg1">
                    <a:lumMod val="75000"/>
                  </a:schemeClr>
                </a:solidFill>
              </a:rPr>
              <a:t>Tools</a:t>
            </a:r>
          </a:p>
          <a:p>
            <a:r>
              <a:rPr lang="en-US" dirty="0"/>
              <a:t>Analyze real world GC </a:t>
            </a:r>
            <a:r>
              <a:rPr lang="en-US" dirty="0" smtClean="0"/>
              <a:t>Logs</a:t>
            </a:r>
            <a:endParaRPr lang="en-US" dirty="0"/>
          </a:p>
        </p:txBody>
      </p:sp>
    </p:spTree>
    <p:extLst>
      <p:ext uri="{BB962C8B-B14F-4D97-AF65-F5344CB8AC3E}">
        <p14:creationId xmlns:p14="http://schemas.microsoft.com/office/powerpoint/2010/main" xmlns="" val="139596569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Diamond 1: Long GC Pause</a:t>
            </a:r>
            <a:endParaRPr lang="en-US" dirty="0"/>
          </a:p>
        </p:txBody>
      </p:sp>
      <p:pic>
        <p:nvPicPr>
          <p:cNvPr id="5"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08353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Diamond 2: Poor Throughput</a:t>
            </a:r>
            <a:endParaRPr lang="en-US" dirty="0"/>
          </a:p>
        </p:txBody>
      </p:sp>
      <p:pic>
        <p:nvPicPr>
          <p:cNvPr id="5"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207472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Diamond 3: Memory Leak</a:t>
            </a:r>
            <a:endParaRPr lang="en-US" dirty="0"/>
          </a:p>
        </p:txBody>
      </p:sp>
      <p:pic>
        <p:nvPicPr>
          <p:cNvPr id="5"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3558556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Diamond </a:t>
            </a:r>
            <a:r>
              <a:rPr lang="en-US" dirty="0"/>
              <a:t>4</a:t>
            </a:r>
            <a:r>
              <a:rPr lang="en-US" dirty="0" smtClean="0"/>
              <a:t>: Memory Leak 2</a:t>
            </a:r>
            <a:endParaRPr lang="en-US" dirty="0"/>
          </a:p>
        </p:txBody>
      </p:sp>
      <p:pic>
        <p:nvPicPr>
          <p:cNvPr id="5"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788686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Diamond 5: Consecutive Full GCs</a:t>
            </a:r>
            <a:endParaRPr lang="en-US" dirty="0"/>
          </a:p>
        </p:txBody>
      </p:sp>
      <p:pic>
        <p:nvPicPr>
          <p:cNvPr id="2052"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191949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Diamond 6: G1 GC – advanced info</a:t>
            </a:r>
            <a:endParaRPr lang="en-US" dirty="0"/>
          </a:p>
        </p:txBody>
      </p:sp>
      <p:pic>
        <p:nvPicPr>
          <p:cNvPr id="2052" name="Picture 4" descr="Image result for dem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905000"/>
            <a:ext cx="3238500" cy="3333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472096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486400"/>
            <a:ext cx="2018245" cy="369332"/>
          </a:xfrm>
          <a:prstGeom prst="rect">
            <a:avLst/>
          </a:prstGeom>
          <a:noFill/>
        </p:spPr>
        <p:txBody>
          <a:bodyPr wrap="none" rtlCol="0">
            <a:spAutoFit/>
          </a:bodyPr>
          <a:lstStyle/>
          <a:p>
            <a:r>
              <a:rPr lang="en-US" u="sng" dirty="0">
                <a:solidFill>
                  <a:schemeClr val="accent1">
                    <a:lumMod val="75000"/>
                  </a:schemeClr>
                </a:solidFill>
              </a:rPr>
              <a:t>ram@tier1app.com</a:t>
            </a:r>
            <a:endParaRPr lang="en-US" sz="1600" u="sng" dirty="0">
              <a:solidFill>
                <a:schemeClr val="accent1">
                  <a:lumMod val="75000"/>
                </a:schemeClr>
              </a:solidFill>
            </a:endParaRPr>
          </a:p>
        </p:txBody>
      </p:sp>
      <p:pic>
        <p:nvPicPr>
          <p:cNvPr id="3078" name="Picture 6" descr="JVM PERFORMANCE ENGINEERING AND TROUBLESHOOTI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02881" y="1447800"/>
            <a:ext cx="3774435" cy="230638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6248400" y="3962400"/>
            <a:ext cx="1437766" cy="323165"/>
          </a:xfrm>
          <a:prstGeom prst="rect">
            <a:avLst/>
          </a:prstGeom>
          <a:noFill/>
        </p:spPr>
        <p:txBody>
          <a:bodyPr wrap="none" rtlCol="0">
            <a:spAutoFit/>
          </a:bodyPr>
          <a:lstStyle/>
          <a:p>
            <a:r>
              <a:rPr lang="en-US" sz="1500" b="1" dirty="0">
                <a:solidFill>
                  <a:srgbClr val="C00000"/>
                </a:solidFill>
              </a:rPr>
              <a:t>On-site Training</a:t>
            </a:r>
          </a:p>
        </p:txBody>
      </p:sp>
      <p:pic>
        <p:nvPicPr>
          <p:cNvPr id="3082" name="Picture 10" descr="Image result for Consultation"/>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5268" y="1456092"/>
            <a:ext cx="3774435" cy="2277708"/>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621695" y="3886200"/>
            <a:ext cx="3728008" cy="784830"/>
          </a:xfrm>
          <a:prstGeom prst="rect">
            <a:avLst/>
          </a:prstGeom>
          <a:noFill/>
        </p:spPr>
        <p:txBody>
          <a:bodyPr wrap="none" rtlCol="0">
            <a:spAutoFit/>
          </a:bodyPr>
          <a:lstStyle/>
          <a:p>
            <a:pPr algn="ctr"/>
            <a:r>
              <a:rPr lang="en-US" sz="1500" b="1" dirty="0" smtClean="0">
                <a:solidFill>
                  <a:srgbClr val="C00000"/>
                </a:solidFill>
              </a:rPr>
              <a:t>Consulting</a:t>
            </a:r>
          </a:p>
          <a:p>
            <a:pPr algn="ctr"/>
            <a:r>
              <a:rPr lang="en-US" sz="1500" b="1" dirty="0" smtClean="0">
                <a:solidFill>
                  <a:srgbClr val="C00000"/>
                </a:solidFill>
              </a:rPr>
              <a:t>1. SPA (Scalability, Performance, Availability)</a:t>
            </a:r>
          </a:p>
          <a:p>
            <a:r>
              <a:rPr lang="en-US" sz="1500" b="1" dirty="0" smtClean="0">
                <a:solidFill>
                  <a:srgbClr val="C00000"/>
                </a:solidFill>
              </a:rPr>
              <a:t>2. Cloud</a:t>
            </a:r>
            <a:endParaRPr lang="en-US" sz="1500" b="1" dirty="0">
              <a:solidFill>
                <a:srgbClr val="C00000"/>
              </a:solidFill>
            </a:endParaRPr>
          </a:p>
        </p:txBody>
      </p:sp>
      <p:sp>
        <p:nvSpPr>
          <p:cNvPr id="9" name="TextBox 8"/>
          <p:cNvSpPr txBox="1"/>
          <p:nvPr/>
        </p:nvSpPr>
        <p:spPr>
          <a:xfrm>
            <a:off x="3733800" y="914400"/>
            <a:ext cx="2013115" cy="415498"/>
          </a:xfrm>
          <a:prstGeom prst="rect">
            <a:avLst/>
          </a:prstGeom>
          <a:noFill/>
        </p:spPr>
        <p:txBody>
          <a:bodyPr wrap="none" rtlCol="0">
            <a:spAutoFit/>
          </a:bodyPr>
          <a:lstStyle/>
          <a:p>
            <a:r>
              <a:rPr lang="en-US" sz="2100" b="1" dirty="0">
                <a:solidFill>
                  <a:srgbClr val="C00000"/>
                </a:solidFill>
              </a:rPr>
              <a:t>Services Offered</a:t>
            </a:r>
          </a:p>
        </p:txBody>
      </p:sp>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77000" y="5715000"/>
            <a:ext cx="2514600" cy="992605"/>
          </a:xfrm>
          <a:prstGeom prst="rect">
            <a:avLst/>
          </a:prstGeom>
        </p:spPr>
      </p:pic>
      <p:pic>
        <p:nvPicPr>
          <p:cNvPr id="1028" name="Picture 4" descr="Image result for email"/>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71939" y="5461840"/>
            <a:ext cx="415499" cy="415499"/>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14" descr="linkedin_circle_black-512.png">
            <a:hlinkClick r:id="rId7"/>
          </p:cNvPr>
          <p:cNvPicPr>
            <a:picLocks noChangeAspect="1"/>
          </p:cNvPicPr>
          <p:nvPr/>
        </p:nvPicPr>
        <p:blipFill>
          <a:blip r:embed="rId8" cstate="print"/>
          <a:stretch>
            <a:fillRect/>
          </a:stretch>
        </p:blipFill>
        <p:spPr>
          <a:xfrm>
            <a:off x="762000" y="5943600"/>
            <a:ext cx="404651" cy="404651"/>
          </a:xfrm>
          <a:prstGeom prst="rect">
            <a:avLst/>
          </a:prstGeom>
        </p:spPr>
      </p:pic>
      <p:sp>
        <p:nvSpPr>
          <p:cNvPr id="16" name="TextBox 15"/>
          <p:cNvSpPr txBox="1"/>
          <p:nvPr/>
        </p:nvSpPr>
        <p:spPr>
          <a:xfrm>
            <a:off x="1143000" y="5943600"/>
            <a:ext cx="5410200" cy="369332"/>
          </a:xfrm>
          <a:prstGeom prst="rect">
            <a:avLst/>
          </a:prstGeom>
          <a:noFill/>
        </p:spPr>
        <p:txBody>
          <a:bodyPr wrap="square" rtlCol="0">
            <a:spAutoFit/>
          </a:bodyPr>
          <a:lstStyle/>
          <a:p>
            <a:r>
              <a:rPr lang="en-IN" dirty="0" smtClean="0">
                <a:hlinkClick r:id="rId7"/>
              </a:rPr>
              <a:t>https://www.linkedin.com/in/ramlakshman</a:t>
            </a:r>
            <a:endParaRPr lang="en-IN" dirty="0"/>
          </a:p>
        </p:txBody>
      </p:sp>
    </p:spTree>
    <p:extLst>
      <p:ext uri="{BB962C8B-B14F-4D97-AF65-F5344CB8AC3E}">
        <p14:creationId xmlns:p14="http://schemas.microsoft.com/office/powerpoint/2010/main" xmlns="" val="160229258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09800" y="1828800"/>
            <a:ext cx="5562599" cy="1325563"/>
          </a:xfrm>
        </p:spPr>
        <p:txBody>
          <a:bodyPr>
            <a:normAutofit/>
          </a:bodyPr>
          <a:lstStyle/>
          <a:p>
            <a:r>
              <a:rPr lang="en-US" sz="7200" b="1" dirty="0" smtClean="0">
                <a:solidFill>
                  <a:srgbClr val="FF0000"/>
                </a:solidFill>
              </a:rPr>
              <a:t>Thank you</a:t>
            </a:r>
            <a:endParaRPr lang="en-US" sz="7200" b="1" dirty="0">
              <a:solidFill>
                <a:srgbClr val="FF0000"/>
              </a:solidFill>
            </a:endParaRPr>
          </a:p>
        </p:txBody>
      </p:sp>
      <p:pic>
        <p:nvPicPr>
          <p:cNvPr id="12" name="Picture 11" descr="facebook-2.png">
            <a:hlinkClick r:id="rId2"/>
          </p:cNvPr>
          <p:cNvPicPr>
            <a:picLocks noChangeAspect="1"/>
          </p:cNvPicPr>
          <p:nvPr/>
        </p:nvPicPr>
        <p:blipFill>
          <a:blip r:embed="rId3" cstate="print"/>
          <a:stretch>
            <a:fillRect/>
          </a:stretch>
        </p:blipFill>
        <p:spPr>
          <a:xfrm>
            <a:off x="206472" y="5739729"/>
            <a:ext cx="592793" cy="592793"/>
          </a:xfrm>
          <a:prstGeom prst="rect">
            <a:avLst/>
          </a:prstGeom>
        </p:spPr>
      </p:pic>
      <p:pic>
        <p:nvPicPr>
          <p:cNvPr id="13" name="Picture 12" descr="twitter_circle_black-512.png">
            <a:hlinkClick r:id="rId4"/>
          </p:cNvPr>
          <p:cNvPicPr>
            <a:picLocks noChangeAspect="1"/>
          </p:cNvPicPr>
          <p:nvPr/>
        </p:nvPicPr>
        <p:blipFill>
          <a:blip r:embed="rId5" cstate="print"/>
          <a:stretch>
            <a:fillRect/>
          </a:stretch>
        </p:blipFill>
        <p:spPr>
          <a:xfrm>
            <a:off x="811688" y="5758217"/>
            <a:ext cx="553086" cy="553086"/>
          </a:xfrm>
          <a:prstGeom prst="rect">
            <a:avLst/>
          </a:prstGeom>
        </p:spPr>
      </p:pic>
      <p:pic>
        <p:nvPicPr>
          <p:cNvPr id="14" name="Picture 13" descr="linkedin_circle_black-512.png">
            <a:hlinkClick r:id="rId6"/>
          </p:cNvPr>
          <p:cNvPicPr>
            <a:picLocks noChangeAspect="1"/>
          </p:cNvPicPr>
          <p:nvPr/>
        </p:nvPicPr>
        <p:blipFill>
          <a:blip r:embed="rId7" cstate="print"/>
          <a:stretch>
            <a:fillRect/>
          </a:stretch>
        </p:blipFill>
        <p:spPr>
          <a:xfrm>
            <a:off x="1398542" y="5745352"/>
            <a:ext cx="580383" cy="580383"/>
          </a:xfrm>
          <a:prstGeom prst="rect">
            <a:avLst/>
          </a:prstGeom>
        </p:spPr>
      </p:pic>
      <p:pic>
        <p:nvPicPr>
          <p:cNvPr id="15" name="Picture 14" descr="blog_icon1.png">
            <a:hlinkClick r:id="rId8" action="ppaction://hlinkfile"/>
          </p:cNvPr>
          <p:cNvPicPr>
            <a:picLocks noChangeAspect="1"/>
          </p:cNvPicPr>
          <p:nvPr/>
        </p:nvPicPr>
        <p:blipFill>
          <a:blip r:embed="rId9" cstate="print"/>
          <a:stretch>
            <a:fillRect/>
          </a:stretch>
        </p:blipFill>
        <p:spPr>
          <a:xfrm>
            <a:off x="2040192" y="5766619"/>
            <a:ext cx="560439" cy="560439"/>
          </a:xfrm>
          <a:prstGeom prst="rect">
            <a:avLst/>
          </a:prstGeom>
        </p:spPr>
      </p:pic>
      <p:pic>
        <p:nvPicPr>
          <p:cNvPr id="16" name="Picture 15" descr="domain.png">
            <a:hlinkClick r:id="rId10"/>
          </p:cNvPr>
          <p:cNvPicPr>
            <a:picLocks noChangeAspect="1"/>
          </p:cNvPicPr>
          <p:nvPr/>
        </p:nvPicPr>
        <p:blipFill>
          <a:blip r:embed="rId11" cstate="print"/>
          <a:stretch>
            <a:fillRect/>
          </a:stretch>
        </p:blipFill>
        <p:spPr>
          <a:xfrm>
            <a:off x="2680521" y="5778910"/>
            <a:ext cx="534627" cy="534627"/>
          </a:xfrm>
          <a:prstGeom prst="rect">
            <a:avLst/>
          </a:prstGeom>
        </p:spPr>
      </p:pic>
      <p:sp>
        <p:nvSpPr>
          <p:cNvPr id="17" name="TextBox 16"/>
          <p:cNvSpPr txBox="1"/>
          <p:nvPr/>
        </p:nvSpPr>
        <p:spPr>
          <a:xfrm>
            <a:off x="346697" y="5161495"/>
            <a:ext cx="3111690" cy="461665"/>
          </a:xfrm>
          <a:prstGeom prst="rect">
            <a:avLst/>
          </a:prstGeom>
          <a:noFill/>
        </p:spPr>
        <p:txBody>
          <a:bodyPr wrap="square" rtlCol="0">
            <a:spAutoFit/>
          </a:bodyPr>
          <a:lstStyle/>
          <a:p>
            <a:r>
              <a:rPr lang="en-IN" sz="2400" b="1" i="1" dirty="0" smtClean="0"/>
              <a:t>Follow Us:</a:t>
            </a:r>
            <a:endParaRPr lang="en-IN" sz="2400" b="1" i="1" dirty="0"/>
          </a:p>
        </p:txBody>
      </p:sp>
    </p:spTree>
    <p:extLst>
      <p:ext uri="{BB962C8B-B14F-4D97-AF65-F5344CB8AC3E}">
        <p14:creationId xmlns:p14="http://schemas.microsoft.com/office/powerpoint/2010/main" xmlns="" val="64472096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a/a4/F-16_Fighting_Falcon_18th_Aggressor_Sqd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26230" y="1584265"/>
            <a:ext cx="1714500" cy="1072515"/>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media.farsnews.com/media/Uploaded/Files/Images/1394/08/10/13940810000430_PhotoI.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05400" y="4890879"/>
            <a:ext cx="1714500" cy="108637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AutoShape 8" descr="data:image/jpeg;base64,/9j/4AAQSkZJRgABAQAAAQABAAD/2wCEAAkGBxITEhUTExIVFhUXGBgWFxgXGBgXFRUYGBgWIBgWGBcZHSggHRolGxcWITEhJikrLi4uGR8zODMtNygtLisBCgoKDg0OGxAQGy0lICUtLS0tLTcvMC8tLS0tLS0tLS0tLS8tNSstLS0tLS0tLS0tNS0tLS0tLS0tLS0tLS0tLf/AABEIALcBEwMBIgACEQEDEQH/xAAbAAABBQEBAAAAAAAAAAAAAAAFAAIDBAYBB//EAEEQAAIBAwMBBgUBBgQEBgMBAAECEQADIQQSMUEFEyJRYXEGFDKBkaEjQrHB4fBSYnLRBxWC8TNDU5KiwjREVBb/xAAaAQACAwEBAAAAAAAAAAAAAAABAgADBAYF/8QAMhEAAgEDAwICCQQCAwAAAAAAAAECAxEhBBIxE0FRgQUUIjJhkaHh8HGxwdHi8RUkQv/aAAwDAQACEQMRAD8AxPy9L5eiYtU4Wa7jYcp1wYNNThpaJizTxZo9MV12CvlacNLRTuq6LVHYhXXYM+WpfK0V7ql3VHYheuwX8tS+Vop3Vd7qpsROuwX8rTTpaKm1S7qhsROuwR8pXPk/SjHc1b0liQRIHv70HBEepaM58p6V35Wj9/Rwxx/tUT6ejsRFqrgT5Wl8vRc2a53NTYhvWAT8t6V35aips0u5qbETrgv5au/K0T7qnd1U2IHXYK+Vpp0tF+5pdzR2InrDBHynpS+Uov3NLuamxE9YYHOkpfJ0Y7mudzU2InrDA50lMOko0bNNNmh00MtQwKdJTflKNdzTTZqdNDrUsDnS1E+jo53PpXfl6HSQVqWjPfJUqP8Ay1Kp0EP62y93VPWzVwWKeLFWbkeU5MpizThaq4LNdNqhvK3JlPuqQtVc7ql3VDeDcyp3VdFqrQt07uqm8G5lTuq53VXO5pd1Q3k3Mp9x6UlsURtSAQODzTk09L1A3diitmn27J6UQa2qKWbAAny+2etBrfxGJIOmuYBbBUkjygxk4/NZqutp03aTNFHR16ybgrl28TEfeqpt1OO2rJYoyXFIAadoIg+oOKn+b03/AKkZIyGAkRIkiJyKWGvo9pIaWg1MeYMHmzSFqi9vTo+UZW6+Eg/fFL5A+VaVqItXTM8o1IuzQHNmmmzRVtGab8oafqoXdIGizXe5ol8qaXy1TqIG6QOFml3VEflqcukqdVEvIG9zS7qio0Rp40FL10H2gObVLuaMfI1w6Kp10G0wP3NNNmizaOozpaZVUC8gW1mmGxRb5WujS0eqhlKQKXT1Hq2S2pZzHl5k+QAyTRp7AUFmIAAkk4AA5Jrz7t/tRbtwnxKoUhBnMnJYDJxGOnrWDXekVp4YzJ8I9H0fop6qpnEVy/4K+o7b1G4wQv8Al2gx6SRNKhlnVgCAgaJ8RYic8xupVyz12qbv1JfP7nWLR6dK2xfI9mGlqQaaiPc09bNdQ6xyLpAz5amnTUZFimtYpesI6IJGlro01FRZp62PSo64vRBHytL5eja6X0p3yfpS+sE6ABOmrg0tHTpfSujR+lT1gHQAi6b0qa1p6M29DUlzTBVZzwoLH2AmklqUPHTM80+NtUGu2tMpMhlcxxIIYz5QF6/4xQTtHsy9vuhRG4LajPBaHMgZ8LL+aK6eyLzlyCGJ3l9slskn0CcdOnNaTR6UHuwt1WuO6ElgGO22Jws+QAJ9ua56vqHUm5HW6agqVNQRhh2TqBqGtgfVZAgSRuULAHoAyj/pqrqm1PcWrgCkM0yDMh1EsQCYJIOM4Fetam0Fugq6FoKsf2cruxAXBESP0rh7FTu+4ZAVBW4uwANBLY5xngiMeVZVqV3L9p5rqFuJpkuCwX2gK7xO0PnBVc7Sek9aK6Ptu7p53sWURKkMQFIMMOSPpIiYgg4itj2l2W12zcsx3XdnxBXBdl2KEK7hABgzxms38odRaKJprjtbfa5Cos2yoHiuAiWmQduJPGKvp6hxymJUpRmrSVw12H2ta1QwCrxO0x4vPb50QuaSOlZDRdloqurXXW5aUMASRcG0EoT1mUAx61f7P+JdWhPeJbvJE4YC6D5EjBB6NHUTFenR9IY9o8bUeibu9P5Ggt6UdRP3q462GEbCrREjiaH9m/E2ju4Ymy8wVcSJ6gMsjjOYxWhXS2SJ763HnvWP41oeqg83Ma0lWPs7foRL2ZYZQIgxyKgvdlKDCHinavtPSWhm6GPkpnz8vY8eVVbvb9uBBC7jCzu3MRHpxkZrNLWqHDbNMNBKpzFL4k47O5LUK7Y7V0+mHjJY/wCFRJ+/l96hudoPddFRwQ4LzDAFFOSJI9aE63s24SrkP+0wNsgnPh4bbGOTM48qzvX1H8DZD0XSXvZDGh7Z012BuKFuA4gH/q4/Wib6E8xisrc7KdAB3ZIPXluvMhQMU7Rdo6ixK2wdoJ/Ztu2EekTB9R96sh6QkveKq3oqLzB+RoX0dQNpKv2O3dOwG8OhMTKyoJ58Q6A9YonZtWXErcQj/UP4Vshrovhnmy0M1zEzo0lOXRT0ov2rqtPp8O0seETxOftwPckCsf8AEPxTe7tiiCygIGSe9YGOCB4evAJ9fOur6UpwxfPgWUfRlSo+MeIJ+O9SVZNOj5ILOuP3YiT0ExiMyKBdndnlbLM6KwkMrFSZ8QlV28SSpM449BVe3rrbkDYGuXAzhOJBkl2kHb1MtyAeKN9si8NOoeYNtTKIxVVCrkTIj9kOYjbBzJrw9VWnWnukdPo6EaFNQXb6mA1yObjEWkiYyMyMGfuDSra9lfCmla0jX3KXGG5llBt3EkCNvkRSqnrQWDT05PJ6yNPTl09GU0dSjR10D1COV6DYE+Xpvy9HflKadLQWoA6DAo09SpZon8rThp6jrCdEHrYqQaf0omlmvP8AVdq3jqbk3ri21aPBAWJPH2jPvjFZ6uqUOTTS0bma8aSelPGjrGN20VLM2tvIJXapCNzIjMkxEn/eg97471ybtrd4VXdlbYDHbIWQPbMZrP8A8gn2/b+y71C3dHoXbGpTS2jdfMYCjlieAK8+7Q7TuahybhIQHCwIA6wOsjEknPEUK7b+IrmoKs6PcuEhdsFVRd5EEgwGK+LaJPWqei1O/aDp7qNvh/G5RVBIJGYJAjHWslfV1Ze7a36r+zTS06p5XIeS0wEIbiwAxwrcAYiRHkB7YOTRvsTSsll2ff3hDQZl1LE4WAQBGwE8SKyo1YWyWTTOmp8Pd2xJJDOBLMAAo2+I/wBmiOp+IXsBbVxgbkkH6goIG4EAzwkecxg1m6lVri/mjZFNhK5bKXB+zJwRJb6QZ52id2AI96LP2krt+0VUYgKfES8eEkjz468Z+4TQavchuB/qiMqXk/TuVoKkE/TBPQwap6PQ3nQncx3q2QSS09SQs9MgfyzgqVaqukkkCSkuDZabXKWAVPEIIMY46yOD1oa3ZoZ2ey3dT9SxCMwMljDAz5RHWZPGf7IuOCw3L0HiJQS2IkKBJ42jjiOtSt2k0eJSV3E7VuWUXkqZBIbbg8jkUab1K4krfogpStkvabslwAzapCQDkkkL5kSPfn81V13Zgv3GaU27ZVkV1IeDIy0MpO058qhPadrbtXaTgbEcNEdGadoMRiR1zAojo/iUAIGsqp6bgAqzATKypk8QxmPUA3OrqU/Zs/LsSzK1vs0BR3w3R++QN+3MZHJ9YBg/aotXYQuviAU4eGC7eqsA8c5yB1qPVfFuot2+8CKzPPhEsYgwx9J2iAJ8RzE0F1Pxm3zDWglp7ashDqxWARL8wDxHJywitSddZjZhaNANPzOw9AQd2PqDbQsg7ljjr1orcFx23hDBQkFQ6nIGBIENyPSKyPaHxS3eW7dtkuMxC7UbcVYyw8Jzt826THoG2viC6L627gaG7tUIYNDXGG1SCIJMqfSTE9G69dLML+f8AaaVzRaXs9gUuOJNsuu0gwFcgwQWIwWmZ4j1p1rSm2LLbyWDXRxIPj3AQP8ALI+60M7U7da07J4jDBN0sgYlhlZUblHM5kAfatqe37rSqGZcKT4jIgknmLayIkknEelNHUyl/wCfqiKLZqtWJ3M15lIIbcoIBAYgCJIUEKenWeQCGn5dwTcuLEkiEfcRgy0cHoeAeeMVndf2+0qAGyIDq9sIuMOtsqSx6DqD0xUDdqlJLXXXac7yAIJxvLOoGT9JGMeQgSq1X7qX7jOHxNBc1YHhRN2BO7wKBieZ6dAOn469626k7oHA7tZDHMyzA4x0g0Bs9qbtwW4wWzAIci74TJDkxgTGTODzmDcu90ArhWuMZWAPCQwPiMbdsqTAUwdw5OTU4Tk7yZZGCRBc11tCALIBMlnbcTbSTLEAQD4TAOfKBWa7VsvfULvJ7xtpkhSiKJ3bSfCu0D2metbDtG18sl0aZFhoRYDF0QLuO4ltoAkwTgZFYDs/snU37ivcZraRJeFg5ELbAyWMtgYyPuyioRvewJvsaDsjs3SWt3hY3O7uFifEqhTBEkwWaM7c8AVd7UN3VqFe06LblYa3tAY29oDjgrt3GPbIjPR2TdLxp3uKwDMGXZ3kkqTEiE/ekmOTxUulsaxfEWEsSf2rm5tTaoK7mC7gcnw9IBmDSRkpq6ZZTtwCe0uzX7whdaLSgKBbNqCgCgbT+16Uq13ZvbapbVO8tnbie4bOT5N+tKnUfzA12eoC1TglOB9K7NejdnnqERuyuG0KkrhqXC4R8CBrNcFmrAoR8VdrnS6droEmQB1iZlo6wATFHcyvoReQJ/xC1t5LaWrMy8lyG2kIIETBySeOu0+teVm3rDLElQBEFcgmMZERzJxHkZrXaTtdrj+NWLlS7Mf4ScA8Y/lVPtf4iQSqKC0jzPhLEFiAOMH0MRNeVXq1XO3TH2pLgxvaWrcTLgFRvMgD6Q30qOd2eTOOOaG2b+rub2Cg2pBYmQJGciD0jHEECtWe1fBcdHtEn97aSREyAQxWRs+np6YFBNd8SNa22hcQsGVSqp4QVEbJbGS0k44HkKsp7msQX55BBQ+IL4yHj6iWA8JafE0svmek1VHxReaAbuVJjaBk4gxGQIJzJNbLsXUNdBNy4jIm0Rt8V03IVWgMf2eZ4zkjpVlhZ3d38su/DbBbliNsxtKkmdyiYjPJiatSSeYL88h1Fvkg7F1eouDebw7naJLCDc+qQpPPAE8Dy6Vc7Y0JO57CEPtuRt2QpZTBZo3byQML5jgVNsZGDvZu2goYywlQoUHbbgGBwo84+xn1OuTcm8hV3MNh2iFwJI2ycwOOopdlndJI0RUUgBqOybyFDDbUUhQSIFxjBJyfpUsQDOSK0d/tIggqyhlXYq3WAI3EbdqCPHB29Y56GRn/ADuyVYoAyoxCrABJBjBMFRM59KHa/Vm2FNuyBcZEciWEFgm5Q4cTBMesHyihKMpYYHa2A52TqryG6Sls3C4ckCAiyZUkyzHxMRAFCovRc22921WCZH0oDtS2A0gboJ3c+lMt9vJbN3vOEA3sR4Q5iYGTEkjjnHWasW+17TXWthmlWVSTjJGPUmIEcZGOtYLaiF3tXy/ozXmgRfa5bCK63Etjc1xpyxIYBFIkgnJkmfFPSpLeoZWs926qqi3cfPhL3FAjLDAmcsZ3VpL+t07nvS9sCQMgKJAgicZzxmZOKo6/sPvwrratjeZKrcQHB4O0nrA5MZrXR1O57ait+eDHg23YA6rXvb09/Y8k7lLNxhc7f8R8a5zkzNAe0e0bzLuFojdaXxB2LeN8SGyZZLkKejSOlaPtXsHUCy4dbY3Sdu54BaODIn7zwD5RR0Xw/fUo5ZpUL9IV9pQtCEEj6QeQT0PFaupBK7GkmVLgul0QM6kE7tn0Id30K0DxhJBmDJ8qIdla/Ze7wMWCshn61hdm6SMfuNPvmag1XZuqVhcvgXQWbwqSbjS7yGE7Qp3HE+VWLmgIXdelCEgbWUbVHeHLgkfvRHnnMUHWptXTFWVgJf8AELUmzrnSHgGAOE2bBMOT1aREfesqNfqbi7xbZrYJPgyXMwCI4AIjE9fetz/xEtLeOn1SpaYvZtMS4JVRcXfIM4O5mx61kbdt7hG24loKUPhZ+sBEKjGBAAnJgZ6MqcYcIMSzoC6XN13vQp8MG28qGJBZdsqQNvMxPU5oz8yr7r9lGv2k2yqoqlx9J8c5g8iTEjkQBS0+k1IZgW3O5VpYRwYAzyOPp5MyOtXO0fh1rY3R3IBDF1c24Jxt2qSACSBmJnkVGyxJjuyviMak7Vsm2yNBQuiOzEqAgJUlcBgSI4rW6DtF5XfYXa10203qrGVOXYKNxDQ5EnO3pWcTsm0m3vdwZlLIy3bpuqzDDB25kADbkZHnRLSdpW7T2ras21lHeXPFuUKjeLcSFTKgSOpzjiiU/BDNWQV1fZttwV2orvvD2zuW0FOwIl1lJwAHbaYLbjxT7WmAYd3uueGCotgbmgiZJ2paEYXoTJmapamJ3l7o08/UwCh+8RGhSQdyhg+ZPJ9CW9s6gWO9ttftJtup4zKeBbaEARg+FokcknFU2k/eDEMdi9nOhgFmaPE5u79uT+zAjwkeQxk1S+J2fKWkDM4YMwYrcUKOgAIYdOQRzM8hfhrtrVOLl7dqAruGWQHUIJ2RKuwZgVP09RkSJ213t222lLm0xAUOF2lLsr0ZWAZc5nGM8ZpttsDKWTHW/g25AlGJ8wzoDHXbsMfmuU9+33nJ1ZnMoV2wciNxngjmuUbTG3LwNPpvjzQnnU3/AMH+Rq/Z+M9Af/2L3/yrzBHT/wBRh5BbYM/pTdTqriHwJcfE/wDlJB6A7jP4muyno6SV3fy/0chHWVW7K3m/uj11Pi7Rf/0P95/2qT//AFWkPGpf7Cf/AK14yO0dWTi04BM82WMegkf37RU92w97wXVvkEdCirMcQpGek881gqUoL3ac35fY2QrVH71SmvP/ACPX1+KtJP8A+Ux9Nk/wSsn8Q9vNqwF23O6MFVW33m0ggB7pSSs7jiR6+dY//kenVdu28AJ/eOcYIi7zn06GrHZrWNIpRe+KvdN12IBIPAHMnjn1PWsVSjWfFOXy+xtp16K5qRfn9y5p71rexUqwRdjCQCJ2xuRonoOD+tZf4g7SBv3NoZg239xpKDaQpcnbtLM/GIPXO7Uar4l0ThkuSwIjx2WYnj/KI8/sfMVku0H7Kd7jM99CwInbc2xA4AmIgYiKocJJ3lF/I0bovhr5g06lxZc3I3As7QjzwCiAzC2wR5QcTWZtWbl65tVWe474ESCWOTHH8OPStfp+y+zb52LqtVJ8ZDA7ZgSzTbjJ8zFaDQ2NLotILtlXuBiH3kqHlwQniIEYnoIn3obrdgqIzs3QW7Fy6b19i9wq21GKKhBJ3NtUEfUAF59609ns3TKD4b1vc0yzbnucCQrqW4RI6D7Gsj2TZG5E3A3HcOdpO5VWWVBtAPBM9OJ6Cieq7Tu2kZFuCYG4jw+FV8Sho/19TOAIJxW8liwTds9nLZt7rb6iSQFA7tmYCWzuSQCPM+X3yvaOnQSFvN3nBUFHVCTzsULDHBwPLjFaHfe7oNffbaDGGYm2rBktnfJg/UHQdYYnHNZmx2sL1y+lw2yA3e2TAVe9RIP0xKMN0/6aeEWwSkkDOxfhe/eDIW7tUhwWDbWYg4kY3bV6xAPIFHtZ8OWyXW2/iFhyFZmJ3qyQZc+EcHHMnHEVtH2vZULvvhiSweQ2znEK7QQB5+Qj1saHtPT3tYz6i1aNs3CRuVdoUggS0dYX29aklICaJU+H7aG5cRGa0Htd3bgi40Hdv8XAZpAXmOCK7otE7sxJTTKzIEUnddADMSxlj4jvkkkk+Qmjlu5aB3WhIAukEE7SzNcUQ3EkgAScQ3tRbQWBp7V/ezF9puszDwW0SyvUcmZ4E+IA/SCa7j2Mne+Hk+YGnTVupRPrdE2rO5gFtgRuME88D1FS2uzbmnPeXNcA24MoMokLkbmAjzHP3mtffT6NVhotXWcpJBgpAwYwu4DnM+tZPtLUI2oV0QXBJCkyUUxscvv8t3HmMxxRWQcEC2Fw93XMCN2FYlXLEkjcI8PAnjnmou3Pi4W/BbuvsU42DwltrRumJ9o45oX2QA2u1N24VYaa1cALQVLDwrg4MktzA4oB8RahTcdUK7d6PIA52mcxJA3UXSjJ2auBvBV1PaJuMrMq8n6VVSwYgkMQB+Y5J860NwXLlnv9QrEEsqKIOYPiFtsniA0nCnymssWmFAOAVPlMkjP2/Sjt3t1nsW7SjYF35mZ3Kw48/GSTPIGOgvdKLSsim/iesaZRruzbLBDvRRYu9NygNCrmMAgz6elZD4fs27KKWARpJ3hQUBEAZIKhvU5yfOth/wAJtSX072UWTuZnfouEVAuYjaWyPIedZhdda09653gBX9oiyu8bd22du5fU0KkLqyGhIdou0LTEgagFjBAleQIDMxIwOYAj8U7s/T2rxdwbjlQQr/QtwnOy2VXdJMgECeeaodhns6/ePd7xcIYeJl7sFy5LjeAQwkARgbRkVubR0qBkW8h3EjB2fvYZQgyoG1ftk1S7RLVdg7RfD66YHuWYlkYofqYNIBgiSc5K8zgmCaSdgXFum69x7yWvAEIFxSGbxKcAGAY4JIHFaLsi5aVsBSHDLcMncfAHmIG0DcREZ8OaG6/Wb9O4XvGNndc7u0wDEEgKM8qJGSTMmCYqu6eRskXaWrhrMi9s+uO7woUnaFAhgg2zmfwKpaLsk65Ree/dWd7AhUhBmFuM4kklSIEk8wKLfKG4Ld24pa7sJK2yq222QfqaGUeILyJbJAyK52JeVdIq3Q1tCLqtaYRIbfBdgGUsyFDAmBOcwK1tTHu7AC4mqtm8NMVFq3tX/DbuTtDOxBlSQMCCRAzANPTV6jU2rgslmbZLFYuMpAAGIEwZyG8x7HrPbGia0kMQFcMyDAm2ywhx49o3AyT/ACDu1e17Jt27mmuopR4Cj98FgCMYyzHM8mQaG3N2RTssHkmv0t7vG36pg4MNC3QJGOFaOnSlT0+Miu4C7dQbnO2FxLseq+tKtG2X5/or3I2/fLEixbQcZDT7zgVPbu8bdy+yA4jnk0Pt6jcYgkDMSIIA5hiI+88U83nEbUUE5mGbI9EGK7O5w7jkIi6YiHYeeAfL8VIWMYk+0ff3qhduXYGJPkwjzzEc/wBmuhnA/wDLCgbgQSOJzicz5g1LibS2ST/hwOJ/l0/rVPWp5j8Z/WKkF5mzuB9ckDiYBAmoLwHIafPBGR0zz9vKjF5EaQK1Nlein+dDL2gDSfCPuJ+wJoze0az++ep6fpVVtOszsjyzxVdWCkaqNXaWuwtZpdPaZmUIZJIYbrlyCoXxqpCgS7bRHSSYyP8AiP4jXVae3bAtBndjkuFtoHYKCFxAVAcyTPAmp1QCRAz71X7Q7IS5bysRJrx6nou73KTuevT9LJJRlGyDHwnp0s72W6L11iBJAKBBJIxG0TskxzjpJF9tXLmmsPauXLCF9wUjc12SdpwR4Vjr5zjgVnrOgCnO7HHiPSeo9z+aZe0itJKAknkyT9yawrRTjJts2vXQaskVO3+3Tf0+lskkmwrIeYOfCxJ5JHpj70AZya0mqsIqj9mPWAKoLt6gfj+lWOi1i40dRuV7ApnJ5JPvRn4OvMurtKrbS7rb3YxuYDrTVVOoH4rtlNrqQYgg/jrS9J+IeuvA941PYzMA1u08bUSFUiAoP0k+QiCJySaqWLDO5ddKylSbYdkKuyKw3F9wJfdgcZ2KSSK88ftk21C22j/SNufPEVTs9s3JkvcmZ+phz96zLTTStct9bi+zPVGu6i/b2Jp3S0l3ay/u90LqG4p3TMhCAvqRWe+J+zm+XuL3LDaqm0YKlmYtCgSIIZbfHnWTt9s3bSnZduiSSRvfH/yob2h8QX7ibGu3YG2B3jgeEkifFmCZHlRVCSfJPWYPszU9ldnWtNa1LgFluJw6klcym2Wlrh3tOMSBmvOtfcBOVgKAn07TIMtj33CPQUX0Wrdgd124NqgLDvOIgDPoKCam2NxmSZJMnk+ZmnhRlG93cHVjLCIrtxc7Z5mTjEcRXbNx5kCftj+FO2L0A/j+tXezmv2zNq69vqdrEAn1jH5q1RkBzilk9f8A+FOk1CaR77IfpZhM9GICx5YDR/l9a82+NtFdtly+4A3SFBwOpP8AL81rOw/ifXraO/W3cDEtJrI9ufE+tuswuau64nAJlfxRkmhI1IvgA2EuwP2bsOR4THvxWg7K+K7+nODeA4Cs1wgGcmAV8QPHTJoJbuM4IL46ggx74onptK0C4XJ6AbiTj78VXtY7qxR6l8C9qLfR2U73uSl1iQpB2zt2nzWBP+U0tVozYW+rHbaFuPAMxvViw3CTwBxHM8VX+Ce0Qlu3uOWulBvEzKwEHrndn3rRam3b1DW7VzRC0DuuMSVdHVQZVWBiC8FupCgEHFZJr2mkaYO8Uyz2dcuPZULcAW2jNcH795huNsKymNsgEkyIK+dZn4vv39QEsWZRgim9sK+ElTt3AsIaACR0g+YNa7TW0e+VtMdh3G6EHhJXaqbsGGCrGI5n1ALt7RJcvktczcZlGxmkKzeYAxEiZEE8is8cz/QtawQfDPYy29Oz3Le5tt3cxCSQLcOWMeGc/aevGX0/Z2lYbWa3cu3HMnnwBT4YDDzGTMQOem3bsXU3dLdSxqRZCnaour3m8AHcGZpO0r/qI46VhV0FtLBdVt2jaYBm63ImCYO4YyN2Tz1FWxd2xbGN1Oj0Suylr6lSVIBtkAjByY6ilW+sDsq4qvftN3rAM8d4oJI5hXA4jIGeaVHrPwf0F2foIszQNhMHlnME9SZnz6RUq32wNwj/AAqNzE5jn2mf6U43ADHeSQcgMP8A6T+vrXX1ioP/ABVWesjfJ5/dwPc+ddrc4ppklrcRKjYeu4uPKDAM/eKmGniJW4TPh7pbh+oHx+JQPx61Tt9oCcM7jHBksfOQf1EV1dWxmLYGJhrjlo85JxHqBQywbAl3igAFSszMspY8/ukyR6fyqu2st4g7l6YxjkjZx05PlVUX3BgKsxiBJAHkCD+TA9ear6y48+Jg2BJbAAnAJLenSiuRHTuPu6gMAQM+ZIPnMCqb38xPGOk/jjkU1tYceKT1KgGOsCZj3NUtSSwjJjJPnnEEj36DipJjwpeJZNwYO4Sfen7xH6c0HcGYBPvz5ZmP5VKZ4MQMdSfcgVXuL3RXiXWKxk4PsKqsV6Z9qppMz/OB+KkFqAcNPuInPXmqnksVNLuR65liNuf1oDqxHQj1oywMxg8/9jzmh99Dj+lZasbo3UGog0TPNS22M8USHZzHp+IzUlvQL1xVDpMveogU3vN51Po7h85/FPuaVRUSWY60ux3K90WsBQ8Z/Sh18r504oY61Uu2RPJpnESnHOWT27oAiDVW4qn+uP1rkx0+9Qk59fT/AGoNGiMLO6HXdP7elSadQMbjXbej3wMk+1FdD2WeMewJpo0m2LUrRjGzZd0xVbZ/Q1nn07XLmxVkkwOBP3NaprOwQy+k/wBaCaiAxi2T/KnqUjPRrZwUL/Z1xGhlIPqZrtlWmI/lRZdVqCApDEDjeob9TmotSnVgV9uKqdMt6zbs7Hqvw1e0FrQWy960zW7Rd1aS9t3ZCylBkt+0CgcnFHNNqje0+9YCFPDtCllthpKsAYQQM56YmK8b13aq3bPdNsaEgEqd6wZENHoOvnVYOvcrDkXFBAO4n6hBlWkQRjivIq6S8mz06eojtSPXNH2s6ulnTi2LUs103BcW4gfd42QKSWaRBJghQRg4l0NjYdsM9p+GcKXtgRv3TDRBER5e1eDnV31JG4niSGYMQIgSDwIgeVWf+dOfrbUMcAr3hAKj/OvikZ5msb0Ek7xk/wA8y6NaPie7aNkttdW0VIR+pDNlYM7iWU+IiOY45rHWEc2zutBiCEBWX25+hggDASckzAOSaxvZ/wAYW7f/AJNxYyIuMxBx1dp4BPPl5VJZ+K7t293hkqvijBMSZleDMyf5Yoxo1o3uOppnptr4N7L1Ci89q6rOAWASQGGDnuj1BPNKsPp/jRyshrsZ+q2xbkyCe8NKp/2FjAfYK1u+zglbShQZJZCPyRt6npNWLOhMLhYPO1BB9leemeKbc7REgKb1zb1yFWOnIHnx7Sar3+1NQ0lXCjmTAgeRHE+5Ndzc5Ha3xgJtp4EhWkkSQkxnA3Yj8n2qW5bIGLcLGC48x/gJV/vQVV1L+Iu7eqnwzHQz+igTU69nuMsZ6mVKH33MkfYCT+KKkxHBLuWr168QNsgYwm1QxHA2FZ/WoL1tyPGckEwwWV8hJgCZ6V1tOCPquMSR4Uycc53QfLic1y3ogpYkEAZG7BYkYECDgTnPpRBgbcvsqqihZ52rHPT0j3qvdZhG+FHQs0yfIKM9a6t+woIEt7SMmN0nz59M1Uu6+WOFUbcCB9PRYXqfeklJFkYPsh63AAZOfTp+Ke90x1iPb+tR2b24kBR0P05E9B6RVk6QFhyR1ER/ImlQZNJ5KBnpnrziPOn2EYwu315M+vI4oimiBwfCPzipzbs2yHG1iPbcPv8Ay96mwWVdcJZKN/RNmIUZ5E/mapt2W2D0P/UPsZkVa1PaqSSAc/aB51Qv9pMD4eIyD/EcZqqe0spqsWe4I4x5Cf8Ac5qK6jAiTyPID9arDXmYOfTyqymrkZUj3yKq9llmyceSPnnp6V3YBxzUqMP8GTj0/FTPpmicR6A/y4pdgHOxFak8iu3dFbPP5phUg4JH2P8AMRXPl7pzyKKj8Ad73sRro0kQ2fWKtf8AJ1byn9BVe65UfSJ9OagGuK5O6Ovl9zRtFcoe1SWYsM2Oz1QgbonnP9mr9vRgHwuPUEzP61mrepUmSD9jn8Gr2nRWyOnn/uasi12M1WlPly+hohZBWCyj9YqmmkCt9YI9QP5UrCp++piOAfq/SguttSf2W9TMxPP55ppY7FFODk2t30waAaRGOYPlyKdd0q8ED+NZU6q+nLH74NcPad7qT+lVSmvAtWjqXxIOarSWYhlt+kgfpQnUaXTrywU/5f8AeqF7XXG/eP4xVO47Hgj9D/CsNRp8I9KjQnHmQYNq0fpvEe8fwiqz6N5lQj/9IzQwXPX+EVy3rSMA/gj+lZsGnpS7MnvW9s7rQ+0/zkUOW9BO1mQnyJA/SjKa6UyCxniCMfwoXeuoW+kge5oMsp7lyiE6p+lx/sT/AL0qdCeR/P8ASlS2RfuZq17THJuOY4GwH/5FTA9qt6bWu4ku5HAJ+mfURQ+5qtOAQviPUyz+8A7QPc09tUjbSbdwKcBmgDHRQsyOcCOtdEp55PDlTTXAQfW3FP7xImCXYBfZRhR6fnjNJ1uNm7cUg/uqwPHMwvA9+ahtalS20BzBwqgqq+XvAnkH3rl3UFZb9ogAMsIB9s/xOfSpuVrgUGnaxeXUb/CqkqOrMEQRGIABmqXy25txNsz5XLhIHrkz0zUYuhzh77YI+tCJ8soI/FKyygnwY4ndPiPkAc/pQ3buRlBxvYamkOJ4BiQZWfQFgJjqKs/8pkFiAAJmTJ9DO7NQG+gktunEA7zGMGPpHnxXLnaSyQoYz5zJ9TP8KHsJZGfVfuhGwLSLAK+ZgrEDz/T8Ur/ayLIDD/3Y/jQxtRGAogCICj9TimsqmGKL0xtJ6+tR1H2EVBN3kT6jtLcOPbn+INUjeYt9LdOnOeOKtafTlzi2QP8ATAny8+tEbPZ7Bgz2/CIySACfbmKW0pZGc6dPAM+QJHBJHWeJ6ZqS12eBkt5Rn++KP6oiMgCOADj8Cs/qGOCCR6j0oTioldOtOp8Ce52UMZJJ+1TaTs8zEMI6mCKo6G7xubrwB+DIP+1HLdwEDafahFReRa0qkMXuNHZ8HnPX/uauhBHSh91SZPiOfT+Yqtc7SjEsCPOnukZ9k6ncu3rYzVc6wAQJ/v70GftIzIMeoiufPhjJJEdRz+DVfURqjpZWyE77lgSFMUNcbjAJwM8iPxzXbupM+Egk5MRkVXfW8yFz1CwR6TSyki+nTkuB6wBz9/Men+1EdHeGPEB1zg/iKFtdkQSYzGD/AGK7pbhHU+YxP8KMZWY86e5G1t6jG0J085B+xFUNQ5Q8AZkicmfShdjVSZJM8Y4HtmnHXKcmW+0dKucrnnR07iyXUgMcFvxHtiaHOpBg/wB/epX1qjwwBPEeXqP75qAXjM+vl/WqZNGynCUUVL9s8hf0NVGJPOD7UbTtA7unscSK7c1ds/up9v6VlnBc3NEaso4cQC4PWCPXFQhPv7TRPU2LbGQ0f35zUluwoEo645kwf1H86yuGTSq2Crp9NzBJPkJmf0j8VX12gdDlSAeJBn9RRns7WSHTcVLYBBA9ZwMfaq/aOpvhNrszD3Bgj1ifKkaGjUd7AMyPL9KVMJpVWaDQW7ACyR7TMn2WJj1MDFMYNu3EupiBIfP/AEgcVBe1CHCgz5hix95I/UCmWkxlztPTMe5yCa9dzTwjAoPlkr3IEd94f9In8EgxXdPad/8AzG2L5zA8oWTnk4FSWbVoAsL0R5Kef78jTruoV/D352j/ACwv/tnI94FTHd/X7kv2X7fYlvKAP/ELnjiQJ5PhOBEjpS0zbdkN0hYIDSZBOTj3qG5sjFzdJ8zJA4B2iJ9M11rllVLSSY2gCAs8Rlegk9eeBVm5J3wV7Xa2fkQ3NVEw+WJkmCYH2kT/ACpfMqIEqxMSWRifYZp9h1gkr05JBBnrJHHoK4dYsjaggYzncfMiP40l/j+5Zbsl+wyzdHVTnM7QPtP9+1FLOlJAPBPWR+s0PXtPxDByTnAH4A4o7pdcpkkkDg4GfTzpqbi+5n1DnHKRcsyq5bnyYQB+KkuasRy0D3gnyxQvVdsoD9TRHsf0qkNark4I9cn7/wAPOrXVSwjHHTSl7UkXtffMEwB7+X2mhb6g8yI+8mfSuXNeokc+oOOucCqw1eOBmZPnVEpq/JupUWlwI3oODP5xVhdcwGCYqncuiaY+oPpVe6xodPdyi+/ajRzQ/UXSTMn7VFcu+oqJnJquVS+CynRUcpExvGBBpC5mePODUG2nrA9KVNljii4t8qZB58v+1dN3zUHEZz95qiWzj81PaU+ZI9RTKVxHBLJYNyInj3P+9OVVzk+fSZ/GapM8nApF/wCx1plMHTLvegY49xH44/hXbmoPSf7/AI1UDTj+MU4k+n2Mz/Wm3MXYizbuEScjH9mBXS4GZmegwfuCar1OrjgiffI/FTd2Ea7lW7eB4J9uv61xWJzJ9jAH6ipbmOvtiKqk+5/WKplcuiroeWxwJ8gKjF7+xiuufMR+J/FRMpqiRZFInt3hM8Gn/NMBAM1WFkxXTbI6xHNJkjjEjNw+dKrI0rHIKn70qWw25D1TMSCOsg7Z9uf0rl4ncASCByAIA/3NKlW5rBSuR+pD9dqgDAGQAfTgk+fpSTTgJ3jtycCJJ9+nQ0qVNOKTb5sv5FjJtLtdj9Ou4luij1/JyKZdvJ6eQkEHPXw4/vilSpZy2wT8bjRjeTXgce+qgbUG4/vHp9uKrnUNx186VKqak5dmWRiiTTt9yft+tWrfacRA4n2/hSpU6qSjG6FlTjJ2ZDqrwLHJbjJnmM8+tR27o4jM80qVDe3LzCoLacvXFxH8P7zTRcEcnpA/nSpUrm7jbVYaz+VRzXaVI2xkhTFODUqVS7uyWOIc08OPKlSp02gNCBpy32HGJpUqbsCyfIwuSfX0p9lJGJjrxI/NKlQjl2BPCwJgBiT+lcHTNKlR72IuDsz1J/vziuOff80qVLe6uTuJb/ST/fvUrviM0qVSE21ZklFIjLTj/v8Amu2oBBPM0qVK+QfAn1d8EQRBHkcH9Kh0ZWYf6fTmlSpG8kjFKJdFqx/mP2FKlSpSvPiz/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hawaiiauctioneers.com/wp-content/uploads/2015/02/1409221215534151536.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15000" y="545117"/>
            <a:ext cx="3429000" cy="2281579"/>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s://blogs.nvidia.com/wp-content/uploads/2012/05/gtc-pre-conference-session.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77346" y="5522554"/>
            <a:ext cx="1768406" cy="117951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Straight Arrow Connector 5"/>
          <p:cNvCxnSpPr/>
          <p:nvPr/>
        </p:nvCxnSpPr>
        <p:spPr>
          <a:xfrm flipV="1">
            <a:off x="1945752" y="2841447"/>
            <a:ext cx="3769248" cy="2681107"/>
          </a:xfrm>
          <a:prstGeom prst="straightConnector1">
            <a:avLst/>
          </a:prstGeom>
          <a:ln w="1905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10169" y="2875779"/>
            <a:ext cx="1027076" cy="461665"/>
          </a:xfrm>
          <a:prstGeom prst="rect">
            <a:avLst/>
          </a:prstGeom>
          <a:noFill/>
        </p:spPr>
        <p:txBody>
          <a:bodyPr wrap="none" rtlCol="0">
            <a:spAutoFit/>
          </a:bodyPr>
          <a:lstStyle/>
          <a:p>
            <a:r>
              <a:rPr lang="en-US" sz="2400" dirty="0" smtClean="0"/>
              <a:t>Hawaii</a:t>
            </a:r>
            <a:endParaRPr lang="en-US" sz="2400" dirty="0"/>
          </a:p>
        </p:txBody>
      </p:sp>
      <p:sp>
        <p:nvSpPr>
          <p:cNvPr id="8" name="TextBox 7"/>
          <p:cNvSpPr txBox="1"/>
          <p:nvPr/>
        </p:nvSpPr>
        <p:spPr>
          <a:xfrm>
            <a:off x="1410552" y="2656780"/>
            <a:ext cx="1250535" cy="369332"/>
          </a:xfrm>
          <a:prstGeom prst="rect">
            <a:avLst/>
          </a:prstGeom>
          <a:noFill/>
        </p:spPr>
        <p:txBody>
          <a:bodyPr wrap="none" rtlCol="0">
            <a:spAutoFit/>
          </a:bodyPr>
          <a:lstStyle/>
          <a:p>
            <a:r>
              <a:rPr lang="en-US" dirty="0" smtClean="0"/>
              <a:t>F-16 Falcon</a:t>
            </a:r>
            <a:endParaRPr lang="en-US" dirty="0"/>
          </a:p>
        </p:txBody>
      </p:sp>
      <p:sp>
        <p:nvSpPr>
          <p:cNvPr id="14" name="TextBox 13"/>
          <p:cNvSpPr txBox="1"/>
          <p:nvPr/>
        </p:nvSpPr>
        <p:spPr>
          <a:xfrm>
            <a:off x="5550645" y="5977249"/>
            <a:ext cx="830677" cy="369332"/>
          </a:xfrm>
          <a:prstGeom prst="rect">
            <a:avLst/>
          </a:prstGeom>
          <a:noFill/>
        </p:spPr>
        <p:txBody>
          <a:bodyPr wrap="none" rtlCol="0">
            <a:spAutoFit/>
          </a:bodyPr>
          <a:lstStyle/>
          <a:p>
            <a:r>
              <a:rPr lang="en-US" dirty="0" smtClean="0"/>
              <a:t>Boeing</a:t>
            </a:r>
            <a:endParaRPr lang="en-US" dirty="0"/>
          </a:p>
        </p:txBody>
      </p:sp>
      <p:sp>
        <p:nvSpPr>
          <p:cNvPr id="15" name="TextBox 14"/>
          <p:cNvSpPr txBox="1"/>
          <p:nvPr/>
        </p:nvSpPr>
        <p:spPr>
          <a:xfrm>
            <a:off x="2743200" y="3874501"/>
            <a:ext cx="1856598" cy="523220"/>
          </a:xfrm>
          <a:prstGeom prst="rect">
            <a:avLst/>
          </a:prstGeom>
          <a:noFill/>
        </p:spPr>
        <p:txBody>
          <a:bodyPr wrap="none" rtlCol="0">
            <a:spAutoFit/>
          </a:bodyPr>
          <a:lstStyle/>
          <a:p>
            <a:r>
              <a:rPr lang="en-US" sz="2800" dirty="0" smtClean="0"/>
              <a:t>2,392 miles</a:t>
            </a:r>
            <a:endParaRPr lang="en-US" sz="2800" dirty="0"/>
          </a:p>
        </p:txBody>
      </p:sp>
      <p:sp>
        <p:nvSpPr>
          <p:cNvPr id="16" name="Title 1"/>
          <p:cNvSpPr txBox="1">
            <a:spLocks/>
          </p:cNvSpPr>
          <p:nvPr/>
        </p:nvSpPr>
        <p:spPr>
          <a:xfrm>
            <a:off x="457200" y="274638"/>
            <a:ext cx="8229600" cy="1143000"/>
          </a:xfrm>
          <a:prstGeom prst="rect">
            <a:avLst/>
          </a:prstGeom>
        </p:spPr>
        <p:txBody>
          <a:bodyPr/>
          <a:lstStyle>
            <a:lvl1pPr algn="l" defTabSz="914400" rtl="0" eaLnBrk="1" latinLnBrk="0" hangingPunct="1">
              <a:spcBef>
                <a:spcPct val="0"/>
              </a:spcBef>
              <a:buNone/>
              <a:defRPr sz="4400" kern="1200">
                <a:solidFill>
                  <a:schemeClr val="tx2">
                    <a:lumMod val="60000"/>
                    <a:lumOff val="40000"/>
                  </a:schemeClr>
                </a:solidFill>
                <a:latin typeface="+mj-lt"/>
                <a:ea typeface="+mj-ea"/>
                <a:cs typeface="+mj-cs"/>
              </a:defRPr>
            </a:lvl1pPr>
          </a:lstStyle>
          <a:p>
            <a:r>
              <a:rPr lang="en-US" dirty="0" smtClean="0">
                <a:solidFill>
                  <a:srgbClr val="C00000"/>
                </a:solidFill>
              </a:rPr>
              <a:t>Lets go to vacation </a:t>
            </a:r>
            <a:r>
              <a:rPr lang="en-US" dirty="0" smtClean="0">
                <a:solidFill>
                  <a:srgbClr val="C00000"/>
                </a:solidFill>
                <a:sym typeface="Wingdings" panose="05000000000000000000" pitchFamily="2" charset="2"/>
              </a:rPr>
              <a:t></a:t>
            </a:r>
            <a:endParaRPr lang="en-US" dirty="0">
              <a:solidFill>
                <a:srgbClr val="C00000"/>
              </a:solidFill>
            </a:endParaRPr>
          </a:p>
        </p:txBody>
      </p:sp>
    </p:spTree>
    <p:extLst>
      <p:ext uri="{BB962C8B-B14F-4D97-AF65-F5344CB8AC3E}">
        <p14:creationId xmlns:p14="http://schemas.microsoft.com/office/powerpoint/2010/main" xmlns="" val="360510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a:t>
            </a:r>
            <a:endParaRPr lang="en-US" dirty="0"/>
          </a:p>
        </p:txBody>
      </p:sp>
      <p:sp>
        <p:nvSpPr>
          <p:cNvPr id="3" name="Rectangle 2"/>
          <p:cNvSpPr/>
          <p:nvPr/>
        </p:nvSpPr>
        <p:spPr>
          <a:xfrm>
            <a:off x="1402224" y="2146952"/>
            <a:ext cx="2467709"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b="1" dirty="0" smtClean="0">
                <a:solidFill>
                  <a:schemeClr val="tx1"/>
                </a:solidFill>
              </a:rPr>
              <a:t>Time to transport 1 passenger</a:t>
            </a:r>
            <a:endParaRPr lang="en-US" sz="2000" b="1" dirty="0">
              <a:solidFill>
                <a:schemeClr val="tx1"/>
              </a:solidFill>
            </a:endParaRPr>
          </a:p>
        </p:txBody>
      </p:sp>
      <p:sp>
        <p:nvSpPr>
          <p:cNvPr id="4" name="Rectangle 3"/>
          <p:cNvSpPr/>
          <p:nvPr/>
        </p:nvSpPr>
        <p:spPr>
          <a:xfrm>
            <a:off x="3951514" y="2155518"/>
            <a:ext cx="2220684"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b="1" dirty="0" smtClean="0"/>
          </a:p>
          <a:p>
            <a:pPr algn="ctr"/>
            <a:r>
              <a:rPr lang="en-US" sz="2000" b="1" dirty="0" smtClean="0">
                <a:solidFill>
                  <a:schemeClr val="tx1"/>
                </a:solidFill>
              </a:rPr>
              <a:t>108 mins</a:t>
            </a:r>
          </a:p>
          <a:p>
            <a:pPr algn="ctr"/>
            <a:endParaRPr lang="en-US" sz="900" b="1" dirty="0" smtClean="0">
              <a:solidFill>
                <a:schemeClr val="tx1"/>
              </a:solidFill>
            </a:endParaRPr>
          </a:p>
          <a:p>
            <a:pPr algn="ctr"/>
            <a:r>
              <a:rPr lang="en-US" b="1" dirty="0" smtClean="0">
                <a:solidFill>
                  <a:schemeClr val="tx1"/>
                </a:solidFill>
              </a:rPr>
              <a:t>(i.e. 2392 / 1320)</a:t>
            </a:r>
          </a:p>
          <a:p>
            <a:pPr algn="ctr"/>
            <a:endParaRPr lang="en-US" sz="2000" b="1" dirty="0"/>
          </a:p>
        </p:txBody>
      </p:sp>
      <p:sp>
        <p:nvSpPr>
          <p:cNvPr id="5" name="Rectangle 4"/>
          <p:cNvSpPr/>
          <p:nvPr/>
        </p:nvSpPr>
        <p:spPr>
          <a:xfrm>
            <a:off x="6257884" y="2146952"/>
            <a:ext cx="2276515"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solidFill>
                  <a:schemeClr val="tx1"/>
                </a:solidFill>
              </a:rPr>
              <a:t>251 </a:t>
            </a:r>
            <a:r>
              <a:rPr lang="en-US" sz="2000" b="1" dirty="0" smtClean="0">
                <a:solidFill>
                  <a:schemeClr val="tx1"/>
                </a:solidFill>
              </a:rPr>
              <a:t>mins</a:t>
            </a:r>
          </a:p>
          <a:p>
            <a:pPr algn="ctr"/>
            <a:endParaRPr lang="en-US" sz="700" b="1" dirty="0">
              <a:solidFill>
                <a:schemeClr val="tx1"/>
              </a:solidFill>
            </a:endParaRPr>
          </a:p>
          <a:p>
            <a:pPr algn="ctr"/>
            <a:r>
              <a:rPr lang="en-US" b="1" dirty="0" smtClean="0">
                <a:solidFill>
                  <a:schemeClr val="tx1"/>
                </a:solidFill>
              </a:rPr>
              <a:t>(i.e. 2392/570)</a:t>
            </a:r>
            <a:endParaRPr lang="en-US" b="1" dirty="0">
              <a:solidFill>
                <a:schemeClr val="tx1"/>
              </a:solidFill>
            </a:endParaRPr>
          </a:p>
        </p:txBody>
      </p:sp>
      <p:pic>
        <p:nvPicPr>
          <p:cNvPr id="6" name="Picture 4" descr="https://upload.wikimedia.org/wikipedia/commons/a/a4/F-16_Fighting_Falcon_18th_Aggressor_Sqdn.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43211" y="904192"/>
            <a:ext cx="1806606" cy="107251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http://media.farsnews.com/media/Uploaded/Files/Images/1394/08/10/13940810000430_PhotoI.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73959" y="913007"/>
            <a:ext cx="1844361" cy="108637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4560203" y="534860"/>
            <a:ext cx="1133644" cy="369332"/>
          </a:xfrm>
          <a:prstGeom prst="rect">
            <a:avLst/>
          </a:prstGeom>
        </p:spPr>
        <p:txBody>
          <a:bodyPr wrap="none">
            <a:spAutoFit/>
          </a:bodyPr>
          <a:lstStyle/>
          <a:p>
            <a:r>
              <a:rPr lang="en-US" dirty="0"/>
              <a:t>1320 mph</a:t>
            </a:r>
          </a:p>
        </p:txBody>
      </p:sp>
      <p:sp>
        <p:nvSpPr>
          <p:cNvPr id="9" name="Rectangle 8"/>
          <p:cNvSpPr/>
          <p:nvPr/>
        </p:nvSpPr>
        <p:spPr>
          <a:xfrm>
            <a:off x="6841459" y="545475"/>
            <a:ext cx="1016625" cy="369332"/>
          </a:xfrm>
          <a:prstGeom prst="rect">
            <a:avLst/>
          </a:prstGeom>
        </p:spPr>
        <p:txBody>
          <a:bodyPr wrap="none">
            <a:spAutoFit/>
          </a:bodyPr>
          <a:lstStyle/>
          <a:p>
            <a:r>
              <a:rPr lang="en-US" dirty="0"/>
              <a:t>570 mph</a:t>
            </a:r>
          </a:p>
        </p:txBody>
      </p:sp>
      <p:sp>
        <p:nvSpPr>
          <p:cNvPr id="10" name="Rectangle 9"/>
          <p:cNvSpPr/>
          <p:nvPr/>
        </p:nvSpPr>
        <p:spPr>
          <a:xfrm>
            <a:off x="1402224" y="3349942"/>
            <a:ext cx="2419808"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defRPr/>
            </a:pPr>
            <a:r>
              <a:rPr lang="en-US" sz="2000" b="1" dirty="0" smtClean="0">
                <a:solidFill>
                  <a:schemeClr val="tx1"/>
                </a:solidFill>
              </a:rPr>
              <a:t># of </a:t>
            </a:r>
            <a:r>
              <a:rPr lang="en-US" sz="2000" b="1" dirty="0">
                <a:solidFill>
                  <a:schemeClr val="tx1"/>
                </a:solidFill>
              </a:rPr>
              <a:t>passengers transported in 24 </a:t>
            </a:r>
            <a:r>
              <a:rPr lang="en-US" sz="2000" b="1" dirty="0" err="1" smtClean="0">
                <a:solidFill>
                  <a:schemeClr val="tx1"/>
                </a:solidFill>
              </a:rPr>
              <a:t>hrs</a:t>
            </a:r>
            <a:endParaRPr lang="en-US" sz="2000" b="1" dirty="0">
              <a:solidFill>
                <a:schemeClr val="tx1"/>
              </a:solidFill>
            </a:endParaRPr>
          </a:p>
        </p:txBody>
      </p:sp>
      <p:sp>
        <p:nvSpPr>
          <p:cNvPr id="11" name="Rectangle 10"/>
          <p:cNvSpPr/>
          <p:nvPr/>
        </p:nvSpPr>
        <p:spPr>
          <a:xfrm>
            <a:off x="3951513" y="3349942"/>
            <a:ext cx="2220685"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b="1" dirty="0" smtClean="0"/>
          </a:p>
          <a:p>
            <a:pPr algn="ctr"/>
            <a:r>
              <a:rPr lang="en-US" sz="2000" b="1" dirty="0" smtClean="0">
                <a:solidFill>
                  <a:schemeClr val="tx1"/>
                </a:solidFill>
              </a:rPr>
              <a:t>13</a:t>
            </a:r>
          </a:p>
          <a:p>
            <a:pPr algn="ctr"/>
            <a:endParaRPr lang="en-US" sz="900" b="1" dirty="0" smtClean="0">
              <a:solidFill>
                <a:schemeClr val="tx1"/>
              </a:solidFill>
            </a:endParaRPr>
          </a:p>
          <a:p>
            <a:r>
              <a:rPr lang="en-US" sz="1400" b="1" dirty="0" smtClean="0">
                <a:solidFill>
                  <a:schemeClr val="tx1"/>
                </a:solidFill>
              </a:rPr>
              <a:t>No. of trips in 24 </a:t>
            </a:r>
            <a:r>
              <a:rPr lang="en-US" sz="1400" b="1" dirty="0" err="1" smtClean="0">
                <a:solidFill>
                  <a:schemeClr val="tx1"/>
                </a:solidFill>
              </a:rPr>
              <a:t>hrs</a:t>
            </a:r>
            <a:r>
              <a:rPr lang="en-US" sz="1400" b="1" dirty="0" smtClean="0">
                <a:solidFill>
                  <a:schemeClr val="tx1"/>
                </a:solidFill>
              </a:rPr>
              <a:t>: 13</a:t>
            </a:r>
          </a:p>
          <a:p>
            <a:r>
              <a:rPr lang="en-US" sz="1400" b="1" dirty="0" smtClean="0">
                <a:solidFill>
                  <a:schemeClr val="tx1"/>
                </a:solidFill>
              </a:rPr>
              <a:t>No. of passengers/trip: 1</a:t>
            </a:r>
          </a:p>
          <a:p>
            <a:endParaRPr lang="en-US" b="1" dirty="0"/>
          </a:p>
        </p:txBody>
      </p:sp>
      <p:sp>
        <p:nvSpPr>
          <p:cNvPr id="12" name="Rectangle 11"/>
          <p:cNvSpPr/>
          <p:nvPr/>
        </p:nvSpPr>
        <p:spPr>
          <a:xfrm>
            <a:off x="6278639" y="3336474"/>
            <a:ext cx="2255759"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tx1"/>
                </a:solidFill>
              </a:rPr>
              <a:t>3300</a:t>
            </a:r>
          </a:p>
          <a:p>
            <a:pPr algn="ctr"/>
            <a:endParaRPr lang="en-US" sz="1400" b="1" dirty="0" smtClean="0">
              <a:solidFill>
                <a:schemeClr val="tx1"/>
              </a:solidFill>
            </a:endParaRPr>
          </a:p>
          <a:p>
            <a:r>
              <a:rPr lang="en-US" sz="1400" b="1" dirty="0" smtClean="0">
                <a:solidFill>
                  <a:schemeClr val="tx1"/>
                </a:solidFill>
              </a:rPr>
              <a:t>No. of trips: in 24 </a:t>
            </a:r>
            <a:r>
              <a:rPr lang="en-US" sz="1400" b="1" dirty="0" err="1" smtClean="0">
                <a:solidFill>
                  <a:schemeClr val="tx1"/>
                </a:solidFill>
              </a:rPr>
              <a:t>hrs</a:t>
            </a:r>
            <a:r>
              <a:rPr lang="en-US" sz="1400" b="1" dirty="0" smtClean="0">
                <a:solidFill>
                  <a:schemeClr val="tx1"/>
                </a:solidFill>
              </a:rPr>
              <a:t>: 5</a:t>
            </a:r>
          </a:p>
          <a:p>
            <a:r>
              <a:rPr lang="en-US" sz="1200" b="1" dirty="0" smtClean="0">
                <a:solidFill>
                  <a:schemeClr val="tx1"/>
                </a:solidFill>
              </a:rPr>
              <a:t>No. of Passengers/trip: 660</a:t>
            </a:r>
            <a:endParaRPr lang="en-US" sz="1200" b="1" dirty="0">
              <a:solidFill>
                <a:schemeClr val="tx1"/>
              </a:solidFill>
            </a:endParaRPr>
          </a:p>
        </p:txBody>
      </p:sp>
      <p:sp>
        <p:nvSpPr>
          <p:cNvPr id="13" name="Rectangle 12"/>
          <p:cNvSpPr/>
          <p:nvPr/>
        </p:nvSpPr>
        <p:spPr>
          <a:xfrm>
            <a:off x="1402224" y="5638800"/>
            <a:ext cx="2422289"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defRPr/>
            </a:pPr>
            <a:r>
              <a:rPr lang="en-US" sz="2000" b="1" dirty="0" smtClean="0">
                <a:solidFill>
                  <a:schemeClr val="tx1"/>
                </a:solidFill>
              </a:rPr>
              <a:t>Cost</a:t>
            </a:r>
            <a:endParaRPr lang="en-US" sz="2000" b="1" dirty="0">
              <a:solidFill>
                <a:schemeClr val="tx1"/>
              </a:solidFill>
            </a:endParaRPr>
          </a:p>
        </p:txBody>
      </p:sp>
      <p:sp>
        <p:nvSpPr>
          <p:cNvPr id="14" name="Rectangle 13"/>
          <p:cNvSpPr/>
          <p:nvPr/>
        </p:nvSpPr>
        <p:spPr>
          <a:xfrm>
            <a:off x="3958770" y="5638800"/>
            <a:ext cx="2213430"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b="1" dirty="0" smtClean="0"/>
          </a:p>
          <a:p>
            <a:pPr algn="ctr"/>
            <a:r>
              <a:rPr lang="en-US" sz="2000" b="1" dirty="0" smtClean="0">
                <a:solidFill>
                  <a:schemeClr val="tx1"/>
                </a:solidFill>
              </a:rPr>
              <a:t>??</a:t>
            </a:r>
          </a:p>
          <a:p>
            <a:pPr algn="ctr"/>
            <a:endParaRPr lang="en-US" sz="900" b="1" dirty="0" smtClean="0">
              <a:solidFill>
                <a:schemeClr val="tx1"/>
              </a:solidFill>
            </a:endParaRPr>
          </a:p>
          <a:p>
            <a:pPr algn="ctr"/>
            <a:r>
              <a:rPr lang="en-US" sz="1600" b="1" dirty="0" smtClean="0">
                <a:solidFill>
                  <a:schemeClr val="tx1"/>
                </a:solidFill>
              </a:rPr>
              <a:t>Should be expensive</a:t>
            </a:r>
          </a:p>
          <a:p>
            <a:pPr algn="ctr"/>
            <a:endParaRPr lang="en-US" sz="2000" b="1" dirty="0"/>
          </a:p>
        </p:txBody>
      </p:sp>
      <p:sp>
        <p:nvSpPr>
          <p:cNvPr id="15" name="Rectangle 14"/>
          <p:cNvSpPr/>
          <p:nvPr/>
        </p:nvSpPr>
        <p:spPr>
          <a:xfrm>
            <a:off x="6278639" y="5634507"/>
            <a:ext cx="2255758"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tx1"/>
                </a:solidFill>
              </a:rPr>
              <a:t>600$/passengers</a:t>
            </a:r>
          </a:p>
          <a:p>
            <a:pPr algn="ctr"/>
            <a:endParaRPr lang="en-US" sz="1400" b="1" dirty="0" smtClean="0"/>
          </a:p>
        </p:txBody>
      </p:sp>
      <p:sp>
        <p:nvSpPr>
          <p:cNvPr id="16" name="TextBox 15"/>
          <p:cNvSpPr txBox="1"/>
          <p:nvPr/>
        </p:nvSpPr>
        <p:spPr>
          <a:xfrm>
            <a:off x="6520643" y="165528"/>
            <a:ext cx="1750992" cy="369332"/>
          </a:xfrm>
          <a:prstGeom prst="rect">
            <a:avLst/>
          </a:prstGeom>
          <a:noFill/>
        </p:spPr>
        <p:txBody>
          <a:bodyPr wrap="square" rtlCol="0">
            <a:spAutoFit/>
          </a:bodyPr>
          <a:lstStyle/>
          <a:p>
            <a:r>
              <a:rPr lang="en-US" dirty="0" smtClean="0">
                <a:solidFill>
                  <a:srgbClr val="C00000"/>
                </a:solidFill>
              </a:rPr>
              <a:t>Leisure/Business</a:t>
            </a:r>
            <a:endParaRPr lang="en-US" dirty="0">
              <a:solidFill>
                <a:srgbClr val="C00000"/>
              </a:solidFill>
            </a:endParaRPr>
          </a:p>
        </p:txBody>
      </p:sp>
      <p:sp>
        <p:nvSpPr>
          <p:cNvPr id="17" name="TextBox 16"/>
          <p:cNvSpPr txBox="1"/>
          <p:nvPr/>
        </p:nvSpPr>
        <p:spPr>
          <a:xfrm>
            <a:off x="4345703" y="171383"/>
            <a:ext cx="1723870" cy="369332"/>
          </a:xfrm>
          <a:prstGeom prst="rect">
            <a:avLst/>
          </a:prstGeom>
          <a:noFill/>
        </p:spPr>
        <p:txBody>
          <a:bodyPr wrap="square" rtlCol="0">
            <a:spAutoFit/>
          </a:bodyPr>
          <a:lstStyle/>
          <a:p>
            <a:r>
              <a:rPr lang="en-US" dirty="0" smtClean="0">
                <a:solidFill>
                  <a:srgbClr val="C00000"/>
                </a:solidFill>
              </a:rPr>
              <a:t>Enemy attacking</a:t>
            </a:r>
            <a:endParaRPr lang="en-US" dirty="0">
              <a:solidFill>
                <a:srgbClr val="C00000"/>
              </a:solidFill>
            </a:endParaRPr>
          </a:p>
        </p:txBody>
      </p:sp>
      <p:sp>
        <p:nvSpPr>
          <p:cNvPr id="29" name="TextBox 28"/>
          <p:cNvSpPr txBox="1"/>
          <p:nvPr/>
        </p:nvSpPr>
        <p:spPr>
          <a:xfrm>
            <a:off x="89747" y="2352740"/>
            <a:ext cx="1521111" cy="369332"/>
          </a:xfrm>
          <a:prstGeom prst="rect">
            <a:avLst/>
          </a:prstGeom>
          <a:noFill/>
        </p:spPr>
        <p:txBody>
          <a:bodyPr wrap="square" rtlCol="0">
            <a:spAutoFit/>
          </a:bodyPr>
          <a:lstStyle/>
          <a:p>
            <a:r>
              <a:rPr lang="en-US" dirty="0" smtClean="0"/>
              <a:t>Latency</a:t>
            </a:r>
          </a:p>
        </p:txBody>
      </p:sp>
      <p:sp>
        <p:nvSpPr>
          <p:cNvPr id="31" name="TextBox 30"/>
          <p:cNvSpPr txBox="1"/>
          <p:nvPr/>
        </p:nvSpPr>
        <p:spPr>
          <a:xfrm>
            <a:off x="89747" y="5791200"/>
            <a:ext cx="1059457" cy="369332"/>
          </a:xfrm>
          <a:prstGeom prst="rect">
            <a:avLst/>
          </a:prstGeom>
          <a:noFill/>
        </p:spPr>
        <p:txBody>
          <a:bodyPr wrap="none" rtlCol="0">
            <a:spAutoFit/>
          </a:bodyPr>
          <a:lstStyle/>
          <a:p>
            <a:r>
              <a:rPr lang="en-US" dirty="0" smtClean="0"/>
              <a:t>Footprint</a:t>
            </a:r>
          </a:p>
        </p:txBody>
      </p:sp>
      <p:sp>
        <p:nvSpPr>
          <p:cNvPr id="32" name="TextBox 31"/>
          <p:cNvSpPr txBox="1"/>
          <p:nvPr/>
        </p:nvSpPr>
        <p:spPr>
          <a:xfrm>
            <a:off x="96936" y="2603306"/>
            <a:ext cx="1090235" cy="276999"/>
          </a:xfrm>
          <a:prstGeom prst="rect">
            <a:avLst/>
          </a:prstGeom>
          <a:noFill/>
        </p:spPr>
        <p:txBody>
          <a:bodyPr wrap="none" rtlCol="0">
            <a:spAutoFit/>
          </a:bodyPr>
          <a:lstStyle/>
          <a:p>
            <a:r>
              <a:rPr lang="en-US" sz="1200" dirty="0" smtClean="0">
                <a:solidFill>
                  <a:srgbClr val="C00000"/>
                </a:solidFill>
              </a:rPr>
              <a:t>GC </a:t>
            </a:r>
            <a:r>
              <a:rPr lang="en-US" sz="1200" dirty="0">
                <a:solidFill>
                  <a:srgbClr val="C00000"/>
                </a:solidFill>
              </a:rPr>
              <a:t>Pause time</a:t>
            </a:r>
          </a:p>
        </p:txBody>
      </p:sp>
      <p:sp>
        <p:nvSpPr>
          <p:cNvPr id="34" name="TextBox 33"/>
          <p:cNvSpPr txBox="1"/>
          <p:nvPr/>
        </p:nvSpPr>
        <p:spPr>
          <a:xfrm>
            <a:off x="112894" y="6074078"/>
            <a:ext cx="1053750" cy="276999"/>
          </a:xfrm>
          <a:prstGeom prst="rect">
            <a:avLst/>
          </a:prstGeom>
          <a:noFill/>
        </p:spPr>
        <p:txBody>
          <a:bodyPr wrap="none" rtlCol="0">
            <a:spAutoFit/>
          </a:bodyPr>
          <a:lstStyle/>
          <a:p>
            <a:r>
              <a:rPr lang="en-US" sz="1200" dirty="0">
                <a:solidFill>
                  <a:srgbClr val="C00000"/>
                </a:solidFill>
              </a:rPr>
              <a:t>CPU, Memory</a:t>
            </a:r>
          </a:p>
        </p:txBody>
      </p:sp>
      <p:sp>
        <p:nvSpPr>
          <p:cNvPr id="35" name="Rectangle 34"/>
          <p:cNvSpPr/>
          <p:nvPr/>
        </p:nvSpPr>
        <p:spPr>
          <a:xfrm>
            <a:off x="1402224" y="4490705"/>
            <a:ext cx="2415921"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defRPr/>
            </a:pPr>
            <a:r>
              <a:rPr lang="en-US" sz="2000" b="1" dirty="0" smtClean="0">
                <a:solidFill>
                  <a:schemeClr val="tx1"/>
                </a:solidFill>
              </a:rPr>
              <a:t># of </a:t>
            </a:r>
            <a:r>
              <a:rPr lang="en-US" sz="2000" b="1" dirty="0">
                <a:solidFill>
                  <a:schemeClr val="tx1"/>
                </a:solidFill>
              </a:rPr>
              <a:t>passengers transported in 24 </a:t>
            </a:r>
            <a:r>
              <a:rPr lang="en-US" sz="2000" b="1" dirty="0" err="1" smtClean="0">
                <a:solidFill>
                  <a:schemeClr val="tx1"/>
                </a:solidFill>
              </a:rPr>
              <a:t>hrs</a:t>
            </a:r>
            <a:endParaRPr lang="en-US" sz="2000" b="1" dirty="0" smtClean="0">
              <a:solidFill>
                <a:schemeClr val="tx1"/>
              </a:solidFill>
            </a:endParaRPr>
          </a:p>
          <a:p>
            <a:pPr>
              <a:defRPr/>
            </a:pPr>
            <a:r>
              <a:rPr lang="en-US" sz="1600" b="1" dirty="0" smtClean="0">
                <a:solidFill>
                  <a:schemeClr val="tx1"/>
                </a:solidFill>
              </a:rPr>
              <a:t>(fueling, wind, breaks….)</a:t>
            </a:r>
            <a:endParaRPr lang="en-US" sz="1600" b="1" dirty="0">
              <a:solidFill>
                <a:schemeClr val="tx1"/>
              </a:solidFill>
            </a:endParaRPr>
          </a:p>
        </p:txBody>
      </p:sp>
      <p:sp>
        <p:nvSpPr>
          <p:cNvPr id="36" name="Rectangle 35"/>
          <p:cNvSpPr/>
          <p:nvPr/>
        </p:nvSpPr>
        <p:spPr>
          <a:xfrm>
            <a:off x="3955142" y="4490705"/>
            <a:ext cx="2217057"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b="1" dirty="0" smtClean="0"/>
          </a:p>
          <a:p>
            <a:pPr algn="ctr"/>
            <a:r>
              <a:rPr lang="en-US" sz="2000" b="1" dirty="0" smtClean="0">
                <a:solidFill>
                  <a:schemeClr val="tx1"/>
                </a:solidFill>
              </a:rPr>
              <a:t>12</a:t>
            </a:r>
          </a:p>
          <a:p>
            <a:pPr algn="ctr"/>
            <a:endParaRPr lang="en-US" sz="900" b="1" dirty="0" smtClean="0">
              <a:solidFill>
                <a:schemeClr val="tx1"/>
              </a:solidFill>
            </a:endParaRPr>
          </a:p>
          <a:p>
            <a:r>
              <a:rPr lang="en-US" sz="1400" b="1" dirty="0" smtClean="0">
                <a:solidFill>
                  <a:schemeClr val="tx1"/>
                </a:solidFill>
              </a:rPr>
              <a:t>No. of trips in 24 </a:t>
            </a:r>
            <a:r>
              <a:rPr lang="en-US" sz="1400" b="1" dirty="0" err="1" smtClean="0">
                <a:solidFill>
                  <a:schemeClr val="tx1"/>
                </a:solidFill>
              </a:rPr>
              <a:t>hr</a:t>
            </a:r>
            <a:r>
              <a:rPr lang="en-US" sz="1400" b="1" dirty="0" smtClean="0">
                <a:solidFill>
                  <a:schemeClr val="tx1"/>
                </a:solidFill>
              </a:rPr>
              <a:t>: 12</a:t>
            </a:r>
          </a:p>
          <a:p>
            <a:r>
              <a:rPr lang="en-US" sz="1400" b="1" dirty="0" smtClean="0">
                <a:solidFill>
                  <a:schemeClr val="tx1"/>
                </a:solidFill>
              </a:rPr>
              <a:t>No. of passengers/trip: 1</a:t>
            </a:r>
          </a:p>
          <a:p>
            <a:pPr algn="ctr"/>
            <a:endParaRPr lang="en-US" sz="2000" b="1" dirty="0"/>
          </a:p>
        </p:txBody>
      </p:sp>
      <p:sp>
        <p:nvSpPr>
          <p:cNvPr id="37" name="Rectangle 36"/>
          <p:cNvSpPr/>
          <p:nvPr/>
        </p:nvSpPr>
        <p:spPr>
          <a:xfrm>
            <a:off x="6257884" y="4490705"/>
            <a:ext cx="2276513" cy="1006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tx1"/>
                </a:solidFill>
              </a:rPr>
              <a:t>2640</a:t>
            </a:r>
          </a:p>
          <a:p>
            <a:pPr algn="ctr"/>
            <a:endParaRPr lang="en-US" sz="1400" b="1" dirty="0" smtClean="0">
              <a:solidFill>
                <a:schemeClr val="tx1"/>
              </a:solidFill>
            </a:endParaRPr>
          </a:p>
          <a:p>
            <a:r>
              <a:rPr lang="en-US" sz="1400" b="1" dirty="0" smtClean="0">
                <a:solidFill>
                  <a:schemeClr val="tx1"/>
                </a:solidFill>
              </a:rPr>
              <a:t>No. of trips in 24 </a:t>
            </a:r>
            <a:r>
              <a:rPr lang="en-US" sz="1400" b="1" dirty="0" err="1" smtClean="0">
                <a:solidFill>
                  <a:schemeClr val="tx1"/>
                </a:solidFill>
              </a:rPr>
              <a:t>hrs</a:t>
            </a:r>
            <a:r>
              <a:rPr lang="en-US" sz="1400" b="1" dirty="0" smtClean="0">
                <a:solidFill>
                  <a:schemeClr val="tx1"/>
                </a:solidFill>
              </a:rPr>
              <a:t>: 4</a:t>
            </a:r>
          </a:p>
          <a:p>
            <a:r>
              <a:rPr lang="en-US" sz="1200" b="1" dirty="0" smtClean="0">
                <a:solidFill>
                  <a:schemeClr val="tx1"/>
                </a:solidFill>
              </a:rPr>
              <a:t>No. of Passengers/trip: 660</a:t>
            </a:r>
            <a:endParaRPr lang="en-US" sz="1200" b="1" dirty="0">
              <a:solidFill>
                <a:schemeClr val="tx1"/>
              </a:solidFill>
            </a:endParaRPr>
          </a:p>
        </p:txBody>
      </p:sp>
      <p:sp>
        <p:nvSpPr>
          <p:cNvPr id="38" name="TextBox 37"/>
          <p:cNvSpPr txBox="1"/>
          <p:nvPr/>
        </p:nvSpPr>
        <p:spPr>
          <a:xfrm>
            <a:off x="76259" y="4609332"/>
            <a:ext cx="1290225" cy="369332"/>
          </a:xfrm>
          <a:prstGeom prst="rect">
            <a:avLst/>
          </a:prstGeom>
          <a:noFill/>
        </p:spPr>
        <p:txBody>
          <a:bodyPr wrap="none" rtlCol="0">
            <a:spAutoFit/>
          </a:bodyPr>
          <a:lstStyle/>
          <a:p>
            <a:r>
              <a:rPr lang="en-US" dirty="0" smtClean="0"/>
              <a:t>Throughput</a:t>
            </a:r>
          </a:p>
        </p:txBody>
      </p:sp>
      <p:sp>
        <p:nvSpPr>
          <p:cNvPr id="39" name="TextBox 38"/>
          <p:cNvSpPr txBox="1"/>
          <p:nvPr/>
        </p:nvSpPr>
        <p:spPr>
          <a:xfrm>
            <a:off x="89747" y="4897998"/>
            <a:ext cx="952697" cy="276999"/>
          </a:xfrm>
          <a:prstGeom prst="rect">
            <a:avLst/>
          </a:prstGeom>
          <a:noFill/>
        </p:spPr>
        <p:txBody>
          <a:bodyPr wrap="none" rtlCol="0">
            <a:spAutoFit/>
          </a:bodyPr>
          <a:lstStyle/>
          <a:p>
            <a:r>
              <a:rPr lang="en-US" sz="1200" dirty="0">
                <a:solidFill>
                  <a:srgbClr val="C00000"/>
                </a:solidFill>
              </a:rPr>
              <a:t>Useful Work</a:t>
            </a:r>
          </a:p>
        </p:txBody>
      </p:sp>
    </p:spTree>
    <p:extLst>
      <p:ext uri="{BB962C8B-B14F-4D97-AF65-F5344CB8AC3E}">
        <p14:creationId xmlns:p14="http://schemas.microsoft.com/office/powerpoint/2010/main" xmlns="" val="16113888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rgbClr val="C00000"/>
                </a:solidFill>
              </a:rPr>
              <a:t>Latency:</a:t>
            </a:r>
          </a:p>
          <a:p>
            <a:r>
              <a:rPr lang="en-US" dirty="0" smtClean="0"/>
              <a:t>No API call can run beyond 500 </a:t>
            </a:r>
            <a:r>
              <a:rPr lang="en-US" dirty="0" err="1" smtClean="0"/>
              <a:t>ms.</a:t>
            </a:r>
            <a:endParaRPr lang="en-US" dirty="0" smtClean="0"/>
          </a:p>
          <a:p>
            <a:r>
              <a:rPr lang="en-US" dirty="0" smtClean="0"/>
              <a:t>Search pages response time should be under 1 second</a:t>
            </a:r>
          </a:p>
          <a:p>
            <a:endParaRPr lang="en-US" dirty="0" smtClean="0"/>
          </a:p>
          <a:p>
            <a:pPr marL="0" indent="0">
              <a:buNone/>
            </a:pPr>
            <a:r>
              <a:rPr lang="en-US" dirty="0" smtClean="0">
                <a:solidFill>
                  <a:srgbClr val="C00000"/>
                </a:solidFill>
              </a:rPr>
              <a:t>Throughput:</a:t>
            </a:r>
          </a:p>
          <a:p>
            <a:r>
              <a:rPr lang="en-US" dirty="0" smtClean="0"/>
              <a:t>Application should be able to process 1000 API calls/second</a:t>
            </a:r>
          </a:p>
          <a:p>
            <a:r>
              <a:rPr lang="en-US" dirty="0" smtClean="0"/>
              <a:t>Batch process should complete with in 6 hours. (Every night 6:00pm - 12:00pm)</a:t>
            </a:r>
          </a:p>
          <a:p>
            <a:endParaRPr lang="en-US" dirty="0" smtClean="0"/>
          </a:p>
          <a:p>
            <a:pPr marL="0" indent="0">
              <a:buNone/>
            </a:pPr>
            <a:r>
              <a:rPr lang="en-US" dirty="0" smtClean="0">
                <a:solidFill>
                  <a:srgbClr val="C00000"/>
                </a:solidFill>
              </a:rPr>
              <a:t>Foot print:</a:t>
            </a:r>
          </a:p>
          <a:p>
            <a:r>
              <a:rPr lang="en-US" dirty="0" smtClean="0"/>
              <a:t>Application must run on JVMs with less than 2 GB of memory</a:t>
            </a:r>
          </a:p>
          <a:p>
            <a:r>
              <a:rPr lang="en-US" dirty="0" smtClean="0"/>
              <a:t>AWS bill shouldn't exceed 20,000$</a:t>
            </a:r>
            <a:endParaRPr lang="en-US" dirty="0"/>
          </a:p>
        </p:txBody>
      </p:sp>
    </p:spTree>
    <p:extLst>
      <p:ext uri="{BB962C8B-B14F-4D97-AF65-F5344CB8AC3E}">
        <p14:creationId xmlns:p14="http://schemas.microsoft.com/office/powerpoint/2010/main" xmlns="" val="190511703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KPI</a:t>
            </a:r>
          </a:p>
          <a:p>
            <a:r>
              <a:rPr lang="en-US" dirty="0" smtClean="0"/>
              <a:t>Anatomy of GC Log</a:t>
            </a:r>
          </a:p>
          <a:p>
            <a:r>
              <a:rPr lang="en-US" dirty="0" smtClean="0"/>
              <a:t>Tools</a:t>
            </a:r>
          </a:p>
          <a:p>
            <a:r>
              <a:rPr lang="en-US" dirty="0"/>
              <a:t>Analyze real world GC </a:t>
            </a:r>
            <a:r>
              <a:rPr lang="en-US" dirty="0" smtClean="0"/>
              <a:t>Logs</a:t>
            </a:r>
            <a:endParaRPr lang="en-US" dirty="0"/>
          </a:p>
        </p:txBody>
      </p:sp>
    </p:spTree>
    <p:extLst>
      <p:ext uri="{BB962C8B-B14F-4D97-AF65-F5344CB8AC3E}">
        <p14:creationId xmlns:p14="http://schemas.microsoft.com/office/powerpoint/2010/main" xmlns="" val="28008053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Log</a:t>
            </a:r>
            <a:endParaRPr lang="en-US" dirty="0"/>
          </a:p>
        </p:txBody>
      </p:sp>
      <p:sp>
        <p:nvSpPr>
          <p:cNvPr id="4" name="Rectangle 3"/>
          <p:cNvSpPr/>
          <p:nvPr/>
        </p:nvSpPr>
        <p:spPr>
          <a:xfrm>
            <a:off x="457200" y="1143000"/>
            <a:ext cx="8915400" cy="1323439"/>
          </a:xfrm>
          <a:prstGeom prst="rect">
            <a:avLst/>
          </a:prstGeom>
        </p:spPr>
        <p:txBody>
          <a:bodyPr wrap="square">
            <a:spAutoFit/>
          </a:bodyPr>
          <a:lstStyle/>
          <a:p>
            <a:r>
              <a:rPr lang="en-US" sz="2000" dirty="0"/>
              <a:t>2016-03-21T13:46:58.371+0000: </a:t>
            </a:r>
            <a:r>
              <a:rPr lang="en-US" sz="2000" dirty="0" smtClean="0"/>
              <a:t>500.203</a:t>
            </a:r>
            <a:r>
              <a:rPr lang="en-US" sz="2000" dirty="0"/>
              <a:t>: [Full GC [</a:t>
            </a:r>
            <a:r>
              <a:rPr lang="en-US" sz="2000" dirty="0" err="1"/>
              <a:t>PSYoungGen</a:t>
            </a:r>
            <a:r>
              <a:rPr lang="en-US" sz="2000" dirty="0"/>
              <a:t>: 1047584K-&gt;0K(1048064K)] [</a:t>
            </a:r>
            <a:r>
              <a:rPr lang="en-US" sz="2000" dirty="0" err="1"/>
              <a:t>ParOldGen</a:t>
            </a:r>
            <a:r>
              <a:rPr lang="en-US" sz="2000" dirty="0"/>
              <a:t>: 2097151K-&gt;865378K(2097152K)] 3144735K-&gt;865378K(3145216K) [</a:t>
            </a:r>
            <a:r>
              <a:rPr lang="en-US" sz="2000" dirty="0" err="1"/>
              <a:t>PSPermGen</a:t>
            </a:r>
            <a:r>
              <a:rPr lang="en-US" sz="2000" dirty="0"/>
              <a:t>: 29674K-&gt;29634K(262144K)], 1.8485590 secs] </a:t>
            </a:r>
            <a:r>
              <a:rPr lang="en-US" sz="2000" dirty="0" smtClean="0"/>
              <a:t>[Times: user=3.17 sys=0.21, real=1.84 secs] </a:t>
            </a:r>
            <a:endParaRPr lang="en-US" sz="2000" dirty="0"/>
          </a:p>
        </p:txBody>
      </p:sp>
      <p:sp>
        <p:nvSpPr>
          <p:cNvPr id="7" name="Oval 6"/>
          <p:cNvSpPr/>
          <p:nvPr/>
        </p:nvSpPr>
        <p:spPr>
          <a:xfrm>
            <a:off x="4124864" y="84613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8" name="Oval 7"/>
          <p:cNvSpPr/>
          <p:nvPr/>
        </p:nvSpPr>
        <p:spPr>
          <a:xfrm>
            <a:off x="5255787" y="865611"/>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9" name="Oval 8"/>
          <p:cNvSpPr/>
          <p:nvPr/>
        </p:nvSpPr>
        <p:spPr>
          <a:xfrm>
            <a:off x="7401608" y="87917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10" name="Oval 9"/>
          <p:cNvSpPr/>
          <p:nvPr/>
        </p:nvSpPr>
        <p:spPr>
          <a:xfrm>
            <a:off x="5907082" y="1205572"/>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a:t>
            </a:r>
            <a:endParaRPr lang="en-US" dirty="0"/>
          </a:p>
        </p:txBody>
      </p:sp>
      <p:sp>
        <p:nvSpPr>
          <p:cNvPr id="11" name="Oval 10"/>
          <p:cNvSpPr/>
          <p:nvPr/>
        </p:nvSpPr>
        <p:spPr>
          <a:xfrm>
            <a:off x="4783876" y="1466260"/>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sp>
        <p:nvSpPr>
          <p:cNvPr id="12" name="Oval 11"/>
          <p:cNvSpPr/>
          <p:nvPr/>
        </p:nvSpPr>
        <p:spPr>
          <a:xfrm>
            <a:off x="5040414" y="2126716"/>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8</a:t>
            </a:r>
            <a:endParaRPr lang="en-US" dirty="0"/>
          </a:p>
        </p:txBody>
      </p:sp>
      <p:sp>
        <p:nvSpPr>
          <p:cNvPr id="13" name="Oval 12"/>
          <p:cNvSpPr/>
          <p:nvPr/>
        </p:nvSpPr>
        <p:spPr>
          <a:xfrm>
            <a:off x="151002" y="2648863"/>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151002" y="310254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15" name="Oval 14"/>
          <p:cNvSpPr/>
          <p:nvPr/>
        </p:nvSpPr>
        <p:spPr>
          <a:xfrm>
            <a:off x="155273" y="3576273"/>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
        <p:nvSpPr>
          <p:cNvPr id="16" name="Oval 15"/>
          <p:cNvSpPr/>
          <p:nvPr/>
        </p:nvSpPr>
        <p:spPr>
          <a:xfrm>
            <a:off x="151002" y="408986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17" name="Oval 16"/>
          <p:cNvSpPr/>
          <p:nvPr/>
        </p:nvSpPr>
        <p:spPr>
          <a:xfrm>
            <a:off x="151002" y="4699010"/>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a:t>
            </a:r>
            <a:endParaRPr lang="en-US" dirty="0"/>
          </a:p>
        </p:txBody>
      </p:sp>
      <p:sp>
        <p:nvSpPr>
          <p:cNvPr id="18" name="Oval 17"/>
          <p:cNvSpPr/>
          <p:nvPr/>
        </p:nvSpPr>
        <p:spPr>
          <a:xfrm>
            <a:off x="151002" y="5305997"/>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a:t>
            </a:r>
            <a:endParaRPr lang="en-US" dirty="0"/>
          </a:p>
        </p:txBody>
      </p:sp>
      <p:sp>
        <p:nvSpPr>
          <p:cNvPr id="19" name="Oval 18"/>
          <p:cNvSpPr/>
          <p:nvPr/>
        </p:nvSpPr>
        <p:spPr>
          <a:xfrm>
            <a:off x="159003" y="5920524"/>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a:t>
            </a:r>
            <a:endParaRPr lang="en-US" dirty="0"/>
          </a:p>
        </p:txBody>
      </p:sp>
      <p:sp>
        <p:nvSpPr>
          <p:cNvPr id="20" name="Oval 19"/>
          <p:cNvSpPr/>
          <p:nvPr/>
        </p:nvSpPr>
        <p:spPr>
          <a:xfrm>
            <a:off x="151002" y="1793891"/>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a:t>
            </a:r>
            <a:endParaRPr lang="en-US" dirty="0"/>
          </a:p>
        </p:txBody>
      </p:sp>
      <p:sp>
        <p:nvSpPr>
          <p:cNvPr id="21" name="Oval 20"/>
          <p:cNvSpPr/>
          <p:nvPr/>
        </p:nvSpPr>
        <p:spPr>
          <a:xfrm>
            <a:off x="151002" y="6416359"/>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sp>
        <p:nvSpPr>
          <p:cNvPr id="22" name="Oval 21"/>
          <p:cNvSpPr/>
          <p:nvPr/>
        </p:nvSpPr>
        <p:spPr>
          <a:xfrm>
            <a:off x="2438400" y="861638"/>
            <a:ext cx="447136" cy="359434"/>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23" name="Rectangle 22"/>
          <p:cNvSpPr/>
          <p:nvPr/>
        </p:nvSpPr>
        <p:spPr>
          <a:xfrm>
            <a:off x="724832" y="2668350"/>
            <a:ext cx="6613414" cy="400110"/>
          </a:xfrm>
          <a:prstGeom prst="rect">
            <a:avLst/>
          </a:prstGeom>
        </p:spPr>
        <p:txBody>
          <a:bodyPr wrap="none">
            <a:spAutoFit/>
          </a:bodyPr>
          <a:lstStyle/>
          <a:p>
            <a:r>
              <a:rPr lang="en-US" sz="2000" dirty="0" smtClean="0"/>
              <a:t>2016-03-21T13:46:58.371 </a:t>
            </a:r>
            <a:r>
              <a:rPr lang="en-US" sz="2000" i="1" dirty="0" smtClean="0"/>
              <a:t>– Timestamp at which GC event ran</a:t>
            </a:r>
            <a:endParaRPr lang="en-US" sz="2000" i="1" dirty="0"/>
          </a:p>
        </p:txBody>
      </p:sp>
      <p:sp>
        <p:nvSpPr>
          <p:cNvPr id="24" name="Rectangle 23"/>
          <p:cNvSpPr/>
          <p:nvPr/>
        </p:nvSpPr>
        <p:spPr>
          <a:xfrm>
            <a:off x="741816" y="3141441"/>
            <a:ext cx="5844805" cy="400110"/>
          </a:xfrm>
          <a:prstGeom prst="rect">
            <a:avLst/>
          </a:prstGeom>
        </p:spPr>
        <p:txBody>
          <a:bodyPr wrap="none">
            <a:spAutoFit/>
          </a:bodyPr>
          <a:lstStyle/>
          <a:p>
            <a:r>
              <a:rPr lang="en-US" sz="2000" dirty="0" smtClean="0"/>
              <a:t>500.203 </a:t>
            </a:r>
            <a:r>
              <a:rPr lang="en-US" sz="2000" i="1" dirty="0" smtClean="0"/>
              <a:t>– Number of seconds since application started</a:t>
            </a:r>
            <a:endParaRPr lang="en-US" sz="2000" i="1" dirty="0"/>
          </a:p>
        </p:txBody>
      </p:sp>
      <p:sp>
        <p:nvSpPr>
          <p:cNvPr id="25" name="Rectangle 24"/>
          <p:cNvSpPr/>
          <p:nvPr/>
        </p:nvSpPr>
        <p:spPr>
          <a:xfrm>
            <a:off x="756916" y="3314018"/>
            <a:ext cx="2306978" cy="646331"/>
          </a:xfrm>
          <a:prstGeom prst="rect">
            <a:avLst/>
          </a:prstGeom>
        </p:spPr>
        <p:txBody>
          <a:bodyPr wrap="none">
            <a:spAutoFit/>
          </a:bodyPr>
          <a:lstStyle/>
          <a:p>
            <a:r>
              <a:rPr lang="en-US" sz="2000" dirty="0" smtClean="0"/>
              <a:t>Full GC</a:t>
            </a:r>
            <a:r>
              <a:rPr lang="en-US" sz="3600" dirty="0" smtClean="0"/>
              <a:t> </a:t>
            </a:r>
            <a:r>
              <a:rPr lang="en-US" sz="2000" i="1" dirty="0" smtClean="0"/>
              <a:t>– Type of GC</a:t>
            </a:r>
            <a:endParaRPr lang="en-US" sz="2000" i="1" dirty="0"/>
          </a:p>
        </p:txBody>
      </p:sp>
      <p:sp>
        <p:nvSpPr>
          <p:cNvPr id="26" name="Rectangle 25"/>
          <p:cNvSpPr/>
          <p:nvPr/>
        </p:nvSpPr>
        <p:spPr>
          <a:xfrm>
            <a:off x="731161" y="3693811"/>
            <a:ext cx="8799268" cy="954107"/>
          </a:xfrm>
          <a:prstGeom prst="rect">
            <a:avLst/>
          </a:prstGeom>
        </p:spPr>
        <p:txBody>
          <a:bodyPr wrap="none">
            <a:spAutoFit/>
          </a:bodyPr>
          <a:lstStyle/>
          <a:p>
            <a:r>
              <a:rPr lang="en-US" sz="2000" dirty="0" err="1" smtClean="0"/>
              <a:t>PSYoungGen</a:t>
            </a:r>
            <a:r>
              <a:rPr lang="en-US" sz="2000" dirty="0"/>
              <a:t>: 1047584K-&gt;0K(1048064K)</a:t>
            </a:r>
            <a:r>
              <a:rPr lang="en-US" sz="3600" dirty="0" smtClean="0"/>
              <a:t> </a:t>
            </a:r>
            <a:r>
              <a:rPr lang="en-US" sz="2000" i="1" dirty="0" smtClean="0"/>
              <a:t>– Young Gen size dropped from </a:t>
            </a:r>
            <a:r>
              <a:rPr lang="en-US" sz="2000" dirty="0"/>
              <a:t>1047584K</a:t>
            </a:r>
            <a:r>
              <a:rPr lang="en-US" sz="2000" i="1" dirty="0" smtClean="0"/>
              <a:t> </a:t>
            </a:r>
          </a:p>
          <a:p>
            <a:r>
              <a:rPr lang="en-US" sz="2000" i="1" dirty="0" smtClean="0"/>
              <a:t>(i.e.1gb) to 0k. Total allocated Young Gen size is </a:t>
            </a:r>
            <a:r>
              <a:rPr lang="en-US" sz="2000" dirty="0"/>
              <a:t>1048064K</a:t>
            </a:r>
            <a:endParaRPr lang="en-US" sz="2000" i="1" dirty="0"/>
          </a:p>
        </p:txBody>
      </p:sp>
      <p:sp>
        <p:nvSpPr>
          <p:cNvPr id="27" name="Rectangle 26"/>
          <p:cNvSpPr/>
          <p:nvPr/>
        </p:nvSpPr>
        <p:spPr>
          <a:xfrm>
            <a:off x="596412" y="4627583"/>
            <a:ext cx="9068765" cy="707886"/>
          </a:xfrm>
          <a:prstGeom prst="rect">
            <a:avLst/>
          </a:prstGeom>
        </p:spPr>
        <p:txBody>
          <a:bodyPr wrap="none">
            <a:spAutoFit/>
          </a:bodyPr>
          <a:lstStyle/>
          <a:p>
            <a:r>
              <a:rPr lang="en-US" sz="2000" dirty="0" err="1"/>
              <a:t>ParOldGen</a:t>
            </a:r>
            <a:r>
              <a:rPr lang="en-US" sz="2000" dirty="0"/>
              <a:t>: 2097151K-&gt;865378K(2097152K</a:t>
            </a:r>
            <a:r>
              <a:rPr lang="en-US" sz="2000" dirty="0" smtClean="0"/>
              <a:t>) – Old Gen size dropped from 2097151K</a:t>
            </a:r>
          </a:p>
          <a:p>
            <a:r>
              <a:rPr lang="en-US" sz="2000" dirty="0" smtClean="0"/>
              <a:t> (i.e.1.99gb</a:t>
            </a:r>
            <a:r>
              <a:rPr lang="en-US" dirty="0" smtClean="0"/>
              <a:t>) to 865378K(i.e.845mb). Total allocated Old Gen size is 2097152k (i.e.2gb)</a:t>
            </a:r>
            <a:endParaRPr lang="en-US" sz="2000" i="1" dirty="0"/>
          </a:p>
        </p:txBody>
      </p:sp>
      <p:sp>
        <p:nvSpPr>
          <p:cNvPr id="30" name="Rectangle 29"/>
          <p:cNvSpPr/>
          <p:nvPr/>
        </p:nvSpPr>
        <p:spPr>
          <a:xfrm>
            <a:off x="689871" y="5331149"/>
            <a:ext cx="8173584" cy="707886"/>
          </a:xfrm>
          <a:prstGeom prst="rect">
            <a:avLst/>
          </a:prstGeom>
        </p:spPr>
        <p:txBody>
          <a:bodyPr wrap="none">
            <a:spAutoFit/>
          </a:bodyPr>
          <a:lstStyle/>
          <a:p>
            <a:r>
              <a:rPr lang="en-US" sz="2000" dirty="0"/>
              <a:t>3144735K-&gt;865378K(3145216K</a:t>
            </a:r>
            <a:r>
              <a:rPr lang="en-US" sz="2000" dirty="0" smtClean="0"/>
              <a:t>) – overall heap size dropped from 3144735K </a:t>
            </a:r>
          </a:p>
          <a:p>
            <a:r>
              <a:rPr lang="en-US" sz="2000" dirty="0" smtClean="0"/>
              <a:t>(i.e.2.99gb) to 865378K (i.e.845mb)</a:t>
            </a:r>
            <a:endParaRPr lang="en-US" sz="2000" dirty="0"/>
          </a:p>
        </p:txBody>
      </p:sp>
      <p:sp>
        <p:nvSpPr>
          <p:cNvPr id="32" name="Rectangle 31"/>
          <p:cNvSpPr/>
          <p:nvPr/>
        </p:nvSpPr>
        <p:spPr>
          <a:xfrm>
            <a:off x="689871" y="5907999"/>
            <a:ext cx="8796511" cy="707886"/>
          </a:xfrm>
          <a:prstGeom prst="rect">
            <a:avLst/>
          </a:prstGeom>
        </p:spPr>
        <p:txBody>
          <a:bodyPr wrap="none">
            <a:spAutoFit/>
          </a:bodyPr>
          <a:lstStyle/>
          <a:p>
            <a:r>
              <a:rPr lang="en-US" sz="2000" dirty="0" err="1"/>
              <a:t>PSPermGen</a:t>
            </a:r>
            <a:r>
              <a:rPr lang="en-US" sz="2000" dirty="0"/>
              <a:t>: 29674K-&gt;29634K(262144K</a:t>
            </a:r>
            <a:r>
              <a:rPr lang="en-US" sz="2000" dirty="0" smtClean="0"/>
              <a:t>) – Perm Gen Size dropped from 29674K to </a:t>
            </a:r>
          </a:p>
          <a:p>
            <a:r>
              <a:rPr lang="en-US" sz="2000" dirty="0" smtClean="0"/>
              <a:t>29634K. Overall Perm Gen Size is 262144K (i.e.256mb)</a:t>
            </a:r>
            <a:endParaRPr lang="en-US" sz="2000" dirty="0"/>
          </a:p>
        </p:txBody>
      </p:sp>
      <p:sp>
        <p:nvSpPr>
          <p:cNvPr id="35" name="Rectangle 34"/>
          <p:cNvSpPr/>
          <p:nvPr/>
        </p:nvSpPr>
        <p:spPr>
          <a:xfrm>
            <a:off x="689871" y="6472114"/>
            <a:ext cx="4728410" cy="400110"/>
          </a:xfrm>
          <a:prstGeom prst="rect">
            <a:avLst/>
          </a:prstGeom>
        </p:spPr>
        <p:txBody>
          <a:bodyPr wrap="none">
            <a:spAutoFit/>
          </a:bodyPr>
          <a:lstStyle/>
          <a:p>
            <a:r>
              <a:rPr lang="en-US" sz="2000" dirty="0"/>
              <a:t>[Times: user=3.17 sys=0.21, real=1.84 secs] </a:t>
            </a:r>
          </a:p>
        </p:txBody>
      </p:sp>
    </p:spTree>
    <p:extLst>
      <p:ext uri="{BB962C8B-B14F-4D97-AF65-F5344CB8AC3E}">
        <p14:creationId xmlns:p14="http://schemas.microsoft.com/office/powerpoint/2010/main" xmlns="" val="19028074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command – “time”</a:t>
            </a:r>
            <a:endParaRPr lang="en-US" dirty="0"/>
          </a:p>
        </p:txBody>
      </p:sp>
      <p:pic>
        <p:nvPicPr>
          <p:cNvPr id="8194" name="Picture 2" descr="Image titl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3215" y="1752600"/>
            <a:ext cx="7897569" cy="34439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4902014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Time</a:t>
            </a:r>
            <a:endParaRPr lang="en-US" dirty="0"/>
          </a:p>
        </p:txBody>
      </p:sp>
      <p:sp>
        <p:nvSpPr>
          <p:cNvPr id="5" name="Content Placeholder 4"/>
          <p:cNvSpPr>
            <a:spLocks noGrp="1"/>
          </p:cNvSpPr>
          <p:nvPr>
            <p:ph idx="1"/>
          </p:nvPr>
        </p:nvSpPr>
        <p:spPr/>
        <p:txBody>
          <a:bodyPr>
            <a:normAutofit fontScale="62500" lnSpcReduction="20000"/>
          </a:bodyPr>
          <a:lstStyle/>
          <a:p>
            <a:r>
              <a:rPr lang="en-US" b="1" dirty="0"/>
              <a:t>Real</a:t>
            </a:r>
            <a:r>
              <a:rPr lang="en-US" dirty="0"/>
              <a:t> is wall clock time – time from start to finish of the call. This is all elapsed time including time slices used by other processes and time the process spends blocked (for example if it is waiting for I/O to complete).</a:t>
            </a:r>
          </a:p>
          <a:p>
            <a:r>
              <a:rPr lang="en-US" b="1" dirty="0"/>
              <a:t>Sys</a:t>
            </a:r>
            <a:r>
              <a:rPr lang="en-US" dirty="0"/>
              <a:t> is the amount of CPU time spent in the kernel within the process. This means executing CPU time spent in system calls within the kernel, as opposed to library code, which is still running in user-space. Like ‘user’, this is only CPU time used by the process.</a:t>
            </a:r>
          </a:p>
          <a:p>
            <a:r>
              <a:rPr lang="en-US" b="1" dirty="0" smtClean="0"/>
              <a:t>User</a:t>
            </a:r>
            <a:r>
              <a:rPr lang="en-US" dirty="0"/>
              <a:t> is the amount of CPU time spent in user-mode code (outside the kernel) within the process. This is only actual CPU time used in executing the process. Other processes and time the process spends blocked do not count towards this figure.</a:t>
            </a:r>
          </a:p>
          <a:p>
            <a:r>
              <a:rPr lang="en-US" dirty="0" err="1" smtClean="0"/>
              <a:t>User+Sys</a:t>
            </a:r>
            <a:r>
              <a:rPr lang="en-US" dirty="0" smtClean="0"/>
              <a:t> </a:t>
            </a:r>
            <a:r>
              <a:rPr lang="en-US" dirty="0"/>
              <a:t>will tell you how much actual CPU time your process used. Note that this is across all CPUs, so if the process has multiple threads it could potentially exceed the wall clock time reported by Real</a:t>
            </a:r>
            <a:r>
              <a:rPr lang="en-US" dirty="0" smtClean="0"/>
              <a:t>.</a:t>
            </a:r>
            <a:endParaRPr lang="en-US" dirty="0"/>
          </a:p>
        </p:txBody>
      </p:sp>
      <p:sp>
        <p:nvSpPr>
          <p:cNvPr id="4" name="Rectangle 3"/>
          <p:cNvSpPr/>
          <p:nvPr/>
        </p:nvSpPr>
        <p:spPr>
          <a:xfrm>
            <a:off x="685800" y="5562600"/>
            <a:ext cx="4327338" cy="369332"/>
          </a:xfrm>
          <a:prstGeom prst="rect">
            <a:avLst/>
          </a:prstGeom>
        </p:spPr>
        <p:txBody>
          <a:bodyPr wrap="none">
            <a:spAutoFit/>
          </a:bodyPr>
          <a:lstStyle/>
          <a:p>
            <a:r>
              <a:rPr lang="en-US" b="1" dirty="0" smtClean="0">
                <a:solidFill>
                  <a:srgbClr val="C00000"/>
                </a:solidFill>
              </a:rPr>
              <a:t>[Times: user=3.09 sys=0.00, real=3.10 secs] </a:t>
            </a:r>
            <a:endParaRPr lang="en-US" b="1" dirty="0">
              <a:solidFill>
                <a:srgbClr val="C00000"/>
              </a:solidFill>
            </a:endParaRPr>
          </a:p>
        </p:txBody>
      </p:sp>
      <p:sp>
        <p:nvSpPr>
          <p:cNvPr id="6" name="Rectangle 5"/>
          <p:cNvSpPr/>
          <p:nvPr/>
        </p:nvSpPr>
        <p:spPr>
          <a:xfrm>
            <a:off x="685800" y="6158429"/>
            <a:ext cx="4391459" cy="369332"/>
          </a:xfrm>
          <a:prstGeom prst="rect">
            <a:avLst/>
          </a:prstGeom>
        </p:spPr>
        <p:txBody>
          <a:bodyPr wrap="none">
            <a:spAutoFit/>
          </a:bodyPr>
          <a:lstStyle/>
          <a:p>
            <a:r>
              <a:rPr lang="en-US" b="1" dirty="0">
                <a:solidFill>
                  <a:srgbClr val="C00000"/>
                </a:solidFill>
              </a:rPr>
              <a:t>[Times: user=11.53 sys=1.38, real=1.03 secs</a:t>
            </a:r>
            <a:r>
              <a:rPr lang="en-US" b="1" dirty="0" smtClean="0">
                <a:solidFill>
                  <a:srgbClr val="C00000"/>
                </a:solidFill>
              </a:rPr>
              <a:t>]</a:t>
            </a:r>
            <a:endParaRPr lang="en-US" b="1" dirty="0">
              <a:solidFill>
                <a:srgbClr val="C00000"/>
              </a:solidFill>
            </a:endParaRPr>
          </a:p>
        </p:txBody>
      </p:sp>
      <p:sp>
        <p:nvSpPr>
          <p:cNvPr id="3" name="TextBox 2"/>
          <p:cNvSpPr txBox="1"/>
          <p:nvPr/>
        </p:nvSpPr>
        <p:spPr>
          <a:xfrm>
            <a:off x="5241738" y="5562600"/>
            <a:ext cx="2038122" cy="369332"/>
          </a:xfrm>
          <a:prstGeom prst="rect">
            <a:avLst/>
          </a:prstGeom>
          <a:noFill/>
        </p:spPr>
        <p:txBody>
          <a:bodyPr wrap="none" rtlCol="0">
            <a:spAutoFit/>
          </a:bodyPr>
          <a:lstStyle/>
          <a:p>
            <a:r>
              <a:rPr lang="en-US" dirty="0" smtClean="0"/>
              <a:t>Typical for Serial GC</a:t>
            </a:r>
            <a:endParaRPr lang="en-US" dirty="0"/>
          </a:p>
        </p:txBody>
      </p:sp>
      <p:cxnSp>
        <p:nvCxnSpPr>
          <p:cNvPr id="8" name="Straight Arrow Connector 7"/>
          <p:cNvCxnSpPr>
            <a:stCxn id="3" idx="1"/>
          </p:cNvCxnSpPr>
          <p:nvPr/>
        </p:nvCxnSpPr>
        <p:spPr>
          <a:xfrm flipH="1">
            <a:off x="4876800" y="5747266"/>
            <a:ext cx="364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206688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13866</TotalTime>
  <Words>1601</Words>
  <Application>Microsoft Office PowerPoint</Application>
  <PresentationFormat>On-screen Show (4:3)</PresentationFormat>
  <Paragraphs>268</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Pick Diamonds from Garbage</vt:lpstr>
      <vt:lpstr>Agenda</vt:lpstr>
      <vt:lpstr>Slide 3</vt:lpstr>
      <vt:lpstr>KPI</vt:lpstr>
      <vt:lpstr>Example Requirements</vt:lpstr>
      <vt:lpstr>Agenda</vt:lpstr>
      <vt:lpstr>GC Log</vt:lpstr>
      <vt:lpstr>Unix command – “time”</vt:lpstr>
      <vt:lpstr>GC Time</vt:lpstr>
      <vt:lpstr>G1 GC Log Format</vt:lpstr>
      <vt:lpstr>G1 GC Log -  another format</vt:lpstr>
      <vt:lpstr>CMS Log format</vt:lpstr>
      <vt:lpstr>IBM GC Log format</vt:lpstr>
      <vt:lpstr>IBM GC Log – another format</vt:lpstr>
      <vt:lpstr>GC Log format varies</vt:lpstr>
      <vt:lpstr>Reminds of…</vt:lpstr>
      <vt:lpstr>Agenda</vt:lpstr>
      <vt:lpstr>gceasy.io</vt:lpstr>
      <vt:lpstr>gceasy.io – REST API</vt:lpstr>
      <vt:lpstr>Agenda</vt:lpstr>
      <vt:lpstr>Diamond 1: Long GC Pause</vt:lpstr>
      <vt:lpstr>Diamond 2: Poor Throughput</vt:lpstr>
      <vt:lpstr>Diamond 3: Memory Leak</vt:lpstr>
      <vt:lpstr>Diamond 4: Memory Leak 2</vt:lpstr>
      <vt:lpstr>Diamond 5: Consecutive Full GCs</vt:lpstr>
      <vt:lpstr>Diamond 6: G1 GC – advanced info</vt:lpstr>
      <vt:lpstr>Slide 27</vt:lpstr>
      <vt:lpstr>Thank you</vt:lpstr>
    </vt:vector>
  </TitlesOfParts>
  <Company>Wells Fargo &amp; 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Lakshmanan, Ram</dc:creator>
  <cp:lastModifiedBy>Rajesh.Sahu</cp:lastModifiedBy>
  <cp:revision>152</cp:revision>
  <dcterms:created xsi:type="dcterms:W3CDTF">2016-07-26T19:18:50Z</dcterms:created>
  <dcterms:modified xsi:type="dcterms:W3CDTF">2016-09-22T06:45:36Z</dcterms:modified>
</cp:coreProperties>
</file>