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9144000" cy="6858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162" y="8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E0FD52-70B6-4FA3-94C3-639ADCCA9AEC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BC624A-18B2-4E3F-A3A6-56633A10C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60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624A-18B2-4E3F-A3A6-56633A10C349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662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@ SKG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fld id="{EE1E80D5-4724-40CD-ABD5-0852A5625E2B}" type="datetime1">
              <a:rPr lang="en-US" spc="-5" smtClean="0"/>
              <a:t>4/22/2021</a:t>
            </a:fld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102D8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@ SKG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fld id="{9B2B5D5A-2DC7-46B2-9F37-7377FAAEF325}" type="datetime1">
              <a:rPr lang="en-US" spc="-5" smtClean="0"/>
              <a:t>4/22/2021</a:t>
            </a:fld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102D8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@ SKG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fld id="{DAFD65DC-8919-4DC5-907C-E4F217C48163}" type="datetime1">
              <a:rPr lang="en-US" spc="-5" smtClean="0"/>
              <a:t>4/22/2021</a:t>
            </a:fld>
            <a:endParaRPr spc="-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102D8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@ SKG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fld id="{9C85566B-C2D1-4320-B87A-54A7A7ADCC3B}" type="datetime1">
              <a:rPr lang="en-US" spc="-5" smtClean="0"/>
              <a:t>4/22/2021</a:t>
            </a:fld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@ SKG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fld id="{02F3F155-EB51-47C7-841F-3E5E3A5A009D}" type="datetime1">
              <a:rPr lang="en-US" spc="-5" smtClean="0"/>
              <a:t>4/22/2021</a:t>
            </a:fld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228600" y="2286000"/>
                </a:move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lnTo>
                  <a:pt x="228600" y="2286000"/>
                </a:lnTo>
                <a:close/>
              </a:path>
            </a:pathLst>
          </a:custGeom>
          <a:solidFill>
            <a:srgbClr val="B58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22860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228600" y="2286000"/>
                </a:move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lnTo>
                  <a:pt x="228600" y="2286000"/>
                </a:lnTo>
                <a:close/>
              </a:path>
            </a:pathLst>
          </a:custGeom>
          <a:solidFill>
            <a:srgbClr val="D1BF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45720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228600" y="2286000"/>
                </a:moveTo>
                <a:lnTo>
                  <a:pt x="228600" y="0"/>
                </a:lnTo>
                <a:lnTo>
                  <a:pt x="0" y="0"/>
                </a:lnTo>
                <a:lnTo>
                  <a:pt x="0" y="2286000"/>
                </a:lnTo>
                <a:lnTo>
                  <a:pt x="228600" y="2286000"/>
                </a:lnTo>
                <a:close/>
              </a:path>
            </a:pathLst>
          </a:custGeom>
          <a:solidFill>
            <a:srgbClr val="BDC3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54151" y="1447800"/>
            <a:ext cx="8218170" cy="13335"/>
          </a:xfrm>
          <a:custGeom>
            <a:avLst/>
            <a:gdLst/>
            <a:ahLst/>
            <a:cxnLst/>
            <a:rect l="l" t="t" r="r" b="b"/>
            <a:pathLst>
              <a:path w="8218170" h="13334">
                <a:moveTo>
                  <a:pt x="0" y="12954"/>
                </a:moveTo>
                <a:lnTo>
                  <a:pt x="8218170" y="0"/>
                </a:lnTo>
              </a:path>
            </a:pathLst>
          </a:custGeom>
          <a:ln w="38100">
            <a:solidFill>
              <a:srgbClr val="5501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13331" y="2013458"/>
            <a:ext cx="6117336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102D8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9222" y="1541272"/>
            <a:ext cx="4364355" cy="1800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6701" y="6279212"/>
            <a:ext cx="707390" cy="1803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@ SKG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39261" y="6279212"/>
            <a:ext cx="2666365" cy="1803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fld id="{D65C7EEB-479E-4FCE-91C5-B305EE1EC18E}" type="datetime1">
              <a:rPr lang="en-US" spc="-5" smtClean="0"/>
              <a:t>4/22/2021</a:t>
            </a:fld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94805" y="6279212"/>
            <a:ext cx="238125" cy="1803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58519" cy="6859905"/>
            <a:chOff x="0" y="0"/>
            <a:chExt cx="858519" cy="6859905"/>
          </a:xfrm>
        </p:grpSpPr>
        <p:sp>
          <p:nvSpPr>
            <p:cNvPr id="3" name="object 3"/>
            <p:cNvSpPr/>
            <p:nvPr/>
          </p:nvSpPr>
          <p:spPr>
            <a:xfrm>
              <a:off x="103631" y="621791"/>
              <a:ext cx="579119" cy="5730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425450" cy="6858000"/>
            </a:xfrm>
            <a:custGeom>
              <a:avLst/>
              <a:gdLst/>
              <a:ahLst/>
              <a:cxnLst/>
              <a:rect l="l" t="t" r="r" b="b"/>
              <a:pathLst>
                <a:path w="425450" h="6858000">
                  <a:moveTo>
                    <a:pt x="425196" y="6858000"/>
                  </a:moveTo>
                  <a:lnTo>
                    <a:pt x="425195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425196" y="685800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667" y="0"/>
              <a:ext cx="432205" cy="4648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667" y="46482"/>
              <a:ext cx="432205" cy="6934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667" y="254508"/>
              <a:ext cx="422148" cy="32461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667" y="115823"/>
              <a:ext cx="419100" cy="6934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667" y="185165"/>
              <a:ext cx="419100" cy="6934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667" y="0"/>
              <a:ext cx="432434" cy="379730"/>
            </a:xfrm>
            <a:custGeom>
              <a:avLst/>
              <a:gdLst/>
              <a:ahLst/>
              <a:cxnLst/>
              <a:rect l="l" t="t" r="r" b="b"/>
              <a:pathLst>
                <a:path w="432434" h="379730">
                  <a:moveTo>
                    <a:pt x="432205" y="0"/>
                  </a:moveTo>
                  <a:lnTo>
                    <a:pt x="422159" y="69966"/>
                  </a:lnTo>
                  <a:lnTo>
                    <a:pt x="408370" y="113320"/>
                  </a:lnTo>
                  <a:lnTo>
                    <a:pt x="389626" y="154486"/>
                  </a:lnTo>
                  <a:lnTo>
                    <a:pt x="366250" y="193162"/>
                  </a:lnTo>
                  <a:lnTo>
                    <a:pt x="338565" y="229048"/>
                  </a:lnTo>
                  <a:lnTo>
                    <a:pt x="306895" y="261842"/>
                  </a:lnTo>
                  <a:lnTo>
                    <a:pt x="271563" y="291241"/>
                  </a:lnTo>
                  <a:lnTo>
                    <a:pt x="232891" y="316945"/>
                  </a:lnTo>
                  <a:lnTo>
                    <a:pt x="191204" y="338652"/>
                  </a:lnTo>
                  <a:lnTo>
                    <a:pt x="146824" y="356060"/>
                  </a:lnTo>
                  <a:lnTo>
                    <a:pt x="100075" y="368867"/>
                  </a:lnTo>
                  <a:lnTo>
                    <a:pt x="51280" y="376773"/>
                  </a:lnTo>
                  <a:lnTo>
                    <a:pt x="761" y="379475"/>
                  </a:lnTo>
                  <a:lnTo>
                    <a:pt x="0" y="379475"/>
                  </a:lnTo>
                  <a:lnTo>
                    <a:pt x="720" y="0"/>
                  </a:lnTo>
                </a:path>
              </a:pathLst>
            </a:custGeom>
            <a:ln w="3175">
              <a:solidFill>
                <a:srgbClr val="AB9F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5363" y="106679"/>
              <a:ext cx="419862" cy="4190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6679" y="148589"/>
              <a:ext cx="281178" cy="6934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2731" y="148589"/>
              <a:ext cx="281178" cy="6934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531" y="217931"/>
              <a:ext cx="183642" cy="13868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61416" y="217931"/>
              <a:ext cx="196596" cy="6934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5531" y="287274"/>
              <a:ext cx="114300" cy="13868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0758" y="287274"/>
              <a:ext cx="127253" cy="27736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5531" y="356615"/>
              <a:ext cx="114300" cy="20802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5531" y="495300"/>
              <a:ext cx="114300" cy="13868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30758" y="564641"/>
              <a:ext cx="127253" cy="6934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5531" y="564641"/>
              <a:ext cx="114300" cy="13868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6679" y="633983"/>
              <a:ext cx="142494" cy="69342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61416" y="633983"/>
              <a:ext cx="196596" cy="69342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6679" y="703326"/>
              <a:ext cx="697230" cy="132587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9247" y="95250"/>
              <a:ext cx="765175" cy="702310"/>
            </a:xfrm>
            <a:custGeom>
              <a:avLst/>
              <a:gdLst/>
              <a:ahLst/>
              <a:cxnLst/>
              <a:rect l="l" t="t" r="r" b="b"/>
              <a:pathLst>
                <a:path w="765174" h="702310">
                  <a:moveTo>
                    <a:pt x="382523" y="0"/>
                  </a:moveTo>
                  <a:lnTo>
                    <a:pt x="334578" y="2731"/>
                  </a:lnTo>
                  <a:lnTo>
                    <a:pt x="288398" y="10707"/>
                  </a:lnTo>
                  <a:lnTo>
                    <a:pt x="244346" y="23598"/>
                  </a:lnTo>
                  <a:lnTo>
                    <a:pt x="202780" y="41076"/>
                  </a:lnTo>
                  <a:lnTo>
                    <a:pt x="164062" y="62812"/>
                  </a:lnTo>
                  <a:lnTo>
                    <a:pt x="128550" y="88476"/>
                  </a:lnTo>
                  <a:lnTo>
                    <a:pt x="96605" y="117741"/>
                  </a:lnTo>
                  <a:lnTo>
                    <a:pt x="68586" y="150277"/>
                  </a:lnTo>
                  <a:lnTo>
                    <a:pt x="44855" y="185755"/>
                  </a:lnTo>
                  <a:lnTo>
                    <a:pt x="25771" y="223848"/>
                  </a:lnTo>
                  <a:lnTo>
                    <a:pt x="11693" y="264225"/>
                  </a:lnTo>
                  <a:lnTo>
                    <a:pt x="2983" y="306559"/>
                  </a:lnTo>
                  <a:lnTo>
                    <a:pt x="0" y="350519"/>
                  </a:lnTo>
                  <a:lnTo>
                    <a:pt x="2983" y="394643"/>
                  </a:lnTo>
                  <a:lnTo>
                    <a:pt x="11693" y="437114"/>
                  </a:lnTo>
                  <a:lnTo>
                    <a:pt x="25771" y="477606"/>
                  </a:lnTo>
                  <a:lnTo>
                    <a:pt x="44855" y="515793"/>
                  </a:lnTo>
                  <a:lnTo>
                    <a:pt x="68586" y="551347"/>
                  </a:lnTo>
                  <a:lnTo>
                    <a:pt x="96605" y="583941"/>
                  </a:lnTo>
                  <a:lnTo>
                    <a:pt x="128550" y="613250"/>
                  </a:lnTo>
                  <a:lnTo>
                    <a:pt x="164062" y="638946"/>
                  </a:lnTo>
                  <a:lnTo>
                    <a:pt x="202780" y="660703"/>
                  </a:lnTo>
                  <a:lnTo>
                    <a:pt x="244346" y="678193"/>
                  </a:lnTo>
                  <a:lnTo>
                    <a:pt x="288398" y="691091"/>
                  </a:lnTo>
                  <a:lnTo>
                    <a:pt x="334578" y="699069"/>
                  </a:lnTo>
                  <a:lnTo>
                    <a:pt x="382523" y="701802"/>
                  </a:lnTo>
                  <a:lnTo>
                    <a:pt x="430619" y="699069"/>
                  </a:lnTo>
                  <a:lnTo>
                    <a:pt x="476901" y="691091"/>
                  </a:lnTo>
                  <a:lnTo>
                    <a:pt x="521013" y="678193"/>
                  </a:lnTo>
                  <a:lnTo>
                    <a:pt x="562604" y="660703"/>
                  </a:lnTo>
                  <a:lnTo>
                    <a:pt x="601318" y="638946"/>
                  </a:lnTo>
                  <a:lnTo>
                    <a:pt x="636803" y="613250"/>
                  </a:lnTo>
                  <a:lnTo>
                    <a:pt x="668705" y="583941"/>
                  </a:lnTo>
                  <a:lnTo>
                    <a:pt x="696669" y="551347"/>
                  </a:lnTo>
                  <a:lnTo>
                    <a:pt x="720342" y="515793"/>
                  </a:lnTo>
                  <a:lnTo>
                    <a:pt x="739370" y="477606"/>
                  </a:lnTo>
                  <a:lnTo>
                    <a:pt x="753399" y="437114"/>
                  </a:lnTo>
                  <a:lnTo>
                    <a:pt x="762076" y="394643"/>
                  </a:lnTo>
                  <a:lnTo>
                    <a:pt x="765047" y="350519"/>
                  </a:lnTo>
                  <a:lnTo>
                    <a:pt x="762076" y="306559"/>
                  </a:lnTo>
                  <a:lnTo>
                    <a:pt x="753399" y="264225"/>
                  </a:lnTo>
                  <a:lnTo>
                    <a:pt x="739370" y="223848"/>
                  </a:lnTo>
                  <a:lnTo>
                    <a:pt x="720342" y="185755"/>
                  </a:lnTo>
                  <a:lnTo>
                    <a:pt x="696669" y="150277"/>
                  </a:lnTo>
                  <a:lnTo>
                    <a:pt x="668705" y="117741"/>
                  </a:lnTo>
                  <a:lnTo>
                    <a:pt x="636803" y="88476"/>
                  </a:lnTo>
                  <a:lnTo>
                    <a:pt x="601318" y="62812"/>
                  </a:lnTo>
                  <a:lnTo>
                    <a:pt x="562604" y="41076"/>
                  </a:lnTo>
                  <a:lnTo>
                    <a:pt x="521013" y="23598"/>
                  </a:lnTo>
                  <a:lnTo>
                    <a:pt x="476901" y="10707"/>
                  </a:lnTo>
                  <a:lnTo>
                    <a:pt x="430619" y="2731"/>
                  </a:lnTo>
                  <a:lnTo>
                    <a:pt x="382523" y="0"/>
                  </a:lnTo>
                  <a:close/>
                </a:path>
              </a:pathLst>
            </a:custGeom>
            <a:ln w="27305">
              <a:solidFill>
                <a:srgbClr val="E8E0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983741" y="3158489"/>
            <a:ext cx="7634605" cy="154305"/>
            <a:chOff x="983741" y="3158489"/>
            <a:chExt cx="7634605" cy="154305"/>
          </a:xfrm>
        </p:grpSpPr>
        <p:sp>
          <p:nvSpPr>
            <p:cNvPr id="27" name="object 27"/>
            <p:cNvSpPr/>
            <p:nvPr/>
          </p:nvSpPr>
          <p:spPr>
            <a:xfrm>
              <a:off x="983741" y="3158489"/>
              <a:ext cx="2545080" cy="154305"/>
            </a:xfrm>
            <a:custGeom>
              <a:avLst/>
              <a:gdLst/>
              <a:ahLst/>
              <a:cxnLst/>
              <a:rect l="l" t="t" r="r" b="b"/>
              <a:pathLst>
                <a:path w="2545079" h="154304">
                  <a:moveTo>
                    <a:pt x="2545079" y="153924"/>
                  </a:moveTo>
                  <a:lnTo>
                    <a:pt x="2545079" y="0"/>
                  </a:lnTo>
                  <a:lnTo>
                    <a:pt x="0" y="0"/>
                  </a:lnTo>
                  <a:lnTo>
                    <a:pt x="0" y="153924"/>
                  </a:lnTo>
                  <a:lnTo>
                    <a:pt x="2545079" y="153924"/>
                  </a:lnTo>
                  <a:close/>
                </a:path>
              </a:pathLst>
            </a:custGeom>
            <a:solidFill>
              <a:srgbClr val="6701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28821" y="3158489"/>
              <a:ext cx="2544445" cy="154305"/>
            </a:xfrm>
            <a:custGeom>
              <a:avLst/>
              <a:gdLst/>
              <a:ahLst/>
              <a:cxnLst/>
              <a:rect l="l" t="t" r="r" b="b"/>
              <a:pathLst>
                <a:path w="2544445" h="154304">
                  <a:moveTo>
                    <a:pt x="2544318" y="153924"/>
                  </a:moveTo>
                  <a:lnTo>
                    <a:pt x="2544318" y="0"/>
                  </a:lnTo>
                  <a:lnTo>
                    <a:pt x="0" y="0"/>
                  </a:lnTo>
                  <a:lnTo>
                    <a:pt x="0" y="153924"/>
                  </a:lnTo>
                  <a:lnTo>
                    <a:pt x="2544318" y="153924"/>
                  </a:lnTo>
                  <a:close/>
                </a:path>
              </a:pathLst>
            </a:custGeom>
            <a:solidFill>
              <a:srgbClr val="D1BF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073139" y="3158489"/>
              <a:ext cx="2545080" cy="154305"/>
            </a:xfrm>
            <a:custGeom>
              <a:avLst/>
              <a:gdLst/>
              <a:ahLst/>
              <a:cxnLst/>
              <a:rect l="l" t="t" r="r" b="b"/>
              <a:pathLst>
                <a:path w="2545079" h="154304">
                  <a:moveTo>
                    <a:pt x="2545079" y="153924"/>
                  </a:moveTo>
                  <a:lnTo>
                    <a:pt x="2545079" y="0"/>
                  </a:lnTo>
                  <a:lnTo>
                    <a:pt x="0" y="0"/>
                  </a:lnTo>
                  <a:lnTo>
                    <a:pt x="0" y="153924"/>
                  </a:lnTo>
                  <a:lnTo>
                    <a:pt x="2545079" y="153924"/>
                  </a:lnTo>
                  <a:close/>
                </a:path>
              </a:pathLst>
            </a:custGeom>
            <a:solidFill>
              <a:srgbClr val="A788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832103" y="563689"/>
            <a:ext cx="7907020" cy="5702935"/>
            <a:chOff x="832103" y="563689"/>
            <a:chExt cx="7907020" cy="5702935"/>
          </a:xfrm>
        </p:grpSpPr>
        <p:sp>
          <p:nvSpPr>
            <p:cNvPr id="31" name="object 31"/>
            <p:cNvSpPr/>
            <p:nvPr/>
          </p:nvSpPr>
          <p:spPr>
            <a:xfrm>
              <a:off x="882395" y="645413"/>
              <a:ext cx="6921500" cy="111760"/>
            </a:xfrm>
            <a:custGeom>
              <a:avLst/>
              <a:gdLst/>
              <a:ahLst/>
              <a:cxnLst/>
              <a:rect l="l" t="t" r="r" b="b"/>
              <a:pathLst>
                <a:path w="6921500" h="111759">
                  <a:moveTo>
                    <a:pt x="6921246" y="111252"/>
                  </a:moveTo>
                  <a:lnTo>
                    <a:pt x="6921246" y="0"/>
                  </a:lnTo>
                  <a:lnTo>
                    <a:pt x="0" y="0"/>
                  </a:lnTo>
                  <a:lnTo>
                    <a:pt x="0" y="111252"/>
                  </a:lnTo>
                  <a:lnTo>
                    <a:pt x="6921246" y="111252"/>
                  </a:lnTo>
                  <a:close/>
                </a:path>
              </a:pathLst>
            </a:custGeom>
            <a:solidFill>
              <a:srgbClr val="C8B1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82395" y="646175"/>
              <a:ext cx="6922134" cy="111760"/>
            </a:xfrm>
            <a:custGeom>
              <a:avLst/>
              <a:gdLst/>
              <a:ahLst/>
              <a:cxnLst/>
              <a:rect l="l" t="t" r="r" b="b"/>
              <a:pathLst>
                <a:path w="6922134" h="111759">
                  <a:moveTo>
                    <a:pt x="0" y="0"/>
                  </a:moveTo>
                  <a:lnTo>
                    <a:pt x="0" y="111252"/>
                  </a:lnTo>
                  <a:lnTo>
                    <a:pt x="6922008" y="111252"/>
                  </a:lnTo>
                  <a:lnTo>
                    <a:pt x="6922008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51153" y="755903"/>
              <a:ext cx="47625" cy="5485130"/>
            </a:xfrm>
            <a:custGeom>
              <a:avLst/>
              <a:gdLst/>
              <a:ahLst/>
              <a:cxnLst/>
              <a:rect l="l" t="t" r="r" b="b"/>
              <a:pathLst>
                <a:path w="47625" h="5485130">
                  <a:moveTo>
                    <a:pt x="0" y="0"/>
                  </a:moveTo>
                  <a:lnTo>
                    <a:pt x="47244" y="5484876"/>
                  </a:lnTo>
                </a:path>
              </a:pathLst>
            </a:custGeom>
            <a:ln w="38100">
              <a:solidFill>
                <a:srgbClr val="4101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66393" y="6229349"/>
              <a:ext cx="7867650" cy="32384"/>
            </a:xfrm>
            <a:custGeom>
              <a:avLst/>
              <a:gdLst/>
              <a:ahLst/>
              <a:cxnLst/>
              <a:rect l="l" t="t" r="r" b="b"/>
              <a:pathLst>
                <a:path w="7867650" h="32385">
                  <a:moveTo>
                    <a:pt x="0" y="0"/>
                  </a:moveTo>
                  <a:lnTo>
                    <a:pt x="7867650" y="32003"/>
                  </a:lnTo>
                </a:path>
              </a:pathLst>
            </a:custGeom>
            <a:ln w="9525">
              <a:solidFill>
                <a:srgbClr val="5E6E6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734044" y="630173"/>
              <a:ext cx="0" cy="5614035"/>
            </a:xfrm>
            <a:custGeom>
              <a:avLst/>
              <a:gdLst/>
              <a:ahLst/>
              <a:cxnLst/>
              <a:rect l="l" t="t" r="r" b="b"/>
              <a:pathLst>
                <a:path h="5614035">
                  <a:moveTo>
                    <a:pt x="0" y="0"/>
                  </a:moveTo>
                  <a:lnTo>
                    <a:pt x="0" y="158496"/>
                  </a:lnTo>
                </a:path>
                <a:path h="5614035">
                  <a:moveTo>
                    <a:pt x="0" y="158496"/>
                  </a:moveTo>
                  <a:lnTo>
                    <a:pt x="0" y="5613654"/>
                  </a:lnTo>
                </a:path>
              </a:pathLst>
            </a:custGeom>
            <a:ln w="9525">
              <a:solidFill>
                <a:srgbClr val="5E6E6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803641" y="567689"/>
              <a:ext cx="930910" cy="220979"/>
            </a:xfrm>
            <a:custGeom>
              <a:avLst/>
              <a:gdLst/>
              <a:ahLst/>
              <a:cxnLst/>
              <a:rect l="l" t="t" r="r" b="b"/>
              <a:pathLst>
                <a:path w="930909" h="220979">
                  <a:moveTo>
                    <a:pt x="930401" y="220980"/>
                  </a:moveTo>
                  <a:lnTo>
                    <a:pt x="930401" y="0"/>
                  </a:lnTo>
                  <a:lnTo>
                    <a:pt x="0" y="0"/>
                  </a:lnTo>
                  <a:lnTo>
                    <a:pt x="0" y="220980"/>
                  </a:lnTo>
                  <a:lnTo>
                    <a:pt x="930401" y="220980"/>
                  </a:lnTo>
                  <a:close/>
                </a:path>
              </a:pathLst>
            </a:custGeom>
            <a:solidFill>
              <a:srgbClr val="CFD3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804403" y="568451"/>
              <a:ext cx="929640" cy="220345"/>
            </a:xfrm>
            <a:custGeom>
              <a:avLst/>
              <a:gdLst/>
              <a:ahLst/>
              <a:cxnLst/>
              <a:rect l="l" t="t" r="r" b="b"/>
              <a:pathLst>
                <a:path w="929640" h="220345">
                  <a:moveTo>
                    <a:pt x="0" y="0"/>
                  </a:moveTo>
                  <a:lnTo>
                    <a:pt x="0" y="220217"/>
                  </a:lnTo>
                  <a:lnTo>
                    <a:pt x="929640" y="220217"/>
                  </a:lnTo>
                  <a:lnTo>
                    <a:pt x="929640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AFB7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761237" y="8382"/>
            <a:ext cx="436245" cy="59690"/>
            <a:chOff x="761237" y="8382"/>
            <a:chExt cx="436245" cy="59690"/>
          </a:xfrm>
        </p:grpSpPr>
        <p:sp>
          <p:nvSpPr>
            <p:cNvPr id="39" name="object 39"/>
            <p:cNvSpPr/>
            <p:nvPr/>
          </p:nvSpPr>
          <p:spPr>
            <a:xfrm>
              <a:off x="761237" y="8382"/>
              <a:ext cx="435863" cy="1981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167383" y="23240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0" y="0"/>
                  </a:moveTo>
                  <a:lnTo>
                    <a:pt x="19811" y="0"/>
                  </a:lnTo>
                </a:path>
              </a:pathLst>
            </a:custGeom>
            <a:ln w="9905">
              <a:solidFill>
                <a:srgbClr val="FDFD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61237" y="33146"/>
              <a:ext cx="436245" cy="29845"/>
            </a:xfrm>
            <a:custGeom>
              <a:avLst/>
              <a:gdLst/>
              <a:ahLst/>
              <a:cxnLst/>
              <a:rect l="l" t="t" r="r" b="b"/>
              <a:pathLst>
                <a:path w="436244" h="29844">
                  <a:moveTo>
                    <a:pt x="406146" y="0"/>
                  </a:moveTo>
                  <a:lnTo>
                    <a:pt x="435863" y="0"/>
                  </a:lnTo>
                </a:path>
                <a:path w="436244" h="29844">
                  <a:moveTo>
                    <a:pt x="9906" y="9905"/>
                  </a:moveTo>
                  <a:lnTo>
                    <a:pt x="39623" y="9905"/>
                  </a:lnTo>
                </a:path>
                <a:path w="436244" h="29844">
                  <a:moveTo>
                    <a:pt x="0" y="29718"/>
                  </a:moveTo>
                  <a:lnTo>
                    <a:pt x="49530" y="29718"/>
                  </a:lnTo>
                </a:path>
              </a:pathLst>
            </a:custGeom>
            <a:ln w="9905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/>
          <p:nvPr/>
        </p:nvSpPr>
        <p:spPr>
          <a:xfrm>
            <a:off x="454151" y="152019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9905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3" name="object 43"/>
          <p:cNvGrpSpPr/>
          <p:nvPr/>
        </p:nvGrpSpPr>
        <p:grpSpPr>
          <a:xfrm>
            <a:off x="454151" y="28194"/>
            <a:ext cx="816610" cy="515620"/>
            <a:chOff x="454151" y="28194"/>
            <a:chExt cx="816610" cy="515620"/>
          </a:xfrm>
        </p:grpSpPr>
        <p:sp>
          <p:nvSpPr>
            <p:cNvPr id="44" name="object 44"/>
            <p:cNvSpPr/>
            <p:nvPr/>
          </p:nvSpPr>
          <p:spPr>
            <a:xfrm>
              <a:off x="523493" y="161924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20">
                  <a:moveTo>
                    <a:pt x="0" y="0"/>
                  </a:moveTo>
                  <a:lnTo>
                    <a:pt x="19811" y="0"/>
                  </a:lnTo>
                </a:path>
              </a:pathLst>
            </a:custGeom>
            <a:ln w="9905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54151" y="28194"/>
              <a:ext cx="816102" cy="376427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54151" y="404621"/>
              <a:ext cx="802386" cy="99059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147571" y="498728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0" y="0"/>
                  </a:moveTo>
                  <a:lnTo>
                    <a:pt x="59435" y="0"/>
                  </a:lnTo>
                </a:path>
              </a:pathLst>
            </a:custGeom>
            <a:ln w="9905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54151" y="503681"/>
              <a:ext cx="336804" cy="19811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54151" y="513588"/>
              <a:ext cx="376427" cy="19811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29639" y="518541"/>
              <a:ext cx="59690" cy="10160"/>
            </a:xfrm>
            <a:custGeom>
              <a:avLst/>
              <a:gdLst/>
              <a:ahLst/>
              <a:cxnLst/>
              <a:rect l="l" t="t" r="r" b="b"/>
              <a:pathLst>
                <a:path w="59690" h="10159">
                  <a:moveTo>
                    <a:pt x="0" y="0"/>
                  </a:moveTo>
                  <a:lnTo>
                    <a:pt x="19811" y="0"/>
                  </a:lnTo>
                </a:path>
                <a:path w="59690" h="10159">
                  <a:moveTo>
                    <a:pt x="39623" y="0"/>
                  </a:moveTo>
                  <a:lnTo>
                    <a:pt x="59435" y="0"/>
                  </a:lnTo>
                </a:path>
                <a:path w="59690" h="10159">
                  <a:moveTo>
                    <a:pt x="0" y="9905"/>
                  </a:moveTo>
                  <a:lnTo>
                    <a:pt x="19811" y="9905"/>
                  </a:lnTo>
                </a:path>
                <a:path w="59690" h="10159">
                  <a:moveTo>
                    <a:pt x="39623" y="9905"/>
                  </a:moveTo>
                  <a:lnTo>
                    <a:pt x="59435" y="9905"/>
                  </a:lnTo>
                </a:path>
              </a:pathLst>
            </a:custGeom>
            <a:ln w="9905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83869" y="523494"/>
              <a:ext cx="346709" cy="19811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54151" y="538352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20">
                  <a:moveTo>
                    <a:pt x="0" y="0"/>
                  </a:moveTo>
                  <a:lnTo>
                    <a:pt x="19811" y="0"/>
                  </a:lnTo>
                </a:path>
              </a:pathLst>
            </a:custGeom>
            <a:ln w="9905">
              <a:solidFill>
                <a:srgbClr val="FDFD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929639" y="538352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0" y="0"/>
                  </a:moveTo>
                  <a:lnTo>
                    <a:pt x="19811" y="0"/>
                  </a:lnTo>
                </a:path>
              </a:pathLst>
            </a:custGeom>
            <a:ln w="9905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4825">
              <a:lnSpc>
                <a:spcPct val="100000"/>
              </a:lnSpc>
              <a:spcBef>
                <a:spcPts val="100"/>
              </a:spcBef>
            </a:pPr>
            <a:r>
              <a:rPr dirty="0"/>
              <a:t>Relational</a:t>
            </a:r>
            <a:r>
              <a:rPr spc="-85" dirty="0"/>
              <a:t> </a:t>
            </a:r>
            <a:r>
              <a:rPr dirty="0"/>
              <a:t>Language</a:t>
            </a:r>
          </a:p>
        </p:txBody>
      </p:sp>
      <p:sp>
        <p:nvSpPr>
          <p:cNvPr id="55" name="object 55"/>
          <p:cNvSpPr txBox="1"/>
          <p:nvPr/>
        </p:nvSpPr>
        <p:spPr>
          <a:xfrm>
            <a:off x="2043938" y="3494023"/>
            <a:ext cx="5617845" cy="1464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788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Verdana"/>
                <a:cs typeface="Verdana"/>
              </a:rPr>
              <a:t>S</a:t>
            </a:r>
            <a:r>
              <a:rPr lang="en-US" sz="3000" dirty="0">
                <a:latin typeface="Verdana"/>
                <a:cs typeface="Verdana"/>
              </a:rPr>
              <a:t>warup Kr Ghosh</a:t>
            </a:r>
            <a:endParaRPr sz="3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9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lang="en-US" sz="2400" dirty="0">
                <a:latin typeface="Arial"/>
                <a:cs typeface="Arial"/>
              </a:rPr>
              <a:t>swarupg1@gmail.com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6" name="Date Placeholder 5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AC44B9EB-6402-476A-B329-5107614FA79E}" type="datetime1">
              <a:rPr lang="en-US" spc="-5" smtClean="0"/>
              <a:t>4/22/2021</a:t>
            </a:fld>
            <a:endParaRPr lang="en-US" spc="-5" dirty="0"/>
          </a:p>
        </p:txBody>
      </p:sp>
      <p:sp>
        <p:nvSpPr>
          <p:cNvPr id="57" name="Footer Placeholder 5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@ SKG</a:t>
            </a:r>
            <a:endParaRPr lang="en-IN" dirty="0"/>
          </a:p>
        </p:txBody>
      </p:sp>
      <p:sp>
        <p:nvSpPr>
          <p:cNvPr id="58" name="Slide Number Placeholder 5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IN" smtClean="0"/>
              <a:t>1</a:t>
            </a:fld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1555" y="756920"/>
            <a:ext cx="5207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009A"/>
                </a:solidFill>
              </a:rPr>
              <a:t>Tuple </a:t>
            </a:r>
            <a:r>
              <a:rPr sz="3600" spc="-5" dirty="0">
                <a:solidFill>
                  <a:srgbClr val="00009A"/>
                </a:solidFill>
              </a:rPr>
              <a:t>Relational</a:t>
            </a:r>
            <a:r>
              <a:rPr sz="3600" spc="-100" dirty="0">
                <a:solidFill>
                  <a:srgbClr val="00009A"/>
                </a:solidFill>
              </a:rPr>
              <a:t> </a:t>
            </a:r>
            <a:r>
              <a:rPr sz="3600" spc="-5" dirty="0">
                <a:solidFill>
                  <a:srgbClr val="00009A"/>
                </a:solidFill>
              </a:rPr>
              <a:t>Calculus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41273" y="1752549"/>
            <a:ext cx="8022590" cy="23876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00"/>
              </a:spcBef>
              <a:buClr>
                <a:srgbClr val="3333FF"/>
              </a:buClr>
              <a:buSzPct val="75000"/>
              <a:buFont typeface="Wingdings"/>
              <a:buChar char="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40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tuple</a:t>
            </a:r>
            <a:r>
              <a:rPr sz="2000" spc="409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relational</a:t>
            </a:r>
            <a:r>
              <a:rPr sz="2000" spc="409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calculus</a:t>
            </a:r>
            <a:r>
              <a:rPr sz="2000" spc="409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is</a:t>
            </a:r>
            <a:r>
              <a:rPr sz="2000" spc="4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based</a:t>
            </a:r>
            <a:r>
              <a:rPr sz="2000" spc="40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on</a:t>
            </a:r>
            <a:r>
              <a:rPr sz="2000" spc="40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specifying</a:t>
            </a:r>
            <a:r>
              <a:rPr sz="2000" spc="4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4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number</a:t>
            </a:r>
            <a:r>
              <a:rPr sz="2000" spc="4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of</a:t>
            </a:r>
            <a:endParaRPr sz="2000">
              <a:latin typeface="Arial"/>
              <a:cs typeface="Arial"/>
            </a:endParaRPr>
          </a:p>
          <a:p>
            <a:pPr marL="355600" algn="just">
              <a:lnSpc>
                <a:spcPct val="100000"/>
              </a:lnSpc>
              <a:spcBef>
                <a:spcPts val="600"/>
              </a:spcBef>
            </a:pPr>
            <a:r>
              <a:rPr sz="2000" b="1" spc="-5" dirty="0">
                <a:latin typeface="Arial"/>
                <a:cs typeface="Arial"/>
              </a:rPr>
              <a:t>tuple</a:t>
            </a:r>
            <a:r>
              <a:rPr sz="2000" b="1" spc="-10" dirty="0">
                <a:latin typeface="Arial"/>
                <a:cs typeface="Arial"/>
              </a:rPr>
              <a:t> variables</a:t>
            </a:r>
            <a:endParaRPr sz="2000">
              <a:latin typeface="Arial"/>
              <a:cs typeface="Arial"/>
            </a:endParaRPr>
          </a:p>
          <a:p>
            <a:pPr marL="354965" marR="5080" indent="-342900" algn="just">
              <a:lnSpc>
                <a:spcPct val="125000"/>
              </a:lnSpc>
              <a:spcBef>
                <a:spcPts val="475"/>
              </a:spcBef>
              <a:buClr>
                <a:srgbClr val="3333FF"/>
              </a:buClr>
              <a:buSzPct val="75000"/>
              <a:buFont typeface="Wingdings"/>
              <a:buChar char="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Each tuple variable usually </a:t>
            </a:r>
            <a:r>
              <a:rPr sz="2000" i="1" spc="-10" dirty="0">
                <a:latin typeface="Arial"/>
                <a:cs typeface="Arial"/>
              </a:rPr>
              <a:t>ranges </a:t>
            </a:r>
            <a:r>
              <a:rPr sz="2000" i="1" spc="-5" dirty="0">
                <a:latin typeface="Arial"/>
                <a:cs typeface="Arial"/>
              </a:rPr>
              <a:t>over </a:t>
            </a:r>
            <a:r>
              <a:rPr sz="2000" spc="-5" dirty="0">
                <a:latin typeface="Arial"/>
                <a:cs typeface="Arial"/>
              </a:rPr>
              <a:t>a </a:t>
            </a:r>
            <a:r>
              <a:rPr sz="2000" spc="-10" dirty="0">
                <a:latin typeface="Arial"/>
                <a:cs typeface="Arial"/>
              </a:rPr>
              <a:t>particular database  </a:t>
            </a:r>
            <a:r>
              <a:rPr sz="2000" spc="-5" dirty="0">
                <a:latin typeface="Arial"/>
                <a:cs typeface="Arial"/>
              </a:rPr>
              <a:t>relation, </a:t>
            </a:r>
            <a:r>
              <a:rPr sz="2000" spc="-10" dirty="0">
                <a:latin typeface="Arial"/>
                <a:cs typeface="Arial"/>
              </a:rPr>
              <a:t>meaning </a:t>
            </a:r>
            <a:r>
              <a:rPr sz="2000" spc="-5" dirty="0">
                <a:latin typeface="Arial"/>
                <a:cs typeface="Arial"/>
              </a:rPr>
              <a:t>that the variable may take as </a:t>
            </a:r>
            <a:r>
              <a:rPr sz="2000" spc="-10" dirty="0">
                <a:latin typeface="Arial"/>
                <a:cs typeface="Arial"/>
              </a:rPr>
              <a:t>its </a:t>
            </a:r>
            <a:r>
              <a:rPr sz="2000" spc="-5" dirty="0">
                <a:latin typeface="Arial"/>
                <a:cs typeface="Arial"/>
              </a:rPr>
              <a:t>value any  individual tuple from that</a:t>
            </a:r>
            <a:r>
              <a:rPr sz="2000" spc="-10" dirty="0">
                <a:latin typeface="Arial"/>
                <a:cs typeface="Arial"/>
              </a:rPr>
              <a:t> relation</a:t>
            </a:r>
            <a:endParaRPr sz="2000">
              <a:latin typeface="Arial"/>
              <a:cs typeface="Arial"/>
            </a:endParaRPr>
          </a:p>
          <a:p>
            <a:pPr marL="1663700">
              <a:lnSpc>
                <a:spcPct val="100000"/>
              </a:lnSpc>
              <a:spcBef>
                <a:spcPts val="960"/>
              </a:spcBef>
            </a:pPr>
            <a:r>
              <a:rPr sz="1800" b="1" spc="-5" dirty="0">
                <a:latin typeface="Arial"/>
                <a:cs typeface="Arial"/>
              </a:rPr>
              <a:t>employee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46470" y="6021266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4">
                <a:moveTo>
                  <a:pt x="0" y="0"/>
                </a:moveTo>
                <a:lnTo>
                  <a:pt x="204593" y="0"/>
                </a:lnTo>
              </a:path>
            </a:pathLst>
          </a:custGeom>
          <a:ln w="1505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68696" y="6021266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4">
                <a:moveTo>
                  <a:pt x="0" y="0"/>
                </a:moveTo>
                <a:lnTo>
                  <a:pt x="204593" y="0"/>
                </a:lnTo>
              </a:path>
            </a:pathLst>
          </a:custGeom>
          <a:ln w="1505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32426" y="6021266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4">
                <a:moveTo>
                  <a:pt x="0" y="0"/>
                </a:moveTo>
                <a:lnTo>
                  <a:pt x="204593" y="0"/>
                </a:lnTo>
              </a:path>
            </a:pathLst>
          </a:custGeom>
          <a:ln w="1505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48911" y="6021266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4">
                <a:moveTo>
                  <a:pt x="0" y="0"/>
                </a:moveTo>
                <a:lnTo>
                  <a:pt x="204593" y="0"/>
                </a:lnTo>
              </a:path>
            </a:pathLst>
          </a:custGeom>
          <a:ln w="1505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85794" y="6021266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4">
                <a:moveTo>
                  <a:pt x="0" y="0"/>
                </a:moveTo>
                <a:lnTo>
                  <a:pt x="204593" y="0"/>
                </a:lnTo>
              </a:path>
            </a:pathLst>
          </a:custGeom>
          <a:ln w="1505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30473" y="6021266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5">
                <a:moveTo>
                  <a:pt x="0" y="0"/>
                </a:moveTo>
                <a:lnTo>
                  <a:pt x="204593" y="0"/>
                </a:lnTo>
              </a:path>
            </a:pathLst>
          </a:custGeom>
          <a:ln w="1505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94382" y="6021266"/>
            <a:ext cx="272415" cy="0"/>
          </a:xfrm>
          <a:custGeom>
            <a:avLst/>
            <a:gdLst/>
            <a:ahLst/>
            <a:cxnLst/>
            <a:rect l="l" t="t" r="r" b="b"/>
            <a:pathLst>
              <a:path w="272414">
                <a:moveTo>
                  <a:pt x="0" y="0"/>
                </a:moveTo>
                <a:lnTo>
                  <a:pt x="272058" y="0"/>
                </a:lnTo>
              </a:path>
            </a:pathLst>
          </a:custGeom>
          <a:ln w="1505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068576" y="4344670"/>
          <a:ext cx="4343397" cy="1787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85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1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5007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fname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lname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empid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bdate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870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address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dno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870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salary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John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Smith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123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Houston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796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Franklin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Wong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345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Houston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Jeniffer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Wallace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987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Bellarice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James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Bomg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865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Houston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@ SKG</a:t>
            </a:r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E2547FA6-6743-4EED-A8DF-4D02469D070B}" type="datetime1">
              <a:rPr lang="en-US" spc="-5" smtClean="0"/>
              <a:t>4/22/2021</a:t>
            </a:fld>
            <a:endParaRPr spc="-5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1555" y="756920"/>
            <a:ext cx="5207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009A"/>
                </a:solidFill>
              </a:rPr>
              <a:t>Tuple </a:t>
            </a:r>
            <a:r>
              <a:rPr sz="3600" spc="-5" dirty="0">
                <a:solidFill>
                  <a:srgbClr val="00009A"/>
                </a:solidFill>
              </a:rPr>
              <a:t>Relational</a:t>
            </a:r>
            <a:r>
              <a:rPr sz="3600" spc="-100" dirty="0">
                <a:solidFill>
                  <a:srgbClr val="00009A"/>
                </a:solidFill>
              </a:rPr>
              <a:t> </a:t>
            </a:r>
            <a:r>
              <a:rPr sz="3600" spc="-5" dirty="0">
                <a:solidFill>
                  <a:srgbClr val="00009A"/>
                </a:solidFill>
              </a:rPr>
              <a:t>Calculus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41273" y="1467111"/>
            <a:ext cx="8021955" cy="2595245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5"/>
              </a:spcBef>
              <a:tabLst>
                <a:tab pos="354965" algn="l"/>
              </a:tabLst>
            </a:pPr>
            <a:r>
              <a:rPr sz="1400" spc="-5" dirty="0">
                <a:solidFill>
                  <a:srgbClr val="3333FF"/>
                </a:solidFill>
                <a:latin typeface="Wingdings"/>
                <a:cs typeface="Wingdings"/>
              </a:rPr>
              <a:t></a:t>
            </a:r>
            <a:r>
              <a:rPr sz="1400" spc="-5" dirty="0">
                <a:solidFill>
                  <a:srgbClr val="3333FF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latin typeface="Arial"/>
                <a:cs typeface="Arial"/>
              </a:rPr>
              <a:t>A simple tuple relational calculus </a:t>
            </a:r>
            <a:r>
              <a:rPr sz="1800" spc="-5" dirty="0">
                <a:latin typeface="Arial"/>
                <a:cs typeface="Arial"/>
              </a:rPr>
              <a:t>query is of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form</a:t>
            </a:r>
          </a:p>
          <a:p>
            <a:pPr marL="342900" algn="ctr">
              <a:lnSpc>
                <a:spcPct val="100000"/>
              </a:lnSpc>
              <a:spcBef>
                <a:spcPts val="980"/>
              </a:spcBef>
            </a:pPr>
            <a:r>
              <a:rPr sz="1800" spc="-5" dirty="0">
                <a:solidFill>
                  <a:srgbClr val="A50021"/>
                </a:solidFill>
                <a:latin typeface="Arial"/>
                <a:cs typeface="Arial"/>
              </a:rPr>
              <a:t>{t </a:t>
            </a:r>
            <a:r>
              <a:rPr sz="1800" dirty="0">
                <a:solidFill>
                  <a:srgbClr val="A50021"/>
                </a:solidFill>
                <a:latin typeface="Arial"/>
                <a:cs typeface="Arial"/>
              </a:rPr>
              <a:t>|</a:t>
            </a:r>
            <a:r>
              <a:rPr sz="1800" spc="-10" dirty="0">
                <a:solidFill>
                  <a:srgbClr val="A5002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50021"/>
                </a:solidFill>
                <a:latin typeface="Arial"/>
                <a:cs typeface="Arial"/>
              </a:rPr>
              <a:t>COND(t)}</a:t>
            </a:r>
            <a:endParaRPr sz="1800" dirty="0">
              <a:latin typeface="Arial"/>
              <a:cs typeface="Arial"/>
            </a:endParaRPr>
          </a:p>
          <a:p>
            <a:pPr marL="355600" marR="5080" algn="just">
              <a:lnSpc>
                <a:spcPct val="125000"/>
              </a:lnSpc>
              <a:spcBef>
                <a:spcPts val="430"/>
              </a:spcBef>
            </a:pPr>
            <a:r>
              <a:rPr sz="1800" spc="-5" dirty="0">
                <a:latin typeface="Arial"/>
                <a:cs typeface="Arial"/>
              </a:rPr>
              <a:t>where </a:t>
            </a:r>
            <a:r>
              <a:rPr sz="1800" dirty="0">
                <a:latin typeface="Arial"/>
                <a:cs typeface="Arial"/>
              </a:rPr>
              <a:t>t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dirty="0">
                <a:latin typeface="Arial"/>
                <a:cs typeface="Arial"/>
              </a:rPr>
              <a:t>a tuple variable </a:t>
            </a:r>
            <a:r>
              <a:rPr sz="1800" spc="-5" dirty="0">
                <a:latin typeface="Arial"/>
                <a:cs typeface="Arial"/>
              </a:rPr>
              <a:t>and COND </a:t>
            </a:r>
            <a:r>
              <a:rPr sz="1800" dirty="0">
                <a:latin typeface="Arial"/>
                <a:cs typeface="Arial"/>
              </a:rPr>
              <a:t>(t)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dirty="0">
                <a:latin typeface="Arial"/>
                <a:cs typeface="Arial"/>
              </a:rPr>
              <a:t>a conditional </a:t>
            </a:r>
            <a:r>
              <a:rPr sz="1800" spc="-5" dirty="0">
                <a:latin typeface="Arial"/>
                <a:cs typeface="Arial"/>
              </a:rPr>
              <a:t>expression  involving </a:t>
            </a:r>
            <a:r>
              <a:rPr sz="1800" dirty="0">
                <a:latin typeface="Arial"/>
                <a:cs typeface="Arial"/>
              </a:rPr>
              <a:t>t. The result of such a query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dirty="0">
                <a:latin typeface="Arial"/>
                <a:cs typeface="Arial"/>
              </a:rPr>
              <a:t>the set </a:t>
            </a:r>
            <a:r>
              <a:rPr sz="1800" spc="-5" dirty="0">
                <a:latin typeface="Arial"/>
                <a:cs typeface="Arial"/>
              </a:rPr>
              <a:t>of all </a:t>
            </a:r>
            <a:r>
              <a:rPr sz="1800" dirty="0">
                <a:latin typeface="Arial"/>
                <a:cs typeface="Arial"/>
              </a:rPr>
              <a:t>tuples t that satisfy  COND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(t)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00" dirty="0">
              <a:latin typeface="Arial"/>
              <a:cs typeface="Arial"/>
            </a:endParaRPr>
          </a:p>
          <a:p>
            <a:pPr marR="1095375" algn="ctr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employee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14438" y="5943542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4">
                <a:moveTo>
                  <a:pt x="0" y="0"/>
                </a:moveTo>
                <a:lnTo>
                  <a:pt x="204593" y="0"/>
                </a:lnTo>
              </a:path>
            </a:pathLst>
          </a:custGeom>
          <a:ln w="1505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36664" y="5943542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4">
                <a:moveTo>
                  <a:pt x="0" y="0"/>
                </a:moveTo>
                <a:lnTo>
                  <a:pt x="204593" y="0"/>
                </a:lnTo>
              </a:path>
            </a:pathLst>
          </a:custGeom>
          <a:ln w="1505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00394" y="5943542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4">
                <a:moveTo>
                  <a:pt x="0" y="0"/>
                </a:moveTo>
                <a:lnTo>
                  <a:pt x="204593" y="0"/>
                </a:lnTo>
              </a:path>
            </a:pathLst>
          </a:custGeom>
          <a:ln w="1505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17641" y="5943542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4">
                <a:moveTo>
                  <a:pt x="0" y="0"/>
                </a:moveTo>
                <a:lnTo>
                  <a:pt x="204593" y="0"/>
                </a:lnTo>
              </a:path>
            </a:pathLst>
          </a:custGeom>
          <a:ln w="1505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53761" y="5943542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4">
                <a:moveTo>
                  <a:pt x="0" y="0"/>
                </a:moveTo>
                <a:lnTo>
                  <a:pt x="204593" y="0"/>
                </a:lnTo>
              </a:path>
            </a:pathLst>
          </a:custGeom>
          <a:ln w="1505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99203" y="5943542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4">
                <a:moveTo>
                  <a:pt x="0" y="0"/>
                </a:moveTo>
                <a:lnTo>
                  <a:pt x="204593" y="0"/>
                </a:lnTo>
              </a:path>
            </a:pathLst>
          </a:custGeom>
          <a:ln w="1505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63111" y="5943542"/>
            <a:ext cx="272415" cy="0"/>
          </a:xfrm>
          <a:custGeom>
            <a:avLst/>
            <a:gdLst/>
            <a:ahLst/>
            <a:cxnLst/>
            <a:rect l="l" t="t" r="r" b="b"/>
            <a:pathLst>
              <a:path w="272414">
                <a:moveTo>
                  <a:pt x="0" y="0"/>
                </a:moveTo>
                <a:lnTo>
                  <a:pt x="272058" y="0"/>
                </a:lnTo>
              </a:path>
            </a:pathLst>
          </a:custGeom>
          <a:ln w="1505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336544" y="4266946"/>
          <a:ext cx="4344033" cy="1787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3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85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5007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fname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lname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empid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bdate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870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address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dno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salary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John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Smith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123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Houston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796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Franklin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Wong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345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Houston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Jeniffer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Wallace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987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Bellarice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James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Bomg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865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Houston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905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905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@ SKG</a:t>
            </a:r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358DB2FB-5C3F-4266-B788-DC2CE653A22C}" type="datetime1">
              <a:rPr lang="en-US" spc="-5" smtClean="0"/>
              <a:t>4/22/2021</a:t>
            </a:fld>
            <a:endParaRPr spc="-5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1555" y="756920"/>
            <a:ext cx="5207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009A"/>
                </a:solidFill>
              </a:rPr>
              <a:t>Tuple </a:t>
            </a:r>
            <a:r>
              <a:rPr sz="3600" spc="-5" dirty="0">
                <a:solidFill>
                  <a:srgbClr val="00009A"/>
                </a:solidFill>
              </a:rPr>
              <a:t>Relational</a:t>
            </a:r>
            <a:r>
              <a:rPr sz="3600" spc="-100" dirty="0">
                <a:solidFill>
                  <a:srgbClr val="00009A"/>
                </a:solidFill>
              </a:rPr>
              <a:t> </a:t>
            </a:r>
            <a:r>
              <a:rPr sz="3600" spc="-5" dirty="0">
                <a:solidFill>
                  <a:srgbClr val="00009A"/>
                </a:solidFill>
              </a:rPr>
              <a:t>Calculus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@ SKG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C49D75BE-4D14-4EC9-B35B-A31A64EED0CA}" type="datetime1">
              <a:rPr lang="en-US" spc="-5" smtClean="0"/>
              <a:t>4/22/2021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15873" y="1729994"/>
            <a:ext cx="7804150" cy="2908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30480" indent="-342900">
              <a:lnSpc>
                <a:spcPct val="149600"/>
              </a:lnSpc>
              <a:spcBef>
                <a:spcPts val="100"/>
              </a:spcBef>
              <a:buClr>
                <a:srgbClr val="3333FF"/>
              </a:buClr>
              <a:buSzPct val="75000"/>
              <a:buFont typeface="Wingdings"/>
              <a:buChar char=""/>
              <a:tabLst>
                <a:tab pos="380365" algn="l"/>
                <a:tab pos="381000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A50021"/>
                </a:solidFill>
                <a:latin typeface="Arial"/>
                <a:cs typeface="Arial"/>
              </a:rPr>
              <a:t>general expression of the tuple </a:t>
            </a:r>
            <a:r>
              <a:rPr sz="2400" spc="-5" dirty="0">
                <a:solidFill>
                  <a:srgbClr val="A50021"/>
                </a:solidFill>
                <a:latin typeface="Arial"/>
                <a:cs typeface="Arial"/>
              </a:rPr>
              <a:t>relation </a:t>
            </a:r>
            <a:r>
              <a:rPr sz="2400" dirty="0">
                <a:solidFill>
                  <a:srgbClr val="A50021"/>
                </a:solidFill>
                <a:latin typeface="Arial"/>
                <a:cs typeface="Arial"/>
              </a:rPr>
              <a:t>calculus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of  </a:t>
            </a:r>
            <a:r>
              <a:rPr sz="2400" spc="-5" dirty="0">
                <a:latin typeface="Arial"/>
                <a:cs typeface="Arial"/>
              </a:rPr>
              <a:t>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form</a:t>
            </a:r>
            <a:endParaRPr sz="2400">
              <a:latin typeface="Arial"/>
              <a:cs typeface="Arial"/>
            </a:endParaRPr>
          </a:p>
          <a:p>
            <a:pPr marL="781050" lvl="1" indent="-285750">
              <a:lnSpc>
                <a:spcPct val="100000"/>
              </a:lnSpc>
              <a:spcBef>
                <a:spcPts val="2010"/>
              </a:spcBef>
              <a:buClr>
                <a:srgbClr val="A50021"/>
              </a:buClr>
              <a:buSzPct val="75000"/>
              <a:buFont typeface="Wingdings"/>
              <a:buChar char=""/>
              <a:tabLst>
                <a:tab pos="781050" algn="l"/>
              </a:tabLst>
            </a:pPr>
            <a:r>
              <a:rPr sz="2400" spc="-5" dirty="0">
                <a:latin typeface="Arial"/>
                <a:cs typeface="Arial"/>
              </a:rPr>
              <a:t>{t</a:t>
            </a:r>
            <a:r>
              <a:rPr sz="2400" spc="-7" baseline="-20833" dirty="0">
                <a:latin typeface="Arial"/>
                <a:cs typeface="Arial"/>
              </a:rPr>
              <a:t>1</a:t>
            </a:r>
            <a:r>
              <a:rPr sz="2400" spc="-5" dirty="0">
                <a:latin typeface="Arial"/>
                <a:cs typeface="Arial"/>
              </a:rPr>
              <a:t>.a</a:t>
            </a:r>
            <a:r>
              <a:rPr sz="2400" spc="-7" baseline="-20833" dirty="0">
                <a:latin typeface="Arial"/>
                <a:cs typeface="Arial"/>
              </a:rPr>
              <a:t>1</a:t>
            </a:r>
            <a:r>
              <a:rPr sz="2400" spc="-5" dirty="0">
                <a:latin typeface="Arial"/>
                <a:cs typeface="Arial"/>
              </a:rPr>
              <a:t>, t</a:t>
            </a:r>
            <a:r>
              <a:rPr sz="2400" spc="-7" baseline="-20833" dirty="0">
                <a:latin typeface="Arial"/>
                <a:cs typeface="Arial"/>
              </a:rPr>
              <a:t>2</a:t>
            </a:r>
            <a:r>
              <a:rPr sz="2400" spc="-5" dirty="0">
                <a:latin typeface="Arial"/>
                <a:cs typeface="Arial"/>
              </a:rPr>
              <a:t>.a</a:t>
            </a:r>
            <a:r>
              <a:rPr sz="2400" spc="-7" baseline="-20833" dirty="0">
                <a:latin typeface="Arial"/>
                <a:cs typeface="Arial"/>
              </a:rPr>
              <a:t>2</a:t>
            </a:r>
            <a:r>
              <a:rPr sz="2400" spc="-5" dirty="0">
                <a:latin typeface="Arial"/>
                <a:cs typeface="Arial"/>
              </a:rPr>
              <a:t>,…, t</a:t>
            </a:r>
            <a:r>
              <a:rPr sz="2400" spc="-7" baseline="-20833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.a</a:t>
            </a:r>
            <a:r>
              <a:rPr sz="2400" spc="-7" baseline="-20833" dirty="0">
                <a:latin typeface="Arial"/>
                <a:cs typeface="Arial"/>
              </a:rPr>
              <a:t>n </a:t>
            </a:r>
            <a:r>
              <a:rPr sz="2400" dirty="0">
                <a:latin typeface="Arial"/>
                <a:cs typeface="Arial"/>
              </a:rPr>
              <a:t>| </a:t>
            </a:r>
            <a:r>
              <a:rPr sz="2400" spc="-5" dirty="0">
                <a:latin typeface="Arial"/>
                <a:cs typeface="Arial"/>
              </a:rPr>
              <a:t>Cond(t</a:t>
            </a:r>
            <a:r>
              <a:rPr sz="2400" spc="-7" baseline="-20833" dirty="0">
                <a:latin typeface="Arial"/>
                <a:cs typeface="Arial"/>
              </a:rPr>
              <a:t>1</a:t>
            </a:r>
            <a:r>
              <a:rPr sz="2400" spc="-5" dirty="0">
                <a:latin typeface="Arial"/>
                <a:cs typeface="Arial"/>
              </a:rPr>
              <a:t>,t</a:t>
            </a:r>
            <a:r>
              <a:rPr sz="2400" spc="-7" baseline="-20833" dirty="0">
                <a:latin typeface="Arial"/>
                <a:cs typeface="Arial"/>
              </a:rPr>
              <a:t>2</a:t>
            </a:r>
            <a:r>
              <a:rPr sz="2400" spc="-5" dirty="0">
                <a:latin typeface="Arial"/>
                <a:cs typeface="Arial"/>
              </a:rPr>
              <a:t>,…, t</a:t>
            </a:r>
            <a:r>
              <a:rPr sz="2400" spc="-7" baseline="-20833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,t</a:t>
            </a:r>
            <a:r>
              <a:rPr sz="2400" spc="-7" baseline="-20833" dirty="0">
                <a:latin typeface="Arial"/>
                <a:cs typeface="Arial"/>
              </a:rPr>
              <a:t>n+1</a:t>
            </a:r>
            <a:r>
              <a:rPr sz="2400" spc="-5" dirty="0">
                <a:latin typeface="Arial"/>
                <a:cs typeface="Arial"/>
              </a:rPr>
              <a:t>,…,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-7" baseline="-20833" dirty="0">
                <a:latin typeface="Arial"/>
                <a:cs typeface="Arial"/>
              </a:rPr>
              <a:t>n+m</a:t>
            </a:r>
            <a:r>
              <a:rPr sz="2400" spc="-5" dirty="0">
                <a:latin typeface="Arial"/>
                <a:cs typeface="Arial"/>
              </a:rPr>
              <a:t>)}</a:t>
            </a:r>
            <a:endParaRPr sz="2400">
              <a:latin typeface="Arial"/>
              <a:cs typeface="Arial"/>
            </a:endParaRPr>
          </a:p>
          <a:p>
            <a:pPr marL="780415" marR="31115" lvl="1" indent="-285750">
              <a:lnSpc>
                <a:spcPct val="149800"/>
              </a:lnSpc>
              <a:spcBef>
                <a:spcPts val="570"/>
              </a:spcBef>
              <a:buClr>
                <a:srgbClr val="A50021"/>
              </a:buClr>
              <a:buSzPct val="75000"/>
              <a:buFont typeface="Wingdings"/>
              <a:buChar char=""/>
              <a:tabLst>
                <a:tab pos="781050" algn="l"/>
              </a:tabLst>
            </a:pP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-7" baseline="-20833" dirty="0">
                <a:latin typeface="Arial"/>
                <a:cs typeface="Arial"/>
              </a:rPr>
              <a:t>i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tuple and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baseline="-20833" dirty="0">
                <a:latin typeface="Arial"/>
                <a:cs typeface="Arial"/>
              </a:rPr>
              <a:t>i </a:t>
            </a:r>
            <a:r>
              <a:rPr sz="2400" spc="-5" dirty="0">
                <a:latin typeface="Arial"/>
                <a:cs typeface="Arial"/>
              </a:rPr>
              <a:t>is an attribute of </a:t>
            </a:r>
            <a:r>
              <a:rPr sz="2400" dirty="0">
                <a:latin typeface="Arial"/>
                <a:cs typeface="Arial"/>
              </a:rPr>
              <a:t>the relation </a:t>
            </a:r>
            <a:r>
              <a:rPr sz="2400" spc="-5" dirty="0">
                <a:latin typeface="Arial"/>
                <a:cs typeface="Arial"/>
              </a:rPr>
              <a:t>on  which 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baseline="-20833" dirty="0">
                <a:latin typeface="Arial"/>
                <a:cs typeface="Arial"/>
              </a:rPr>
              <a:t>i</a:t>
            </a:r>
            <a:r>
              <a:rPr sz="2400" spc="315" baseline="-20833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ranges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250" y="287528"/>
            <a:ext cx="457263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00009A"/>
                </a:solidFill>
              </a:rPr>
              <a:t>Example of</a:t>
            </a:r>
            <a:r>
              <a:rPr sz="4000" spc="-65" dirty="0">
                <a:solidFill>
                  <a:srgbClr val="00009A"/>
                </a:solidFill>
              </a:rPr>
              <a:t> </a:t>
            </a:r>
            <a:r>
              <a:rPr sz="4000" spc="-5" dirty="0">
                <a:solidFill>
                  <a:srgbClr val="00009A"/>
                </a:solidFill>
              </a:rPr>
              <a:t>Relation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4357115" y="3217868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4">
                <a:moveTo>
                  <a:pt x="0" y="0"/>
                </a:moveTo>
                <a:lnTo>
                  <a:pt x="204593" y="0"/>
                </a:lnTo>
              </a:path>
            </a:pathLst>
          </a:custGeom>
          <a:ln w="1505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79341" y="3217868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4">
                <a:moveTo>
                  <a:pt x="0" y="0"/>
                </a:moveTo>
                <a:lnTo>
                  <a:pt x="204593" y="0"/>
                </a:lnTo>
              </a:path>
            </a:pathLst>
          </a:custGeom>
          <a:ln w="1505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43072" y="3217868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4">
                <a:moveTo>
                  <a:pt x="0" y="0"/>
                </a:moveTo>
                <a:lnTo>
                  <a:pt x="204593" y="0"/>
                </a:lnTo>
              </a:path>
            </a:pathLst>
          </a:custGeom>
          <a:ln w="1505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59557" y="3217868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5">
                <a:moveTo>
                  <a:pt x="0" y="0"/>
                </a:moveTo>
                <a:lnTo>
                  <a:pt x="204593" y="0"/>
                </a:lnTo>
              </a:path>
            </a:pathLst>
          </a:custGeom>
          <a:ln w="1505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96439" y="3217868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5">
                <a:moveTo>
                  <a:pt x="0" y="0"/>
                </a:moveTo>
                <a:lnTo>
                  <a:pt x="204593" y="0"/>
                </a:lnTo>
              </a:path>
            </a:pathLst>
          </a:custGeom>
          <a:ln w="1505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41882" y="3217868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5">
                <a:moveTo>
                  <a:pt x="0" y="0"/>
                </a:moveTo>
                <a:lnTo>
                  <a:pt x="204593" y="0"/>
                </a:lnTo>
              </a:path>
            </a:pathLst>
          </a:custGeom>
          <a:ln w="1505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5027" y="3217868"/>
            <a:ext cx="272415" cy="0"/>
          </a:xfrm>
          <a:custGeom>
            <a:avLst/>
            <a:gdLst/>
            <a:ahLst/>
            <a:cxnLst/>
            <a:rect l="l" t="t" r="r" b="b"/>
            <a:pathLst>
              <a:path w="272415">
                <a:moveTo>
                  <a:pt x="0" y="0"/>
                </a:moveTo>
                <a:lnTo>
                  <a:pt x="272058" y="0"/>
                </a:lnTo>
              </a:path>
            </a:pathLst>
          </a:custGeom>
          <a:ln w="1505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79222" y="1541272"/>
          <a:ext cx="4343397" cy="1787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3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85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5007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fname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lname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empid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bdate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870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address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dno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salary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John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Smith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123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86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Houston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796"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Franklin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Wong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345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86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Houston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Jeniffer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Wallace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987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Bellarice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James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Bomg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865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Houston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@ SKG</a:t>
            </a:r>
            <a:endParaRPr dirty="0"/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AEEB570B-ECE5-4138-8DA9-2814A3203ACC}" type="datetime1">
              <a:rPr lang="en-US" spc="-5" smtClean="0"/>
              <a:t>4/22/2021</a:t>
            </a:fld>
            <a:endParaRPr spc="-5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503173" y="1036573"/>
            <a:ext cx="1080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employee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755894" y="1733295"/>
          <a:ext cx="2302509" cy="14592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3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dname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dnum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870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mgr_eid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846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Research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345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322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Admin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987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07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Headqtr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865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846">
                <a:tc>
                  <a:txBody>
                    <a:bodyPr/>
                    <a:lstStyle/>
                    <a:p>
                      <a:pPr marL="635"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5917946" y="1112773"/>
            <a:ext cx="1270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department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495045" y="3730497"/>
          <a:ext cx="1898649" cy="24719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5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b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eid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pno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hrs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123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123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345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345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345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987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987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---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---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---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426973" y="3379723"/>
            <a:ext cx="1092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works_on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2684272" y="3960621"/>
          <a:ext cx="2689225" cy="21976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5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6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pname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pnum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ploc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dnum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prod_x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Bellaire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prod_y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Sugarland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prod_z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Houston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Compt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Stafford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Reorg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Houston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newb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Stafford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2770123" y="3532123"/>
            <a:ext cx="788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project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5793994" y="3882897"/>
          <a:ext cx="2583180" cy="21968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081">
                <a:tc>
                  <a:txBody>
                    <a:bodyPr/>
                    <a:lstStyle/>
                    <a:p>
                      <a:pPr marL="635" algn="ctr">
                        <a:lnSpc>
                          <a:spcPts val="1870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e_id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depname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bdate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870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relation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345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Alice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86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Daughter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345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Theodore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345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Joy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Spouse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123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Michale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123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Alice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Daughter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123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Eliza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Spouse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270"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5841746" y="3494023"/>
            <a:ext cx="1181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dependent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5073" y="733298"/>
            <a:ext cx="578612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25575" algn="l"/>
              </a:tabLst>
            </a:pPr>
            <a:r>
              <a:rPr sz="4000" dirty="0">
                <a:solidFill>
                  <a:srgbClr val="00009A"/>
                </a:solidFill>
              </a:rPr>
              <a:t>Tuple	</a:t>
            </a:r>
            <a:r>
              <a:rPr sz="4000" spc="-5" dirty="0">
                <a:solidFill>
                  <a:srgbClr val="00009A"/>
                </a:solidFill>
              </a:rPr>
              <a:t>Relational</a:t>
            </a:r>
            <a:r>
              <a:rPr sz="4000" spc="-75" dirty="0">
                <a:solidFill>
                  <a:srgbClr val="00009A"/>
                </a:solidFill>
              </a:rPr>
              <a:t> </a:t>
            </a:r>
            <a:r>
              <a:rPr sz="4000" spc="-5" dirty="0">
                <a:solidFill>
                  <a:srgbClr val="00009A"/>
                </a:solidFill>
              </a:rPr>
              <a:t>Calculus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26973" y="1751330"/>
            <a:ext cx="7418070" cy="908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Arial"/>
                <a:cs typeface="Arial"/>
              </a:rPr>
              <a:t>Example1: </a:t>
            </a:r>
            <a:r>
              <a:rPr sz="2000" spc="-5" dirty="0">
                <a:latin typeface="Arial"/>
                <a:cs typeface="Arial"/>
              </a:rPr>
              <a:t>To find the employees </a:t>
            </a:r>
            <a:r>
              <a:rPr sz="2000" spc="-10" dirty="0">
                <a:latin typeface="Arial"/>
                <a:cs typeface="Arial"/>
              </a:rPr>
              <a:t>whose salary </a:t>
            </a:r>
            <a:r>
              <a:rPr sz="2000" spc="-5" dirty="0">
                <a:latin typeface="Arial"/>
                <a:cs typeface="Arial"/>
              </a:rPr>
              <a:t>is </a:t>
            </a:r>
            <a:r>
              <a:rPr sz="2000" spc="-10" dirty="0">
                <a:latin typeface="Arial"/>
                <a:cs typeface="Arial"/>
              </a:rPr>
              <a:t>above</a:t>
            </a:r>
            <a:r>
              <a:rPr sz="2000" spc="1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$50000.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 dirty="0">
              <a:latin typeface="Arial"/>
              <a:cs typeface="Arial"/>
            </a:endParaRPr>
          </a:p>
          <a:p>
            <a:pPr marL="285750" algn="ctr">
              <a:lnSpc>
                <a:spcPct val="100000"/>
              </a:lnSpc>
            </a:pPr>
            <a:r>
              <a:rPr sz="1800" spc="-5" dirty="0">
                <a:solidFill>
                  <a:srgbClr val="A50021"/>
                </a:solidFill>
                <a:latin typeface="Arial"/>
                <a:cs typeface="Arial"/>
              </a:rPr>
              <a:t>{t </a:t>
            </a:r>
            <a:r>
              <a:rPr sz="1800" dirty="0">
                <a:solidFill>
                  <a:srgbClr val="A50021"/>
                </a:solidFill>
                <a:latin typeface="Arial"/>
                <a:cs typeface="Arial"/>
              </a:rPr>
              <a:t>|</a:t>
            </a:r>
            <a:r>
              <a:rPr sz="1800" spc="-10" dirty="0">
                <a:solidFill>
                  <a:srgbClr val="A5002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50021"/>
                </a:solidFill>
                <a:latin typeface="Arial"/>
                <a:cs typeface="Arial"/>
              </a:rPr>
              <a:t>COND(t)</a:t>
            </a:r>
            <a:r>
              <a:rPr sz="1800" b="1" spc="-5" dirty="0">
                <a:solidFill>
                  <a:srgbClr val="A50021"/>
                </a:solidFill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21891" y="5425440"/>
            <a:ext cx="6643878" cy="3672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04314" y="3993903"/>
            <a:ext cx="5480050" cy="1758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813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333FF"/>
                </a:solidFill>
                <a:latin typeface="Arial"/>
                <a:cs typeface="Arial"/>
              </a:rPr>
              <a:t>Ans. in</a:t>
            </a:r>
            <a:r>
              <a:rPr sz="1800" spc="-10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FF"/>
                </a:solidFill>
                <a:latin typeface="Arial"/>
                <a:cs typeface="Arial"/>
              </a:rPr>
              <a:t>TRC: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Arial"/>
              <a:cs typeface="Arial"/>
            </a:endParaRPr>
          </a:p>
          <a:p>
            <a:pPr marL="404495">
              <a:lnSpc>
                <a:spcPct val="100000"/>
              </a:lnSpc>
            </a:pPr>
            <a:r>
              <a:rPr sz="1800" spc="-5" dirty="0">
                <a:solidFill>
                  <a:srgbClr val="3333FF"/>
                </a:solidFill>
                <a:latin typeface="Arial"/>
                <a:cs typeface="Arial"/>
              </a:rPr>
              <a:t>{t </a:t>
            </a:r>
            <a:r>
              <a:rPr sz="1800" dirty="0">
                <a:solidFill>
                  <a:srgbClr val="3333FF"/>
                </a:solidFill>
                <a:latin typeface="Arial"/>
                <a:cs typeface="Arial"/>
              </a:rPr>
              <a:t>| </a:t>
            </a:r>
            <a:r>
              <a:rPr sz="1800" spc="-5" dirty="0">
                <a:solidFill>
                  <a:srgbClr val="3333FF"/>
                </a:solidFill>
                <a:latin typeface="Arial"/>
                <a:cs typeface="Arial"/>
              </a:rPr>
              <a:t>employee (t) </a:t>
            </a:r>
            <a:r>
              <a:rPr sz="1800" dirty="0">
                <a:solidFill>
                  <a:srgbClr val="00009A"/>
                </a:solidFill>
                <a:latin typeface="Arial"/>
                <a:cs typeface="Arial"/>
              </a:rPr>
              <a:t>Λ </a:t>
            </a:r>
            <a:r>
              <a:rPr sz="1800" dirty="0">
                <a:solidFill>
                  <a:srgbClr val="3333FF"/>
                </a:solidFill>
                <a:latin typeface="Arial"/>
                <a:cs typeface="Arial"/>
              </a:rPr>
              <a:t>t. </a:t>
            </a:r>
            <a:r>
              <a:rPr sz="1800" spc="-5" dirty="0">
                <a:solidFill>
                  <a:srgbClr val="3333FF"/>
                </a:solidFill>
                <a:latin typeface="Arial"/>
                <a:cs typeface="Arial"/>
              </a:rPr>
              <a:t>salary&gt;50000</a:t>
            </a:r>
            <a:r>
              <a:rPr sz="1800" b="1" spc="-5" dirty="0">
                <a:solidFill>
                  <a:srgbClr val="3333FF"/>
                </a:solidFill>
                <a:latin typeface="Arial"/>
                <a:cs typeface="Arial"/>
              </a:rPr>
              <a:t>}</a:t>
            </a:r>
            <a:r>
              <a:rPr sz="1800" b="1" spc="-2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33FF"/>
                </a:solidFill>
                <a:latin typeface="Arial"/>
                <a:cs typeface="Arial"/>
              </a:rPr>
              <a:t>;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FFEF"/>
                </a:solidFill>
                <a:latin typeface="Arial"/>
                <a:cs typeface="Arial"/>
              </a:rPr>
              <a:t>SELECT * FROM </a:t>
            </a:r>
            <a:r>
              <a:rPr sz="1800" b="1" spc="-5" dirty="0">
                <a:solidFill>
                  <a:srgbClr val="FFFFEF"/>
                </a:solidFill>
                <a:latin typeface="Arial"/>
                <a:cs typeface="Arial"/>
              </a:rPr>
              <a:t>employee </a:t>
            </a:r>
            <a:r>
              <a:rPr sz="1800" b="1" dirty="0">
                <a:solidFill>
                  <a:srgbClr val="FFFFEF"/>
                </a:solidFill>
                <a:latin typeface="Arial"/>
                <a:cs typeface="Arial"/>
              </a:rPr>
              <a:t>WHERE </a:t>
            </a:r>
            <a:r>
              <a:rPr sz="1800" b="1" spc="-5" dirty="0">
                <a:solidFill>
                  <a:srgbClr val="FFFFEF"/>
                </a:solidFill>
                <a:latin typeface="Arial"/>
                <a:cs typeface="Arial"/>
              </a:rPr>
              <a:t>salary&gt;</a:t>
            </a:r>
            <a:r>
              <a:rPr sz="1800" b="1" spc="-110" dirty="0">
                <a:solidFill>
                  <a:srgbClr val="FFFFE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EF"/>
                </a:solidFill>
                <a:latin typeface="Arial"/>
                <a:cs typeface="Arial"/>
              </a:rPr>
              <a:t>50000;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@ SKG</a:t>
            </a: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E9300CB6-CB36-4442-BB72-41C09C798073}" type="datetime1">
              <a:rPr lang="en-US" spc="-5" smtClean="0"/>
              <a:t>4/22/2021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732279" y="3302000"/>
            <a:ext cx="1040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A50021"/>
                </a:solidFill>
                <a:latin typeface="Arial"/>
                <a:cs typeface="Arial"/>
              </a:rPr>
              <a:t>COND(t)</a:t>
            </a:r>
            <a:r>
              <a:rPr sz="1800" spc="-85" dirty="0">
                <a:solidFill>
                  <a:srgbClr val="A5002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A50021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45298" y="3263892"/>
            <a:ext cx="377470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8000"/>
                </a:solidFill>
                <a:latin typeface="Arial"/>
                <a:cs typeface="Arial"/>
              </a:rPr>
              <a:t>employee </a:t>
            </a: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(t) </a:t>
            </a:r>
            <a:r>
              <a:rPr sz="2000" dirty="0">
                <a:solidFill>
                  <a:srgbClr val="008000"/>
                </a:solidFill>
                <a:latin typeface="Arial"/>
                <a:cs typeface="Arial"/>
              </a:rPr>
              <a:t>Λ t.</a:t>
            </a:r>
            <a:r>
              <a:rPr sz="2000" spc="-10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salary&gt;50000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5073" y="733298"/>
            <a:ext cx="578612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25575" algn="l"/>
              </a:tabLst>
            </a:pPr>
            <a:r>
              <a:rPr sz="4000" dirty="0">
                <a:solidFill>
                  <a:srgbClr val="00009A"/>
                </a:solidFill>
              </a:rPr>
              <a:t>Tuple	</a:t>
            </a:r>
            <a:r>
              <a:rPr sz="4000" spc="-5" dirty="0">
                <a:solidFill>
                  <a:srgbClr val="00009A"/>
                </a:solidFill>
              </a:rPr>
              <a:t>Relational</a:t>
            </a:r>
            <a:r>
              <a:rPr sz="4000" spc="-75" dirty="0">
                <a:solidFill>
                  <a:srgbClr val="00009A"/>
                </a:solidFill>
              </a:rPr>
              <a:t> </a:t>
            </a:r>
            <a:r>
              <a:rPr sz="4000" spc="-5" dirty="0">
                <a:solidFill>
                  <a:srgbClr val="00009A"/>
                </a:solidFill>
              </a:rPr>
              <a:t>Calculus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03173" y="2341880"/>
            <a:ext cx="82823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Arial"/>
                <a:cs typeface="Arial"/>
              </a:rPr>
              <a:t>Example2: </a:t>
            </a:r>
            <a:r>
              <a:rPr sz="2000" spc="-5" dirty="0">
                <a:latin typeface="Arial"/>
                <a:cs typeface="Arial"/>
              </a:rPr>
              <a:t>To find the first and last </a:t>
            </a:r>
            <a:r>
              <a:rPr sz="2000" spc="-10" dirty="0">
                <a:latin typeface="Arial"/>
                <a:cs typeface="Arial"/>
              </a:rPr>
              <a:t>names </a:t>
            </a:r>
            <a:r>
              <a:rPr sz="2000" spc="-5" dirty="0">
                <a:latin typeface="Arial"/>
                <a:cs typeface="Arial"/>
              </a:rPr>
              <a:t>of all </a:t>
            </a:r>
            <a:r>
              <a:rPr sz="2000" spc="-10" dirty="0">
                <a:latin typeface="Arial"/>
                <a:cs typeface="Arial"/>
              </a:rPr>
              <a:t>employees whose </a:t>
            </a:r>
            <a:r>
              <a:rPr sz="2000" spc="-5" dirty="0">
                <a:latin typeface="Arial"/>
                <a:cs typeface="Arial"/>
              </a:rPr>
              <a:t>salary  is above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$50,000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1644" y="5003291"/>
            <a:ext cx="7296150" cy="3665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41146" y="5030978"/>
            <a:ext cx="6787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EF"/>
                </a:solidFill>
                <a:latin typeface="Arial"/>
                <a:cs typeface="Arial"/>
              </a:rPr>
              <a:t>SELECT fname,lname FROM employee </a:t>
            </a:r>
            <a:r>
              <a:rPr sz="1800" b="1" dirty="0">
                <a:solidFill>
                  <a:srgbClr val="FFFFEF"/>
                </a:solidFill>
                <a:latin typeface="Arial"/>
                <a:cs typeface="Arial"/>
              </a:rPr>
              <a:t>WHERE </a:t>
            </a:r>
            <a:r>
              <a:rPr sz="1800" b="1" spc="-5" dirty="0">
                <a:solidFill>
                  <a:srgbClr val="FFFFEF"/>
                </a:solidFill>
                <a:latin typeface="Arial"/>
                <a:cs typeface="Arial"/>
              </a:rPr>
              <a:t>salary&gt;</a:t>
            </a:r>
            <a:r>
              <a:rPr sz="1800" b="1" spc="-80" dirty="0">
                <a:solidFill>
                  <a:srgbClr val="FFFFE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EF"/>
                </a:solidFill>
                <a:latin typeface="Arial"/>
                <a:cs typeface="Arial"/>
              </a:rPr>
              <a:t>50000;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@ SKG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03561177-6F74-4F7B-8AAE-834E11D70345}" type="datetime1">
              <a:rPr lang="en-US" spc="-5" smtClean="0"/>
              <a:t>4/22/2021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771911" y="3801864"/>
            <a:ext cx="5182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9A"/>
                </a:solidFill>
                <a:latin typeface="Arial"/>
                <a:cs typeface="Arial"/>
              </a:rPr>
              <a:t>{t.fname, t.lname </a:t>
            </a:r>
            <a:r>
              <a:rPr sz="1800" dirty="0">
                <a:solidFill>
                  <a:srgbClr val="00009A"/>
                </a:solidFill>
                <a:latin typeface="Arial"/>
                <a:cs typeface="Arial"/>
              </a:rPr>
              <a:t>| </a:t>
            </a:r>
            <a:r>
              <a:rPr sz="1800" spc="-5" dirty="0">
                <a:solidFill>
                  <a:srgbClr val="00009A"/>
                </a:solidFill>
                <a:latin typeface="Arial"/>
                <a:cs typeface="Arial"/>
              </a:rPr>
              <a:t>employee (t) </a:t>
            </a:r>
            <a:r>
              <a:rPr sz="1800" dirty="0">
                <a:solidFill>
                  <a:srgbClr val="00009A"/>
                </a:solidFill>
                <a:latin typeface="Arial"/>
                <a:cs typeface="Arial"/>
              </a:rPr>
              <a:t>Λ t.</a:t>
            </a:r>
            <a:r>
              <a:rPr sz="1800" spc="-85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9A"/>
                </a:solidFill>
                <a:latin typeface="Arial"/>
                <a:cs typeface="Arial"/>
              </a:rPr>
              <a:t>salary&gt;50000};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5073" y="733298"/>
            <a:ext cx="578612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25575" algn="l"/>
              </a:tabLst>
            </a:pPr>
            <a:r>
              <a:rPr sz="4000" dirty="0">
                <a:solidFill>
                  <a:srgbClr val="00009A"/>
                </a:solidFill>
              </a:rPr>
              <a:t>Tuple	</a:t>
            </a:r>
            <a:r>
              <a:rPr sz="4000" spc="-5" dirty="0">
                <a:solidFill>
                  <a:srgbClr val="00009A"/>
                </a:solidFill>
              </a:rPr>
              <a:t>Relational</a:t>
            </a:r>
            <a:r>
              <a:rPr sz="4000" spc="-75" dirty="0">
                <a:solidFill>
                  <a:srgbClr val="00009A"/>
                </a:solidFill>
              </a:rPr>
              <a:t> </a:t>
            </a:r>
            <a:r>
              <a:rPr sz="4000" spc="-5" dirty="0">
                <a:solidFill>
                  <a:srgbClr val="00009A"/>
                </a:solidFill>
              </a:rPr>
              <a:t>Calculus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41273" y="2507233"/>
            <a:ext cx="7649209" cy="1213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421765" algn="l"/>
              </a:tabLst>
            </a:pPr>
            <a:r>
              <a:rPr sz="2000" b="1" spc="-5" dirty="0">
                <a:latin typeface="Arial"/>
                <a:cs typeface="Arial"/>
              </a:rPr>
              <a:t>Example3:	</a:t>
            </a:r>
            <a:r>
              <a:rPr sz="2000" spc="-10" dirty="0">
                <a:latin typeface="Arial"/>
                <a:cs typeface="Arial"/>
              </a:rPr>
              <a:t>Retrieve </a:t>
            </a:r>
            <a:r>
              <a:rPr sz="2000" spc="-5" dirty="0">
                <a:latin typeface="Arial"/>
                <a:cs typeface="Arial"/>
              </a:rPr>
              <a:t>the birth date and </a:t>
            </a:r>
            <a:r>
              <a:rPr sz="2000" spc="-10" dirty="0">
                <a:latin typeface="Arial"/>
                <a:cs typeface="Arial"/>
              </a:rPr>
              <a:t>address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0" dirty="0">
                <a:latin typeface="Arial"/>
                <a:cs typeface="Arial"/>
              </a:rPr>
              <a:t>employee whose  </a:t>
            </a:r>
            <a:r>
              <a:rPr sz="2000" spc="-5" dirty="0">
                <a:latin typeface="Arial"/>
                <a:cs typeface="Arial"/>
              </a:rPr>
              <a:t>name is “John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smith”,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009A"/>
                </a:solidFill>
                <a:latin typeface="Arial"/>
                <a:cs typeface="Arial"/>
              </a:rPr>
              <a:t>{t.bdate, t.address </a:t>
            </a:r>
            <a:r>
              <a:rPr sz="1800" dirty="0">
                <a:solidFill>
                  <a:srgbClr val="00009A"/>
                </a:solidFill>
                <a:latin typeface="Arial"/>
                <a:cs typeface="Arial"/>
              </a:rPr>
              <a:t>| </a:t>
            </a:r>
            <a:r>
              <a:rPr sz="1800" spc="-5" dirty="0">
                <a:solidFill>
                  <a:srgbClr val="00009A"/>
                </a:solidFill>
                <a:latin typeface="Arial"/>
                <a:cs typeface="Arial"/>
              </a:rPr>
              <a:t>employee (t) </a:t>
            </a:r>
            <a:r>
              <a:rPr sz="1800" dirty="0">
                <a:solidFill>
                  <a:srgbClr val="00009A"/>
                </a:solidFill>
                <a:latin typeface="Arial"/>
                <a:cs typeface="Arial"/>
              </a:rPr>
              <a:t>Λ t. fname=“John” Λ t. </a:t>
            </a:r>
            <a:r>
              <a:rPr sz="1800" spc="-5" dirty="0">
                <a:solidFill>
                  <a:srgbClr val="00009A"/>
                </a:solidFill>
                <a:latin typeface="Arial"/>
                <a:cs typeface="Arial"/>
              </a:rPr>
              <a:t>lname=“Smith”</a:t>
            </a:r>
            <a:r>
              <a:rPr sz="1800" spc="-90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9A"/>
                </a:solidFill>
                <a:latin typeface="Arial"/>
                <a:cs typeface="Arial"/>
              </a:rPr>
              <a:t>};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9495" y="4592573"/>
            <a:ext cx="8103870" cy="640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8998" y="4619497"/>
            <a:ext cx="7575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EF"/>
                </a:solidFill>
                <a:latin typeface="Arial"/>
                <a:cs typeface="Arial"/>
              </a:rPr>
              <a:t>SELECT bdate, </a:t>
            </a:r>
            <a:r>
              <a:rPr sz="1800" b="1" spc="-5" dirty="0">
                <a:solidFill>
                  <a:srgbClr val="FFFFEF"/>
                </a:solidFill>
                <a:latin typeface="Arial"/>
                <a:cs typeface="Arial"/>
              </a:rPr>
              <a:t>address </a:t>
            </a:r>
            <a:r>
              <a:rPr sz="1800" b="1" dirty="0">
                <a:solidFill>
                  <a:srgbClr val="FFFFEF"/>
                </a:solidFill>
                <a:latin typeface="Arial"/>
                <a:cs typeface="Arial"/>
              </a:rPr>
              <a:t>FROM </a:t>
            </a:r>
            <a:r>
              <a:rPr sz="1800" b="1" spc="-5" dirty="0">
                <a:solidFill>
                  <a:srgbClr val="FFFFEF"/>
                </a:solidFill>
                <a:latin typeface="Arial"/>
                <a:cs typeface="Arial"/>
              </a:rPr>
              <a:t>employee </a:t>
            </a:r>
            <a:r>
              <a:rPr sz="1800" b="1" dirty="0">
                <a:solidFill>
                  <a:srgbClr val="FFFFEF"/>
                </a:solidFill>
                <a:latin typeface="Arial"/>
                <a:cs typeface="Arial"/>
              </a:rPr>
              <a:t>WHERE fname=“John”</a:t>
            </a:r>
            <a:r>
              <a:rPr sz="1800" b="1" spc="-114" dirty="0">
                <a:solidFill>
                  <a:srgbClr val="FFFFE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EF"/>
                </a:solidFill>
                <a:latin typeface="Arial"/>
                <a:cs typeface="Arial"/>
              </a:rPr>
              <a:t>AND  </a:t>
            </a:r>
            <a:r>
              <a:rPr sz="1800" b="1" dirty="0">
                <a:solidFill>
                  <a:srgbClr val="FFFFEF"/>
                </a:solidFill>
                <a:latin typeface="Arial"/>
                <a:cs typeface="Arial"/>
              </a:rPr>
              <a:t>lname=“Smith”</a:t>
            </a:r>
            <a:r>
              <a:rPr sz="1800" b="1" spc="-10" dirty="0">
                <a:solidFill>
                  <a:srgbClr val="FFFFE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EF"/>
                </a:solidFill>
                <a:latin typeface="Arial"/>
                <a:cs typeface="Arial"/>
              </a:rPr>
              <a:t>;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@ SKG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4C5F1EBE-B586-47A0-9821-FA067C340C57}" type="datetime1">
              <a:rPr lang="en-US" spc="-5" smtClean="0"/>
              <a:t>4/22/2021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250" y="287528"/>
            <a:ext cx="457263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00009A"/>
                </a:solidFill>
              </a:rPr>
              <a:t>Example of</a:t>
            </a:r>
            <a:r>
              <a:rPr sz="4000" spc="-65" dirty="0">
                <a:solidFill>
                  <a:srgbClr val="00009A"/>
                </a:solidFill>
              </a:rPr>
              <a:t> </a:t>
            </a:r>
            <a:r>
              <a:rPr sz="4000" spc="-5" dirty="0">
                <a:solidFill>
                  <a:srgbClr val="00009A"/>
                </a:solidFill>
              </a:rPr>
              <a:t>Relation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4357115" y="3217868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4">
                <a:moveTo>
                  <a:pt x="0" y="0"/>
                </a:moveTo>
                <a:lnTo>
                  <a:pt x="204593" y="0"/>
                </a:lnTo>
              </a:path>
            </a:pathLst>
          </a:custGeom>
          <a:ln w="1505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79341" y="3217868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4">
                <a:moveTo>
                  <a:pt x="0" y="0"/>
                </a:moveTo>
                <a:lnTo>
                  <a:pt x="204593" y="0"/>
                </a:lnTo>
              </a:path>
            </a:pathLst>
          </a:custGeom>
          <a:ln w="1505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43072" y="3217868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4">
                <a:moveTo>
                  <a:pt x="0" y="0"/>
                </a:moveTo>
                <a:lnTo>
                  <a:pt x="204593" y="0"/>
                </a:lnTo>
              </a:path>
            </a:pathLst>
          </a:custGeom>
          <a:ln w="1505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59557" y="3217868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5">
                <a:moveTo>
                  <a:pt x="0" y="0"/>
                </a:moveTo>
                <a:lnTo>
                  <a:pt x="204593" y="0"/>
                </a:lnTo>
              </a:path>
            </a:pathLst>
          </a:custGeom>
          <a:ln w="1505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96439" y="3217868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5">
                <a:moveTo>
                  <a:pt x="0" y="0"/>
                </a:moveTo>
                <a:lnTo>
                  <a:pt x="204593" y="0"/>
                </a:lnTo>
              </a:path>
            </a:pathLst>
          </a:custGeom>
          <a:ln w="1505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41882" y="3217868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5">
                <a:moveTo>
                  <a:pt x="0" y="0"/>
                </a:moveTo>
                <a:lnTo>
                  <a:pt x="204593" y="0"/>
                </a:lnTo>
              </a:path>
            </a:pathLst>
          </a:custGeom>
          <a:ln w="1505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5027" y="3217868"/>
            <a:ext cx="272415" cy="0"/>
          </a:xfrm>
          <a:custGeom>
            <a:avLst/>
            <a:gdLst/>
            <a:ahLst/>
            <a:cxnLst/>
            <a:rect l="l" t="t" r="r" b="b"/>
            <a:pathLst>
              <a:path w="272415">
                <a:moveTo>
                  <a:pt x="0" y="0"/>
                </a:moveTo>
                <a:lnTo>
                  <a:pt x="272058" y="0"/>
                </a:lnTo>
              </a:path>
            </a:pathLst>
          </a:custGeom>
          <a:ln w="1505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79222" y="1541272"/>
          <a:ext cx="4343397" cy="1787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3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85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5007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fname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lname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empid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bdate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870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address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dno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salary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John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Smith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123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86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Houston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796"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Franklin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Wong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345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86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Houston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Jeniffer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Wallace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987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Bellarice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James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Bomg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865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Houston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@ SKG</a:t>
            </a:r>
            <a:endParaRPr dirty="0"/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BA0D2B88-44B1-4993-AD73-CA67512348CC}" type="datetime1">
              <a:rPr lang="en-US" spc="-5" smtClean="0"/>
              <a:t>4/22/2021</a:t>
            </a:fld>
            <a:endParaRPr spc="-5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503173" y="1036573"/>
            <a:ext cx="1080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employee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755894" y="1733295"/>
          <a:ext cx="2302509" cy="14592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3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dname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dnum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870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mgr_eid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846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Research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345</a:t>
                      </a: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322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Admin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987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07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Headqtr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865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846">
                <a:tc>
                  <a:txBody>
                    <a:bodyPr/>
                    <a:lstStyle/>
                    <a:p>
                      <a:pPr marL="635"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5917946" y="1112773"/>
            <a:ext cx="1270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department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999292"/>
              </p:ext>
            </p:extLst>
          </p:nvPr>
        </p:nvGraphicFramePr>
        <p:xfrm>
          <a:off x="495045" y="3730497"/>
          <a:ext cx="1807845" cy="24719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5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b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eid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pno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hrs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123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123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345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345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345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987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987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---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---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---</a:t>
                      </a: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426973" y="3379723"/>
            <a:ext cx="1092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works_on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2684272" y="3960621"/>
          <a:ext cx="2689225" cy="21976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5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6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pname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pnum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ploc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dnum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prod_x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Bellaire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prod_y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Sugarland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prod_z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Houston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Compt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Stafford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Reorg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Houston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newb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Stafford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2770123" y="3532123"/>
            <a:ext cx="788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project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001281"/>
              </p:ext>
            </p:extLst>
          </p:nvPr>
        </p:nvGraphicFramePr>
        <p:xfrm>
          <a:off x="5793994" y="3882897"/>
          <a:ext cx="2545080" cy="21968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081">
                <a:tc>
                  <a:txBody>
                    <a:bodyPr/>
                    <a:lstStyle/>
                    <a:p>
                      <a:pPr marL="635" algn="ctr">
                        <a:lnSpc>
                          <a:spcPts val="1870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e_id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depname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bdate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870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relation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345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Alice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86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Daughter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345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Theodore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345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Joy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Spouse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123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Michale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123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Alice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Daughter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123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Eliza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Spouse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270"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5841746" y="3494023"/>
            <a:ext cx="1181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dependent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304" y="765301"/>
            <a:ext cx="78752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25575" algn="l"/>
              </a:tabLst>
            </a:pPr>
            <a:r>
              <a:rPr sz="4000" dirty="0">
                <a:solidFill>
                  <a:srgbClr val="00009A"/>
                </a:solidFill>
              </a:rPr>
              <a:t>Tuple	</a:t>
            </a:r>
            <a:r>
              <a:rPr sz="4000" spc="-5" dirty="0">
                <a:solidFill>
                  <a:srgbClr val="00009A"/>
                </a:solidFill>
              </a:rPr>
              <a:t>Relational</a:t>
            </a:r>
            <a:r>
              <a:rPr sz="4000" spc="-65" dirty="0">
                <a:solidFill>
                  <a:srgbClr val="00009A"/>
                </a:solidFill>
              </a:rPr>
              <a:t> </a:t>
            </a:r>
            <a:r>
              <a:rPr sz="4000" spc="-5" dirty="0">
                <a:solidFill>
                  <a:srgbClr val="00009A"/>
                </a:solidFill>
              </a:rPr>
              <a:t>Calculus-example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501395" y="5041391"/>
            <a:ext cx="810387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8874" y="1612341"/>
            <a:ext cx="8175625" cy="40908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985" indent="-342900">
              <a:lnSpc>
                <a:spcPct val="125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500" dirty="0">
                <a:solidFill>
                  <a:srgbClr val="656500"/>
                </a:solidFill>
                <a:latin typeface="Wingdings"/>
                <a:cs typeface="Wingdings"/>
              </a:rPr>
              <a:t></a:t>
            </a:r>
            <a:r>
              <a:rPr sz="1500" dirty="0">
                <a:solidFill>
                  <a:srgbClr val="656500"/>
                </a:solidFill>
                <a:latin typeface="Times New Roman"/>
                <a:cs typeface="Times New Roman"/>
              </a:rPr>
              <a:t>	</a:t>
            </a:r>
            <a:r>
              <a:rPr sz="2000" b="1" spc="-5" dirty="0">
                <a:solidFill>
                  <a:srgbClr val="008000"/>
                </a:solidFill>
                <a:latin typeface="Arial"/>
                <a:cs typeface="Arial"/>
              </a:rPr>
              <a:t>Example 4: 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Retrieve 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the name and address of all employees 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who  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work for the 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‘Research’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department.</a:t>
            </a:r>
            <a:endParaRPr sz="20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080"/>
              </a:spcBef>
            </a:pPr>
            <a:r>
              <a:rPr sz="2000" b="1" spc="-5" dirty="0">
                <a:solidFill>
                  <a:srgbClr val="00009A"/>
                </a:solidFill>
                <a:latin typeface="Arial"/>
                <a:cs typeface="Arial"/>
              </a:rPr>
              <a:t>Ans :</a:t>
            </a:r>
            <a:endParaRPr sz="2000" dirty="0">
              <a:solidFill>
                <a:schemeClr val="accent1"/>
              </a:solidFill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110"/>
              </a:spcBef>
            </a:pPr>
            <a:r>
              <a:rPr sz="2000" spc="-10" dirty="0">
                <a:solidFill>
                  <a:schemeClr val="accent1"/>
                </a:solidFill>
                <a:latin typeface="Arial"/>
                <a:cs typeface="Arial"/>
              </a:rPr>
              <a:t>{t.fname,</a:t>
            </a:r>
            <a:r>
              <a:rPr sz="2000" spc="16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chemeClr val="accent1"/>
                </a:solidFill>
                <a:latin typeface="Arial"/>
                <a:cs typeface="Arial"/>
              </a:rPr>
              <a:t>t.lname,</a:t>
            </a:r>
            <a:r>
              <a:rPr sz="2000" spc="16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chemeClr val="accent1"/>
                </a:solidFill>
                <a:latin typeface="Arial"/>
                <a:cs typeface="Arial"/>
              </a:rPr>
              <a:t>t.address</a:t>
            </a:r>
            <a:r>
              <a:rPr sz="2000" spc="18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chemeClr val="accent1"/>
                </a:solidFill>
                <a:latin typeface="Arial"/>
                <a:cs typeface="Arial"/>
              </a:rPr>
              <a:t>|</a:t>
            </a:r>
            <a:r>
              <a:rPr sz="2000" spc="17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chemeClr val="accent1"/>
                </a:solidFill>
                <a:latin typeface="Arial"/>
                <a:cs typeface="Arial"/>
              </a:rPr>
              <a:t>employee</a:t>
            </a:r>
            <a:r>
              <a:rPr sz="2000" spc="16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chemeClr val="accent1"/>
                </a:solidFill>
                <a:latin typeface="Arial"/>
                <a:cs typeface="Arial"/>
              </a:rPr>
              <a:t>(t)</a:t>
            </a:r>
            <a:r>
              <a:rPr sz="2000" spc="18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chemeClr val="accent1"/>
                </a:solidFill>
                <a:latin typeface="Arial"/>
                <a:cs typeface="Arial"/>
              </a:rPr>
              <a:t>Λ</a:t>
            </a:r>
            <a:r>
              <a:rPr sz="2000" spc="16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chemeClr val="accent1"/>
                </a:solidFill>
                <a:latin typeface="Arial"/>
                <a:cs typeface="Arial"/>
              </a:rPr>
              <a:t>((</a:t>
            </a:r>
            <a:r>
              <a:rPr sz="2000" spc="-5" dirty="0">
                <a:solidFill>
                  <a:schemeClr val="accent1"/>
                </a:solidFill>
                <a:latin typeface="Symbol"/>
                <a:cs typeface="Symbol"/>
              </a:rPr>
              <a:t></a:t>
            </a:r>
            <a:r>
              <a:rPr sz="2000" spc="-5" dirty="0">
                <a:solidFill>
                  <a:schemeClr val="accent1"/>
                </a:solidFill>
                <a:latin typeface="Arial"/>
                <a:cs typeface="Arial"/>
              </a:rPr>
              <a:t>d)</a:t>
            </a:r>
            <a:r>
              <a:rPr sz="2000" spc="17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chemeClr val="accent1"/>
                </a:solidFill>
                <a:latin typeface="Arial"/>
                <a:cs typeface="Arial"/>
              </a:rPr>
              <a:t>(department</a:t>
            </a:r>
            <a:r>
              <a:rPr sz="2000" spc="17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chemeClr val="accent1"/>
                </a:solidFill>
                <a:latin typeface="Arial"/>
                <a:cs typeface="Arial"/>
              </a:rPr>
              <a:t>(d)</a:t>
            </a:r>
            <a:r>
              <a:rPr sz="2000" spc="19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chemeClr val="accent1"/>
                </a:solidFill>
                <a:latin typeface="Arial"/>
                <a:cs typeface="Arial"/>
              </a:rPr>
              <a:t>Λ</a:t>
            </a:r>
            <a:endParaRPr sz="2000" dirty="0">
              <a:solidFill>
                <a:schemeClr val="accent1"/>
              </a:solidFill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565"/>
              </a:spcBef>
            </a:pPr>
            <a:r>
              <a:rPr sz="2000" spc="-10" dirty="0">
                <a:solidFill>
                  <a:schemeClr val="accent1"/>
                </a:solidFill>
                <a:latin typeface="Arial"/>
                <a:cs typeface="Arial"/>
              </a:rPr>
              <a:t>d.dname=“research” </a:t>
            </a:r>
            <a:r>
              <a:rPr sz="2000" spc="-5" dirty="0">
                <a:solidFill>
                  <a:schemeClr val="accent1"/>
                </a:solidFill>
                <a:latin typeface="Arial"/>
                <a:cs typeface="Arial"/>
              </a:rPr>
              <a:t>Λ</a:t>
            </a:r>
            <a:r>
              <a:rPr sz="2000" spc="1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chemeClr val="accent1"/>
                </a:solidFill>
                <a:latin typeface="Arial"/>
                <a:cs typeface="Arial"/>
              </a:rPr>
              <a:t>d.dnum=t.dno))}</a:t>
            </a:r>
            <a:endParaRPr sz="2000" dirty="0">
              <a:solidFill>
                <a:schemeClr val="accent1"/>
              </a:solidFill>
              <a:latin typeface="Arial"/>
              <a:cs typeface="Arial"/>
            </a:endParaRPr>
          </a:p>
          <a:p>
            <a:pPr marL="354965" marR="7620" indent="-342900">
              <a:lnSpc>
                <a:spcPct val="125000"/>
              </a:lnSpc>
              <a:spcBef>
                <a:spcPts val="470"/>
              </a:spcBef>
              <a:tabLst>
                <a:tab pos="354965" algn="l"/>
                <a:tab pos="947419" algn="l"/>
                <a:tab pos="1568450" algn="l"/>
                <a:tab pos="2159635" algn="l"/>
                <a:tab pos="2863850" algn="l"/>
                <a:tab pos="4032885" algn="l"/>
                <a:tab pos="4383405" algn="l"/>
                <a:tab pos="4677410" algn="l"/>
                <a:tab pos="5861050" algn="l"/>
                <a:tab pos="6932295" algn="l"/>
              </a:tabLst>
            </a:pPr>
            <a:r>
              <a:rPr sz="1500" dirty="0">
                <a:solidFill>
                  <a:srgbClr val="656500"/>
                </a:solidFill>
                <a:latin typeface="Wingdings"/>
                <a:cs typeface="Wingdings"/>
              </a:rPr>
              <a:t></a:t>
            </a:r>
            <a:r>
              <a:rPr sz="1500" dirty="0">
                <a:solidFill>
                  <a:srgbClr val="656500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Arial"/>
                <a:cs typeface="Arial"/>
              </a:rPr>
              <a:t>The	</a:t>
            </a:r>
            <a:r>
              <a:rPr sz="2000" i="1" spc="-5" dirty="0">
                <a:latin typeface="Arial"/>
                <a:cs typeface="Arial"/>
              </a:rPr>
              <a:t>only	</a:t>
            </a:r>
            <a:r>
              <a:rPr sz="2000" i="1" spc="-5" dirty="0">
                <a:solidFill>
                  <a:srgbClr val="A50021"/>
                </a:solidFill>
                <a:latin typeface="Arial"/>
                <a:cs typeface="Arial"/>
              </a:rPr>
              <a:t>free	tuple	variables	</a:t>
            </a:r>
            <a:r>
              <a:rPr sz="2000" spc="-5" dirty="0">
                <a:latin typeface="Arial"/>
                <a:cs typeface="Arial"/>
              </a:rPr>
              <a:t>in	a	relational	calculus	expression  </a:t>
            </a:r>
            <a:r>
              <a:rPr sz="2000" spc="-10" dirty="0">
                <a:latin typeface="Arial"/>
                <a:cs typeface="Arial"/>
              </a:rPr>
              <a:t>should </a:t>
            </a:r>
            <a:r>
              <a:rPr sz="2000" spc="-5" dirty="0">
                <a:latin typeface="Arial"/>
                <a:cs typeface="Arial"/>
              </a:rPr>
              <a:t>be those that </a:t>
            </a:r>
            <a:r>
              <a:rPr sz="2000" spc="-10" dirty="0">
                <a:latin typeface="Arial"/>
                <a:cs typeface="Arial"/>
              </a:rPr>
              <a:t>appear </a:t>
            </a:r>
            <a:r>
              <a:rPr sz="2000" spc="-5" dirty="0">
                <a:latin typeface="Arial"/>
                <a:cs typeface="Arial"/>
              </a:rPr>
              <a:t>to the left of the bar ( |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).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 dirty="0">
              <a:latin typeface="Arial"/>
              <a:cs typeface="Arial"/>
            </a:endParaRPr>
          </a:p>
          <a:p>
            <a:pPr marL="204470" marR="392430">
              <a:lnSpc>
                <a:spcPct val="100000"/>
              </a:lnSpc>
            </a:pPr>
            <a:r>
              <a:rPr lang="en-IN" b="1" dirty="0">
                <a:solidFill>
                  <a:srgbClr val="FFFFEF"/>
                </a:solidFill>
                <a:latin typeface="Arial"/>
                <a:cs typeface="Arial"/>
              </a:rPr>
              <a:t>SELECT</a:t>
            </a:r>
            <a:r>
              <a:rPr lang="en-IN" sz="1800" b="1" dirty="0">
                <a:solidFill>
                  <a:srgbClr val="FFFFEF"/>
                </a:solidFill>
                <a:latin typeface="Arial"/>
                <a:cs typeface="Arial"/>
              </a:rPr>
              <a:t> </a:t>
            </a:r>
            <a:r>
              <a:rPr sz="1800" b="1" dirty="0" err="1">
                <a:solidFill>
                  <a:srgbClr val="FFFFEF"/>
                </a:solidFill>
                <a:latin typeface="Arial"/>
                <a:cs typeface="Arial"/>
              </a:rPr>
              <a:t>fname</a:t>
            </a:r>
            <a:r>
              <a:rPr sz="1800" b="1" dirty="0">
                <a:solidFill>
                  <a:srgbClr val="FFFFEF"/>
                </a:solidFill>
                <a:latin typeface="Arial"/>
                <a:cs typeface="Arial"/>
              </a:rPr>
              <a:t>, </a:t>
            </a:r>
            <a:r>
              <a:rPr sz="1800" b="1" dirty="0" err="1">
                <a:solidFill>
                  <a:srgbClr val="FFFFEF"/>
                </a:solidFill>
                <a:latin typeface="Arial"/>
                <a:cs typeface="Arial"/>
              </a:rPr>
              <a:t>lname</a:t>
            </a:r>
            <a:r>
              <a:rPr sz="1800" b="1" dirty="0">
                <a:solidFill>
                  <a:srgbClr val="FFFFEF"/>
                </a:solidFill>
                <a:latin typeface="Arial"/>
                <a:cs typeface="Arial"/>
              </a:rPr>
              <a:t>, </a:t>
            </a:r>
            <a:r>
              <a:rPr sz="1800" b="1" spc="-5" dirty="0">
                <a:solidFill>
                  <a:srgbClr val="FFFFEF"/>
                </a:solidFill>
                <a:latin typeface="Arial"/>
                <a:cs typeface="Arial"/>
              </a:rPr>
              <a:t>address </a:t>
            </a:r>
            <a:r>
              <a:rPr sz="1800" b="1" dirty="0">
                <a:solidFill>
                  <a:srgbClr val="FFFFEF"/>
                </a:solidFill>
                <a:latin typeface="Arial"/>
                <a:cs typeface="Arial"/>
              </a:rPr>
              <a:t>FROM </a:t>
            </a:r>
            <a:r>
              <a:rPr sz="1800" b="1" spc="-5" dirty="0">
                <a:solidFill>
                  <a:srgbClr val="FFFFEF"/>
                </a:solidFill>
                <a:latin typeface="Arial"/>
                <a:cs typeface="Arial"/>
              </a:rPr>
              <a:t>employee, </a:t>
            </a:r>
            <a:r>
              <a:rPr sz="1800" b="1" dirty="0">
                <a:solidFill>
                  <a:srgbClr val="FFFFEF"/>
                </a:solidFill>
                <a:latin typeface="Arial"/>
                <a:cs typeface="Arial"/>
              </a:rPr>
              <a:t>department</a:t>
            </a:r>
            <a:r>
              <a:rPr sz="1800" b="1" spc="-114" dirty="0">
                <a:solidFill>
                  <a:srgbClr val="FFFFE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EF"/>
                </a:solidFill>
                <a:latin typeface="Arial"/>
                <a:cs typeface="Arial"/>
              </a:rPr>
              <a:t>WHERE  dname=“Research” </a:t>
            </a:r>
            <a:r>
              <a:rPr sz="1800" b="1" spc="-5" dirty="0">
                <a:solidFill>
                  <a:srgbClr val="FFFFEF"/>
                </a:solidFill>
                <a:latin typeface="Arial"/>
                <a:cs typeface="Arial"/>
              </a:rPr>
              <a:t>AND dnum =dno</a:t>
            </a:r>
            <a:r>
              <a:rPr sz="1800" b="1" spc="-20" dirty="0">
                <a:solidFill>
                  <a:srgbClr val="FFFFE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EF"/>
                </a:solidFill>
                <a:latin typeface="Arial"/>
                <a:cs typeface="Arial"/>
              </a:rPr>
              <a:t>;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@ SKG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7C618AC0-D86F-442A-87B4-EF5B86F95023}" type="datetime1">
              <a:rPr lang="en-US" spc="-5" smtClean="0"/>
              <a:t>4/22/2021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1273" y="711199"/>
            <a:ext cx="626618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00009A"/>
                </a:solidFill>
              </a:rPr>
              <a:t>Predicate Calculus</a:t>
            </a:r>
            <a:r>
              <a:rPr sz="4000" spc="-70" dirty="0">
                <a:solidFill>
                  <a:srgbClr val="00009A"/>
                </a:solidFill>
              </a:rPr>
              <a:t> </a:t>
            </a:r>
            <a:r>
              <a:rPr sz="4000" dirty="0">
                <a:solidFill>
                  <a:srgbClr val="00009A"/>
                </a:solidFill>
              </a:rPr>
              <a:t>Formula</a:t>
            </a:r>
            <a:endParaRPr sz="40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@ SKG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E7FD0239-44EA-4FB6-BB85-D35F588F01C3}" type="datetime1">
              <a:rPr lang="en-US" spc="-5" smtClean="0"/>
              <a:t>4/22/2021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95185" y="1648144"/>
            <a:ext cx="6031865" cy="2678430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210"/>
              </a:spcBef>
              <a:buSzPct val="80000"/>
              <a:buFont typeface="Verdana"/>
              <a:buAutoNum type="arabicPeriod"/>
              <a:tabLst>
                <a:tab pos="354965" algn="l"/>
                <a:tab pos="356235" algn="l"/>
              </a:tabLst>
            </a:pPr>
            <a:r>
              <a:rPr sz="2000" spc="-5" dirty="0">
                <a:latin typeface="Arial"/>
                <a:cs typeface="Arial"/>
              </a:rPr>
              <a:t>Set of </a:t>
            </a:r>
            <a:r>
              <a:rPr sz="2000" spc="-10" dirty="0">
                <a:latin typeface="Arial"/>
                <a:cs typeface="Arial"/>
              </a:rPr>
              <a:t>attributes </a:t>
            </a:r>
            <a:r>
              <a:rPr sz="2000" spc="-5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constants</a:t>
            </a:r>
            <a:endParaRPr sz="2000" dirty="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110"/>
              </a:spcBef>
              <a:buAutoNum type="arabicPeriod"/>
              <a:tabLst>
                <a:tab pos="354965" algn="l"/>
                <a:tab pos="355600" algn="l"/>
                <a:tab pos="3748404" algn="l"/>
              </a:tabLst>
            </a:pPr>
            <a:r>
              <a:rPr sz="2000" spc="-5" dirty="0">
                <a:latin typeface="Arial"/>
                <a:cs typeface="Arial"/>
              </a:rPr>
              <a:t>Set of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comparison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operators:	</a:t>
            </a:r>
            <a:r>
              <a:rPr sz="2000" spc="-5" dirty="0">
                <a:latin typeface="Arial"/>
                <a:cs typeface="Arial"/>
              </a:rPr>
              <a:t>(e.g., </a:t>
            </a:r>
            <a:r>
              <a:rPr sz="2000" spc="-5" dirty="0">
                <a:latin typeface="Symbol"/>
                <a:cs typeface="Symbol"/>
              </a:rPr>
              <a:t></a:t>
            </a:r>
            <a:r>
              <a:rPr sz="2000" spc="-5" dirty="0">
                <a:latin typeface="Arial"/>
                <a:cs typeface="Arial"/>
              </a:rPr>
              <a:t>, </a:t>
            </a:r>
            <a:r>
              <a:rPr sz="2000" spc="-5" dirty="0">
                <a:latin typeface="Symbol"/>
                <a:cs typeface="Symbol"/>
              </a:rPr>
              <a:t></a:t>
            </a:r>
            <a:r>
              <a:rPr sz="2000" spc="-5" dirty="0">
                <a:latin typeface="Arial"/>
                <a:cs typeface="Arial"/>
              </a:rPr>
              <a:t>, </a:t>
            </a:r>
            <a:r>
              <a:rPr sz="2000" spc="-5" dirty="0">
                <a:latin typeface="Symbol"/>
                <a:cs typeface="Symbol"/>
              </a:rPr>
              <a:t></a:t>
            </a:r>
            <a:r>
              <a:rPr sz="2000" spc="-5" dirty="0">
                <a:latin typeface="Arial"/>
                <a:cs typeface="Arial"/>
              </a:rPr>
              <a:t>, </a:t>
            </a:r>
            <a:r>
              <a:rPr sz="2000" spc="-5" dirty="0">
                <a:latin typeface="Symbol"/>
                <a:cs typeface="Symbol"/>
              </a:rPr>
              <a:t></a:t>
            </a:r>
            <a:r>
              <a:rPr sz="2000" spc="-5" dirty="0">
                <a:latin typeface="Arial"/>
                <a:cs typeface="Arial"/>
              </a:rPr>
              <a:t>, </a:t>
            </a:r>
            <a:r>
              <a:rPr sz="2000" spc="-5" dirty="0">
                <a:latin typeface="Symbol"/>
                <a:cs typeface="Symbol"/>
              </a:rPr>
              <a:t></a:t>
            </a:r>
            <a:r>
              <a:rPr sz="2000" spc="-5" dirty="0">
                <a:latin typeface="Arial"/>
                <a:cs typeface="Arial"/>
              </a:rPr>
              <a:t>,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" dirty="0">
                <a:latin typeface="Symbol"/>
                <a:cs typeface="Symbol"/>
              </a:rPr>
              <a:t></a:t>
            </a:r>
            <a:r>
              <a:rPr sz="2000" spc="-5" dirty="0"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075"/>
              </a:spcBef>
              <a:buAutoNum type="arabicPeriod"/>
              <a:tabLst>
                <a:tab pos="354965" algn="l"/>
                <a:tab pos="355600" algn="l"/>
                <a:tab pos="2637790" algn="l"/>
              </a:tabLst>
            </a:pPr>
            <a:r>
              <a:rPr sz="2000" spc="-5" dirty="0">
                <a:latin typeface="Arial"/>
                <a:cs typeface="Arial"/>
              </a:rPr>
              <a:t>Set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connectives:	</a:t>
            </a:r>
            <a:r>
              <a:rPr sz="2000" spc="-5" dirty="0">
                <a:latin typeface="Arial"/>
                <a:cs typeface="Arial"/>
              </a:rPr>
              <a:t>and (</a:t>
            </a:r>
            <a:r>
              <a:rPr sz="2000" spc="-5" dirty="0">
                <a:latin typeface="Symbol"/>
                <a:cs typeface="Symbol"/>
              </a:rPr>
              <a:t></a:t>
            </a:r>
            <a:r>
              <a:rPr sz="2000" spc="-5" dirty="0">
                <a:latin typeface="Arial"/>
                <a:cs typeface="Arial"/>
              </a:rPr>
              <a:t>), or (v)‚ not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(</a:t>
            </a:r>
            <a:r>
              <a:rPr sz="2000" spc="-5" dirty="0">
                <a:latin typeface="Symbol"/>
                <a:cs typeface="Symbol"/>
              </a:rPr>
              <a:t></a:t>
            </a:r>
            <a:r>
              <a:rPr sz="2000" spc="-5" dirty="0"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070"/>
              </a:spcBef>
              <a:buAutoNum type="arabicPeriod"/>
              <a:tabLst>
                <a:tab pos="354965" algn="l"/>
                <a:tab pos="356235" algn="l"/>
              </a:tabLst>
            </a:pPr>
            <a:r>
              <a:rPr sz="2000" spc="-5" dirty="0">
                <a:latin typeface="Arial"/>
                <a:cs typeface="Arial"/>
              </a:rPr>
              <a:t>Implication (</a:t>
            </a:r>
            <a:r>
              <a:rPr sz="2000" spc="-5" dirty="0">
                <a:latin typeface="Symbol"/>
                <a:cs typeface="Symbol"/>
              </a:rPr>
              <a:t></a:t>
            </a:r>
            <a:r>
              <a:rPr sz="2000" spc="-5" dirty="0">
                <a:latin typeface="Arial"/>
                <a:cs typeface="Arial"/>
              </a:rPr>
              <a:t>): x </a:t>
            </a:r>
            <a:r>
              <a:rPr sz="2000" spc="-5" dirty="0">
                <a:latin typeface="Symbol"/>
                <a:cs typeface="Symbol"/>
              </a:rPr>
              <a:t>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y, if x if true, then y is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true</a:t>
            </a:r>
            <a:endParaRPr sz="2000" dirty="0">
              <a:latin typeface="Arial"/>
              <a:cs typeface="Arial"/>
            </a:endParaRPr>
          </a:p>
          <a:p>
            <a:pPr marL="2755900">
              <a:lnSpc>
                <a:spcPct val="100000"/>
              </a:lnSpc>
              <a:spcBef>
                <a:spcPts val="1075"/>
              </a:spcBef>
            </a:pPr>
            <a:r>
              <a:rPr sz="2000" i="1" spc="-5" dirty="0">
                <a:latin typeface="Arial"/>
                <a:cs typeface="Arial"/>
              </a:rPr>
              <a:t>x </a:t>
            </a:r>
            <a:r>
              <a:rPr sz="2000" spc="-5" dirty="0">
                <a:latin typeface="Symbol"/>
                <a:cs typeface="Symbol"/>
              </a:rPr>
              <a:t>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Arial"/>
                <a:cs typeface="Arial"/>
              </a:rPr>
              <a:t>y </a:t>
            </a:r>
            <a:r>
              <a:rPr sz="2000" spc="-5" dirty="0">
                <a:latin typeface="Symbol"/>
                <a:cs typeface="Symbol"/>
              </a:rPr>
              <a:t>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Symbol"/>
                <a:cs typeface="Symbol"/>
              </a:rPr>
              <a:t></a:t>
            </a:r>
            <a:r>
              <a:rPr sz="2000" i="1" spc="-5" dirty="0">
                <a:latin typeface="Arial"/>
                <a:cs typeface="Arial"/>
              </a:rPr>
              <a:t>x </a:t>
            </a:r>
            <a:r>
              <a:rPr sz="2000" spc="-5" dirty="0">
                <a:latin typeface="Arial"/>
                <a:cs typeface="Arial"/>
              </a:rPr>
              <a:t>v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y</a:t>
            </a:r>
            <a:endParaRPr sz="200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045"/>
              </a:spcBef>
              <a:buClr>
                <a:srgbClr val="000000"/>
              </a:buClr>
              <a:buAutoNum type="arabicPeriod" startAt="5"/>
              <a:tabLst>
                <a:tab pos="355600" algn="l"/>
                <a:tab pos="356235" algn="l"/>
              </a:tabLst>
            </a:pP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Set of</a:t>
            </a:r>
            <a:r>
              <a:rPr sz="2000" spc="-1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FF"/>
                </a:solidFill>
                <a:latin typeface="Arial"/>
                <a:cs typeface="Arial"/>
              </a:rPr>
              <a:t>quantifiers: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2397" y="4370015"/>
            <a:ext cx="6108700" cy="122428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  <a:tabLst>
                <a:tab pos="775335" algn="l"/>
                <a:tab pos="1306830" algn="l"/>
                <a:tab pos="1790700" algn="l"/>
                <a:tab pos="2148205" algn="l"/>
                <a:tab pos="2519045" algn="l"/>
                <a:tab pos="3589020" algn="l"/>
                <a:tab pos="4525645" algn="l"/>
                <a:tab pos="4870450" algn="l"/>
                <a:tab pos="5623560" algn="l"/>
                <a:tab pos="5897880" algn="l"/>
              </a:tabLst>
            </a:pPr>
            <a:r>
              <a:rPr sz="1500" spc="500" dirty="0">
                <a:solidFill>
                  <a:srgbClr val="9A9A00"/>
                </a:solidFill>
                <a:latin typeface="Arial"/>
                <a:cs typeface="Arial"/>
              </a:rPr>
              <a:t>€ </a:t>
            </a:r>
            <a:r>
              <a:rPr sz="1500" spc="75" dirty="0">
                <a:solidFill>
                  <a:srgbClr val="9A9A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333FF"/>
                </a:solidFill>
                <a:latin typeface="Symbol"/>
                <a:cs typeface="Symbol"/>
              </a:rPr>
              <a:t></a:t>
            </a:r>
            <a:r>
              <a:rPr sz="2000" spc="-5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3333FF"/>
                </a:solidFill>
                <a:latin typeface="Arial"/>
                <a:cs typeface="Arial"/>
              </a:rPr>
              <a:t>t</a:t>
            </a:r>
            <a:r>
              <a:rPr sz="2000" i="1" dirty="0">
                <a:solidFill>
                  <a:srgbClr val="3333FF"/>
                </a:solidFill>
                <a:latin typeface="Arial"/>
                <a:cs typeface="Arial"/>
              </a:rPr>
              <a:t>	</a:t>
            </a:r>
            <a:r>
              <a:rPr sz="2000" spc="-5" dirty="0">
                <a:solidFill>
                  <a:srgbClr val="3333FF"/>
                </a:solidFill>
                <a:latin typeface="Symbol"/>
                <a:cs typeface="Symbol"/>
              </a:rPr>
              <a:t></a:t>
            </a:r>
            <a:r>
              <a:rPr sz="2000" spc="-5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3333FF"/>
                </a:solidFill>
                <a:latin typeface="Arial"/>
                <a:cs typeface="Arial"/>
              </a:rPr>
              <a:t>r</a:t>
            </a:r>
            <a:r>
              <a:rPr sz="2000" i="1" dirty="0">
                <a:solidFill>
                  <a:srgbClr val="3333FF"/>
                </a:solidFill>
                <a:latin typeface="Arial"/>
                <a:cs typeface="Arial"/>
              </a:rPr>
              <a:t>	</a:t>
            </a:r>
            <a:r>
              <a:rPr sz="2000" spc="-15" dirty="0">
                <a:solidFill>
                  <a:srgbClr val="3333FF"/>
                </a:solidFill>
                <a:latin typeface="Arial"/>
                <a:cs typeface="Arial"/>
              </a:rPr>
              <a:t>(</a:t>
            </a:r>
            <a:r>
              <a:rPr sz="2000" i="1" spc="-5" dirty="0">
                <a:solidFill>
                  <a:srgbClr val="3333FF"/>
                </a:solidFill>
                <a:latin typeface="Arial"/>
                <a:cs typeface="Arial"/>
              </a:rPr>
              <a:t>Q</a:t>
            </a:r>
            <a:r>
              <a:rPr sz="2000" i="1" dirty="0">
                <a:solidFill>
                  <a:srgbClr val="3333FF"/>
                </a:solidFill>
                <a:latin typeface="Arial"/>
                <a:cs typeface="Arial"/>
              </a:rPr>
              <a:t>	</a:t>
            </a:r>
            <a:r>
              <a:rPr sz="2000" spc="-15" dirty="0">
                <a:solidFill>
                  <a:srgbClr val="3333FF"/>
                </a:solidFill>
                <a:latin typeface="Arial"/>
                <a:cs typeface="Arial"/>
              </a:rPr>
              <a:t>(</a:t>
            </a:r>
            <a:r>
              <a:rPr sz="2000" i="1" spc="-5" dirty="0">
                <a:solidFill>
                  <a:srgbClr val="3333FF"/>
                </a:solidFill>
                <a:latin typeface="Arial"/>
                <a:cs typeface="Arial"/>
              </a:rPr>
              <a:t>t</a:t>
            </a:r>
            <a:r>
              <a:rPr sz="2000" i="1" dirty="0">
                <a:solidFill>
                  <a:srgbClr val="3333FF"/>
                </a:solidFill>
                <a:latin typeface="Arial"/>
                <a:cs typeface="Arial"/>
              </a:rPr>
              <a:t>	</a:t>
            </a: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))</a:t>
            </a:r>
            <a:r>
              <a:rPr sz="2000" dirty="0">
                <a:solidFill>
                  <a:srgbClr val="3333FF"/>
                </a:solidFill>
                <a:latin typeface="Arial"/>
                <a:cs typeface="Arial"/>
              </a:rPr>
              <a:t>	</a:t>
            </a:r>
            <a:r>
              <a:rPr sz="2000" spc="-5" dirty="0">
                <a:solidFill>
                  <a:srgbClr val="3333FF"/>
                </a:solidFill>
                <a:latin typeface="Symbol"/>
                <a:cs typeface="Symbol"/>
              </a:rPr>
              <a:t></a:t>
            </a:r>
            <a:r>
              <a:rPr sz="2000" spc="-5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”there</a:t>
            </a:r>
            <a:r>
              <a:rPr sz="2000" dirty="0">
                <a:solidFill>
                  <a:srgbClr val="3333FF"/>
                </a:solidFill>
                <a:latin typeface="Arial"/>
                <a:cs typeface="Arial"/>
              </a:rPr>
              <a:t>	</a:t>
            </a:r>
            <a:r>
              <a:rPr sz="2000" spc="-10" dirty="0">
                <a:solidFill>
                  <a:srgbClr val="3333FF"/>
                </a:solidFill>
                <a:latin typeface="Arial"/>
                <a:cs typeface="Arial"/>
              </a:rPr>
              <a:t>exists</a:t>
            </a: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”</a:t>
            </a:r>
            <a:r>
              <a:rPr sz="2000" dirty="0">
                <a:solidFill>
                  <a:srgbClr val="3333FF"/>
                </a:solidFill>
                <a:latin typeface="Arial"/>
                <a:cs typeface="Arial"/>
              </a:rPr>
              <a:t>	</a:t>
            </a: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333FF"/>
                </a:solidFill>
                <a:latin typeface="Arial"/>
                <a:cs typeface="Arial"/>
              </a:rPr>
              <a:t>	</a:t>
            </a: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tuple</a:t>
            </a:r>
            <a:r>
              <a:rPr sz="2000" dirty="0">
                <a:solidFill>
                  <a:srgbClr val="3333FF"/>
                </a:solidFill>
                <a:latin typeface="Arial"/>
                <a:cs typeface="Arial"/>
              </a:rPr>
              <a:t>	</a:t>
            </a:r>
            <a:r>
              <a:rPr sz="2000" i="1" spc="-5" dirty="0">
                <a:solidFill>
                  <a:srgbClr val="3333FF"/>
                </a:solidFill>
                <a:latin typeface="Arial"/>
                <a:cs typeface="Arial"/>
              </a:rPr>
              <a:t>t</a:t>
            </a:r>
            <a:r>
              <a:rPr sz="2000" i="1" dirty="0">
                <a:solidFill>
                  <a:srgbClr val="3333FF"/>
                </a:solidFill>
                <a:latin typeface="Arial"/>
                <a:cs typeface="Arial"/>
              </a:rPr>
              <a:t>	</a:t>
            </a:r>
            <a:r>
              <a:rPr sz="2000" spc="-10" dirty="0">
                <a:solidFill>
                  <a:srgbClr val="3333FF"/>
                </a:solidFill>
                <a:latin typeface="Arial"/>
                <a:cs typeface="Arial"/>
              </a:rPr>
              <a:t>in</a:t>
            </a:r>
            <a:endParaRPr sz="2000" dirty="0">
              <a:latin typeface="Arial"/>
              <a:cs typeface="Arial"/>
            </a:endParaRPr>
          </a:p>
          <a:p>
            <a:pPr marL="1974850">
              <a:lnSpc>
                <a:spcPct val="100000"/>
              </a:lnSpc>
              <a:spcBef>
                <a:spcPts val="560"/>
              </a:spcBef>
            </a:pP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such that </a:t>
            </a:r>
            <a:r>
              <a:rPr sz="2000" spc="-10" dirty="0">
                <a:solidFill>
                  <a:srgbClr val="3333FF"/>
                </a:solidFill>
                <a:latin typeface="Arial"/>
                <a:cs typeface="Arial"/>
              </a:rPr>
              <a:t>predicate </a:t>
            </a:r>
            <a:r>
              <a:rPr sz="2000" i="1" spc="-5" dirty="0">
                <a:solidFill>
                  <a:srgbClr val="3333FF"/>
                </a:solidFill>
                <a:latin typeface="Arial"/>
                <a:cs typeface="Arial"/>
              </a:rPr>
              <a:t>Q </a:t>
            </a:r>
            <a:r>
              <a:rPr sz="2000" spc="-10" dirty="0">
                <a:solidFill>
                  <a:srgbClr val="3333FF"/>
                </a:solidFill>
                <a:latin typeface="Arial"/>
                <a:cs typeface="Arial"/>
              </a:rPr>
              <a:t>(</a:t>
            </a:r>
            <a:r>
              <a:rPr sz="2000" i="1" spc="-10" dirty="0">
                <a:solidFill>
                  <a:srgbClr val="3333FF"/>
                </a:solidFill>
                <a:latin typeface="Arial"/>
                <a:cs typeface="Arial"/>
              </a:rPr>
              <a:t>t </a:t>
            </a: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) is</a:t>
            </a:r>
            <a:r>
              <a:rPr sz="2000" spc="-10" dirty="0">
                <a:solidFill>
                  <a:srgbClr val="3333FF"/>
                </a:solidFill>
                <a:latin typeface="Arial"/>
                <a:cs typeface="Arial"/>
              </a:rPr>
              <a:t> true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1500" spc="500" dirty="0">
                <a:solidFill>
                  <a:srgbClr val="9A9A00"/>
                </a:solidFill>
                <a:latin typeface="Arial"/>
                <a:cs typeface="Arial"/>
              </a:rPr>
              <a:t>€ </a:t>
            </a:r>
            <a:r>
              <a:rPr sz="2000" spc="-5" dirty="0">
                <a:solidFill>
                  <a:srgbClr val="3333FF"/>
                </a:solidFill>
                <a:latin typeface="Symbol"/>
                <a:cs typeface="Symbol"/>
              </a:rPr>
              <a:t></a:t>
            </a:r>
            <a:r>
              <a:rPr sz="2000" i="1" spc="-5" dirty="0">
                <a:solidFill>
                  <a:srgbClr val="3333FF"/>
                </a:solidFill>
                <a:latin typeface="Arial"/>
                <a:cs typeface="Arial"/>
              </a:rPr>
              <a:t>t </a:t>
            </a:r>
            <a:r>
              <a:rPr sz="2000" spc="-5" dirty="0">
                <a:solidFill>
                  <a:srgbClr val="3333FF"/>
                </a:solidFill>
                <a:latin typeface="Symbol"/>
                <a:cs typeface="Symbol"/>
              </a:rPr>
              <a:t></a:t>
            </a:r>
            <a:r>
              <a:rPr sz="2000" spc="-5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3333FF"/>
                </a:solidFill>
                <a:latin typeface="Arial"/>
                <a:cs typeface="Arial"/>
              </a:rPr>
              <a:t>r </a:t>
            </a: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(</a:t>
            </a:r>
            <a:r>
              <a:rPr sz="2000" i="1" spc="-5" dirty="0">
                <a:solidFill>
                  <a:srgbClr val="3333FF"/>
                </a:solidFill>
                <a:latin typeface="Arial"/>
                <a:cs typeface="Arial"/>
              </a:rPr>
              <a:t>Q </a:t>
            </a:r>
            <a:r>
              <a:rPr sz="2000" spc="-10" dirty="0">
                <a:solidFill>
                  <a:srgbClr val="3333FF"/>
                </a:solidFill>
                <a:latin typeface="Arial"/>
                <a:cs typeface="Arial"/>
              </a:rPr>
              <a:t>(</a:t>
            </a:r>
            <a:r>
              <a:rPr sz="2000" i="1" spc="-10" dirty="0">
                <a:solidFill>
                  <a:srgbClr val="3333FF"/>
                </a:solidFill>
                <a:latin typeface="Arial"/>
                <a:cs typeface="Arial"/>
              </a:rPr>
              <a:t>t </a:t>
            </a:r>
            <a:r>
              <a:rPr sz="2000" spc="-10" dirty="0">
                <a:solidFill>
                  <a:srgbClr val="3333FF"/>
                </a:solidFill>
                <a:latin typeface="Arial"/>
                <a:cs typeface="Arial"/>
              </a:rPr>
              <a:t>)) </a:t>
            </a:r>
            <a:r>
              <a:rPr sz="2000" spc="-5" dirty="0">
                <a:solidFill>
                  <a:srgbClr val="3333FF"/>
                </a:solidFill>
                <a:latin typeface="Symbol"/>
                <a:cs typeface="Symbol"/>
              </a:rPr>
              <a:t></a:t>
            </a:r>
            <a:r>
              <a:rPr sz="2000" spc="-5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3333FF"/>
                </a:solidFill>
                <a:latin typeface="Arial"/>
                <a:cs typeface="Arial"/>
              </a:rPr>
              <a:t>Q </a:t>
            </a: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is true “for all” </a:t>
            </a:r>
            <a:r>
              <a:rPr sz="2000" spc="-10" dirty="0">
                <a:solidFill>
                  <a:srgbClr val="3333FF"/>
                </a:solidFill>
                <a:latin typeface="Arial"/>
                <a:cs typeface="Arial"/>
              </a:rPr>
              <a:t>tuples </a:t>
            </a:r>
            <a:r>
              <a:rPr sz="2000" i="1" spc="-5" dirty="0">
                <a:solidFill>
                  <a:srgbClr val="3333FF"/>
                </a:solidFill>
                <a:latin typeface="Arial"/>
                <a:cs typeface="Arial"/>
              </a:rPr>
              <a:t>t </a:t>
            </a: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in relation</a:t>
            </a:r>
            <a:r>
              <a:rPr sz="2000" spc="1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3333FF"/>
                </a:solidFill>
                <a:latin typeface="Arial"/>
                <a:cs typeface="Arial"/>
              </a:rPr>
              <a:t>r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37338" y="4441952"/>
            <a:ext cx="11449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47115" algn="l"/>
              </a:tabLst>
            </a:pPr>
            <a:r>
              <a:rPr sz="2000" spc="-10" dirty="0">
                <a:solidFill>
                  <a:srgbClr val="3333FF"/>
                </a:solidFill>
                <a:latin typeface="Arial"/>
                <a:cs typeface="Arial"/>
              </a:rPr>
              <a:t>relatio</a:t>
            </a: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333FF"/>
                </a:solidFill>
                <a:latin typeface="Arial"/>
                <a:cs typeface="Arial"/>
              </a:rPr>
              <a:t>	</a:t>
            </a:r>
            <a:r>
              <a:rPr sz="2000" i="1" spc="-5" dirty="0">
                <a:solidFill>
                  <a:srgbClr val="3333FF"/>
                </a:solidFill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701" y="734821"/>
            <a:ext cx="36595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009A"/>
                </a:solidFill>
              </a:rPr>
              <a:t>Query</a:t>
            </a:r>
            <a:r>
              <a:rPr sz="3600" spc="-95" dirty="0">
                <a:solidFill>
                  <a:srgbClr val="00009A"/>
                </a:solidFill>
              </a:rPr>
              <a:t> </a:t>
            </a:r>
            <a:r>
              <a:rPr sz="3600" spc="-5" dirty="0">
                <a:solidFill>
                  <a:srgbClr val="00009A"/>
                </a:solidFill>
              </a:rPr>
              <a:t>Languages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@ SKG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BA028A16-5390-4CCC-B15C-BFF16990A16D}" type="datetime1">
              <a:rPr lang="en-US" spc="-5" smtClean="0"/>
              <a:t>4/22/2021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6701" y="1406397"/>
            <a:ext cx="7835265" cy="4640580"/>
          </a:xfrm>
          <a:prstGeom prst="rect">
            <a:avLst/>
          </a:prstGeom>
        </p:spPr>
        <p:txBody>
          <a:bodyPr vert="horz" wrap="square" lIns="0" tIns="1885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485"/>
              </a:spcBef>
              <a:buClr>
                <a:srgbClr val="653300"/>
              </a:buClr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Categories of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languages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1035"/>
              </a:spcBef>
              <a:buClr>
                <a:srgbClr val="00009A"/>
              </a:buClr>
              <a:buSzPct val="77777"/>
              <a:buFont typeface="Wingdings"/>
              <a:buChar char=""/>
              <a:tabLst>
                <a:tab pos="755015" algn="l"/>
                <a:tab pos="755650" algn="l"/>
              </a:tabLst>
            </a:pPr>
            <a:r>
              <a:rPr sz="1800" spc="-5" dirty="0">
                <a:solidFill>
                  <a:srgbClr val="C0C0C0"/>
                </a:solidFill>
                <a:latin typeface="Arial"/>
                <a:cs typeface="Arial"/>
              </a:rPr>
              <a:t>procedural</a:t>
            </a:r>
            <a:endParaRPr sz="1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1600"/>
              </a:spcBef>
              <a:buSzPct val="75000"/>
              <a:buFont typeface="Wingdings"/>
              <a:buChar char=""/>
              <a:tabLst>
                <a:tab pos="755650" algn="l"/>
              </a:tabLst>
            </a:pPr>
            <a:r>
              <a:rPr sz="3200" spc="-10" dirty="0">
                <a:solidFill>
                  <a:srgbClr val="00009A"/>
                </a:solidFill>
                <a:latin typeface="Arial"/>
                <a:cs typeface="Arial"/>
              </a:rPr>
              <a:t>non-procedural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360"/>
              </a:spcBef>
              <a:buClr>
                <a:srgbClr val="653300"/>
              </a:buClr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“Pure”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languages: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1295"/>
              </a:spcBef>
              <a:buClr>
                <a:srgbClr val="008000"/>
              </a:buClr>
              <a:buSzPct val="75000"/>
              <a:buFont typeface="Wingdings"/>
              <a:buChar char=""/>
              <a:tabLst>
                <a:tab pos="755650" algn="l"/>
              </a:tabLst>
            </a:pPr>
            <a:r>
              <a:rPr sz="2400" dirty="0">
                <a:solidFill>
                  <a:srgbClr val="C0C0C0"/>
                </a:solidFill>
                <a:latin typeface="Arial"/>
                <a:cs typeface="Arial"/>
              </a:rPr>
              <a:t>Relational</a:t>
            </a:r>
            <a:r>
              <a:rPr sz="2400" spc="-5" dirty="0">
                <a:solidFill>
                  <a:srgbClr val="C0C0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C0C0"/>
                </a:solidFill>
                <a:latin typeface="Arial"/>
                <a:cs typeface="Arial"/>
              </a:rPr>
              <a:t>Algebra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1500"/>
              </a:spcBef>
              <a:buSzPct val="75000"/>
              <a:buFont typeface="Wingdings"/>
              <a:buChar char=""/>
              <a:tabLst>
                <a:tab pos="755650" algn="l"/>
              </a:tabLst>
            </a:pPr>
            <a:r>
              <a:rPr sz="2800" dirty="0">
                <a:solidFill>
                  <a:srgbClr val="008000"/>
                </a:solidFill>
                <a:latin typeface="Arial"/>
                <a:cs typeface="Arial"/>
              </a:rPr>
              <a:t>Relational</a:t>
            </a:r>
            <a:r>
              <a:rPr sz="2800" spc="-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8000"/>
                </a:solidFill>
                <a:latin typeface="Arial"/>
                <a:cs typeface="Arial"/>
              </a:rPr>
              <a:t>Calculus</a:t>
            </a:r>
            <a:endParaRPr sz="2800">
              <a:latin typeface="Arial"/>
              <a:cs typeface="Arial"/>
            </a:endParaRPr>
          </a:p>
          <a:p>
            <a:pPr marL="1098550" lvl="2" indent="-228600">
              <a:lnSpc>
                <a:spcPct val="100000"/>
              </a:lnSpc>
              <a:spcBef>
                <a:spcPts val="1140"/>
              </a:spcBef>
              <a:buSzPct val="65000"/>
              <a:buFont typeface="Wingdings"/>
              <a:buChar char=""/>
              <a:tabLst>
                <a:tab pos="1098550" algn="l"/>
              </a:tabLst>
            </a:pP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Tuple Relational</a:t>
            </a:r>
            <a:r>
              <a:rPr sz="20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Calculus</a:t>
            </a:r>
            <a:endParaRPr sz="2000">
              <a:latin typeface="Arial"/>
              <a:cs typeface="Arial"/>
            </a:endParaRPr>
          </a:p>
          <a:p>
            <a:pPr marL="1098550" lvl="2" indent="-228600">
              <a:lnSpc>
                <a:spcPct val="100000"/>
              </a:lnSpc>
              <a:spcBef>
                <a:spcPts val="1070"/>
              </a:spcBef>
              <a:buSzPct val="65000"/>
              <a:buFont typeface="Wingdings"/>
              <a:buChar char=""/>
              <a:tabLst>
                <a:tab pos="1098550" algn="l"/>
              </a:tabLst>
            </a:pP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Domain Relational</a:t>
            </a:r>
            <a:r>
              <a:rPr sz="20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Calculus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653300"/>
              </a:buClr>
              <a:buSzPct val="77777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C0C0C0"/>
                </a:solidFill>
                <a:latin typeface="Arial"/>
                <a:cs typeface="Arial"/>
              </a:rPr>
              <a:t>Pure languages </a:t>
            </a:r>
            <a:r>
              <a:rPr sz="1800" dirty="0">
                <a:solidFill>
                  <a:srgbClr val="C0C0C0"/>
                </a:solidFill>
                <a:latin typeface="Arial"/>
                <a:cs typeface="Arial"/>
              </a:rPr>
              <a:t>form </a:t>
            </a:r>
            <a:r>
              <a:rPr sz="1800" spc="-5" dirty="0">
                <a:solidFill>
                  <a:srgbClr val="C0C0C0"/>
                </a:solidFill>
                <a:latin typeface="Arial"/>
                <a:cs typeface="Arial"/>
              </a:rPr>
              <a:t>underlying basis of query languages </a:t>
            </a:r>
            <a:r>
              <a:rPr sz="1800" dirty="0">
                <a:solidFill>
                  <a:srgbClr val="C0C0C0"/>
                </a:solidFill>
                <a:latin typeface="Arial"/>
                <a:cs typeface="Arial"/>
              </a:rPr>
              <a:t>that </a:t>
            </a:r>
            <a:r>
              <a:rPr sz="1800" spc="-5" dirty="0">
                <a:solidFill>
                  <a:srgbClr val="C0C0C0"/>
                </a:solidFill>
                <a:latin typeface="Arial"/>
                <a:cs typeface="Arial"/>
              </a:rPr>
              <a:t>people</a:t>
            </a:r>
            <a:r>
              <a:rPr sz="1800" spc="-60" dirty="0">
                <a:solidFill>
                  <a:srgbClr val="C0C0C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C0C0C0"/>
                </a:solidFill>
                <a:latin typeface="Arial"/>
                <a:cs typeface="Arial"/>
              </a:rPr>
              <a:t>use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304" y="765301"/>
            <a:ext cx="78752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25575" algn="l"/>
              </a:tabLst>
            </a:pPr>
            <a:r>
              <a:rPr sz="4000" dirty="0">
                <a:solidFill>
                  <a:srgbClr val="00009A"/>
                </a:solidFill>
              </a:rPr>
              <a:t>Tuple	</a:t>
            </a:r>
            <a:r>
              <a:rPr sz="4000" spc="-5" dirty="0">
                <a:solidFill>
                  <a:srgbClr val="00009A"/>
                </a:solidFill>
              </a:rPr>
              <a:t>Relational</a:t>
            </a:r>
            <a:r>
              <a:rPr sz="4000" spc="-65" dirty="0">
                <a:solidFill>
                  <a:srgbClr val="00009A"/>
                </a:solidFill>
              </a:rPr>
              <a:t> </a:t>
            </a:r>
            <a:r>
              <a:rPr sz="4000" spc="-5" dirty="0">
                <a:solidFill>
                  <a:srgbClr val="00009A"/>
                </a:solidFill>
              </a:rPr>
              <a:t>Calculus-example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501395" y="5041391"/>
            <a:ext cx="8103870" cy="650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IN" dirty="0">
                <a:solidFill>
                  <a:schemeClr val="bg1"/>
                </a:solidFill>
              </a:rPr>
              <a:t>SELECT </a:t>
            </a:r>
            <a:r>
              <a:rPr lang="en-IN" dirty="0" err="1">
                <a:solidFill>
                  <a:schemeClr val="bg1"/>
                </a:solidFill>
              </a:rPr>
              <a:t>p.pnum,p.dnum,e.lname,e.bfate,e.address</a:t>
            </a:r>
            <a:r>
              <a:rPr lang="en-IN" dirty="0">
                <a:solidFill>
                  <a:schemeClr val="bg1"/>
                </a:solidFill>
              </a:rPr>
              <a:t> FROM employee e , project p, department d WHERE </a:t>
            </a:r>
            <a:r>
              <a:rPr lang="en-IN" dirty="0" err="1">
                <a:solidFill>
                  <a:schemeClr val="bg1"/>
                </a:solidFill>
              </a:rPr>
              <a:t>p.dnum</a:t>
            </a:r>
            <a:r>
              <a:rPr lang="en-IN" dirty="0">
                <a:solidFill>
                  <a:schemeClr val="bg1"/>
                </a:solidFill>
              </a:rPr>
              <a:t>=</a:t>
            </a:r>
            <a:r>
              <a:rPr lang="en-IN" dirty="0" err="1">
                <a:solidFill>
                  <a:schemeClr val="bg1"/>
                </a:solidFill>
              </a:rPr>
              <a:t>d.dnum</a:t>
            </a:r>
            <a:r>
              <a:rPr lang="en-IN" dirty="0">
                <a:solidFill>
                  <a:schemeClr val="bg1"/>
                </a:solidFill>
              </a:rPr>
              <a:t> AND </a:t>
            </a:r>
            <a:r>
              <a:rPr lang="en-IN" dirty="0" err="1">
                <a:solidFill>
                  <a:schemeClr val="bg1"/>
                </a:solidFill>
              </a:rPr>
              <a:t>d.mgr_id</a:t>
            </a:r>
            <a:r>
              <a:rPr lang="en-IN" dirty="0">
                <a:solidFill>
                  <a:schemeClr val="bg1"/>
                </a:solidFill>
              </a:rPr>
              <a:t>=</a:t>
            </a:r>
            <a:r>
              <a:rPr lang="en-IN" dirty="0" err="1">
                <a:solidFill>
                  <a:schemeClr val="bg1"/>
                </a:solidFill>
              </a:rPr>
              <a:t>e.empid</a:t>
            </a:r>
            <a:r>
              <a:rPr lang="en-IN" dirty="0">
                <a:solidFill>
                  <a:schemeClr val="bg1"/>
                </a:solidFill>
              </a:rPr>
              <a:t> AND </a:t>
            </a:r>
            <a:r>
              <a:rPr lang="en-IN" dirty="0" err="1">
                <a:solidFill>
                  <a:schemeClr val="bg1"/>
                </a:solidFill>
              </a:rPr>
              <a:t>p.ploc</a:t>
            </a:r>
            <a:r>
              <a:rPr lang="en-IN" dirty="0">
                <a:solidFill>
                  <a:schemeClr val="bg1"/>
                </a:solidFill>
              </a:rPr>
              <a:t>="Stafford" ;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8874" y="1612341"/>
            <a:ext cx="8177530" cy="35343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8255" indent="-342900" algn="just">
              <a:lnSpc>
                <a:spcPct val="125000"/>
              </a:lnSpc>
              <a:spcBef>
                <a:spcPts val="100"/>
              </a:spcBef>
            </a:pPr>
            <a:r>
              <a:rPr sz="1500" dirty="0">
                <a:solidFill>
                  <a:srgbClr val="656500"/>
                </a:solidFill>
                <a:latin typeface="Wingdings"/>
                <a:cs typeface="Wingdings"/>
              </a:rPr>
              <a:t></a:t>
            </a:r>
            <a:r>
              <a:rPr sz="1500" dirty="0">
                <a:solidFill>
                  <a:srgbClr val="65650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008000"/>
                </a:solidFill>
                <a:latin typeface="Arial"/>
                <a:cs typeface="Arial"/>
              </a:rPr>
              <a:t>Example </a:t>
            </a:r>
            <a:r>
              <a:rPr sz="2000" b="1" spc="-5" dirty="0">
                <a:solidFill>
                  <a:srgbClr val="008000"/>
                </a:solidFill>
                <a:latin typeface="Arial"/>
                <a:cs typeface="Arial"/>
              </a:rPr>
              <a:t>5: 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For every 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project 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located in 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“Stafford“, 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list the 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project  number, controlling department 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number, 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department manager’s last  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name , 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birthdate 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and</a:t>
            </a:r>
            <a:r>
              <a:rPr sz="2000" spc="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address</a:t>
            </a:r>
            <a:endParaRPr sz="2000" dirty="0">
              <a:latin typeface="Arial"/>
              <a:cs typeface="Arial"/>
            </a:endParaRPr>
          </a:p>
          <a:p>
            <a:pPr marL="354965" algn="just">
              <a:lnSpc>
                <a:spcPct val="100000"/>
              </a:lnSpc>
              <a:spcBef>
                <a:spcPts val="1080"/>
              </a:spcBef>
            </a:pPr>
            <a:r>
              <a:rPr sz="2000" b="1" spc="-5" dirty="0">
                <a:solidFill>
                  <a:srgbClr val="00009A"/>
                </a:solidFill>
                <a:latin typeface="Arial"/>
                <a:cs typeface="Arial"/>
              </a:rPr>
              <a:t>Ans :</a:t>
            </a:r>
            <a:endParaRPr sz="2000" dirty="0">
              <a:solidFill>
                <a:schemeClr val="tx2"/>
              </a:solidFill>
              <a:latin typeface="Arial"/>
              <a:cs typeface="Arial"/>
            </a:endParaRPr>
          </a:p>
          <a:p>
            <a:pPr marL="354965" marR="5080" algn="just">
              <a:lnSpc>
                <a:spcPct val="125000"/>
              </a:lnSpc>
              <a:spcBef>
                <a:spcPts val="475"/>
              </a:spcBef>
            </a:pPr>
            <a:r>
              <a:rPr sz="2000" spc="-10" dirty="0">
                <a:solidFill>
                  <a:schemeClr val="tx2"/>
                </a:solidFill>
                <a:latin typeface="Arial"/>
                <a:cs typeface="Arial"/>
              </a:rPr>
              <a:t>{p.pnum, p.dnum, t.lname, t.bdate, t.address </a:t>
            </a:r>
            <a:r>
              <a:rPr sz="2000" spc="-5" dirty="0">
                <a:solidFill>
                  <a:schemeClr val="tx2"/>
                </a:solidFill>
                <a:latin typeface="Arial"/>
                <a:cs typeface="Arial"/>
              </a:rPr>
              <a:t>| employee </a:t>
            </a:r>
            <a:r>
              <a:rPr sz="2000" spc="-10" dirty="0">
                <a:solidFill>
                  <a:schemeClr val="tx2"/>
                </a:solidFill>
                <a:latin typeface="Arial"/>
                <a:cs typeface="Arial"/>
              </a:rPr>
              <a:t>(t)  </a:t>
            </a:r>
            <a:r>
              <a:rPr sz="2000" spc="-5" dirty="0">
                <a:solidFill>
                  <a:schemeClr val="tx2"/>
                </a:solidFill>
                <a:latin typeface="Arial"/>
                <a:cs typeface="Arial"/>
              </a:rPr>
              <a:t>Λ</a:t>
            </a:r>
            <a:r>
              <a:rPr lang="en-US" sz="2000" spc="-5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IN" sz="2000" spc="-5" dirty="0">
                <a:solidFill>
                  <a:schemeClr val="tx2"/>
                </a:solidFill>
                <a:latin typeface="Arial"/>
                <a:cs typeface="Arial"/>
              </a:rPr>
              <a:t>(</a:t>
            </a:r>
            <a:r>
              <a:rPr lang="en-IN" sz="2000" spc="-5" dirty="0">
                <a:solidFill>
                  <a:schemeClr val="tx2"/>
                </a:solidFill>
                <a:latin typeface="Symbol"/>
                <a:cs typeface="Symbol"/>
              </a:rPr>
              <a:t></a:t>
            </a:r>
            <a:r>
              <a:rPr lang="en-IN" sz="2000" spc="-5" dirty="0">
                <a:solidFill>
                  <a:schemeClr val="tx2"/>
                </a:solidFill>
                <a:latin typeface="Arial"/>
                <a:cs typeface="Arial"/>
              </a:rPr>
              <a:t>p) </a:t>
            </a:r>
            <a:r>
              <a:rPr sz="2000" spc="-5" dirty="0">
                <a:solidFill>
                  <a:schemeClr val="tx2"/>
                </a:solidFill>
                <a:latin typeface="Arial"/>
                <a:cs typeface="Arial"/>
              </a:rPr>
              <a:t>project(p) </a:t>
            </a:r>
            <a:r>
              <a:rPr sz="2000" spc="-10" dirty="0">
                <a:solidFill>
                  <a:schemeClr val="tx2"/>
                </a:solidFill>
                <a:latin typeface="Arial"/>
                <a:cs typeface="Arial"/>
              </a:rPr>
              <a:t>Λp.ploc=“Stafford” </a:t>
            </a:r>
            <a:r>
              <a:rPr sz="2000" spc="-5" dirty="0">
                <a:solidFill>
                  <a:schemeClr val="tx2"/>
                </a:solidFill>
                <a:latin typeface="Arial"/>
                <a:cs typeface="Arial"/>
              </a:rPr>
              <a:t>Λ ((</a:t>
            </a:r>
            <a:r>
              <a:rPr sz="2000" spc="-5" dirty="0">
                <a:solidFill>
                  <a:schemeClr val="tx2"/>
                </a:solidFill>
                <a:latin typeface="Symbol"/>
                <a:cs typeface="Symbol"/>
              </a:rPr>
              <a:t></a:t>
            </a:r>
            <a:r>
              <a:rPr sz="2000" spc="-5" dirty="0">
                <a:solidFill>
                  <a:schemeClr val="tx2"/>
                </a:solidFill>
                <a:latin typeface="Arial"/>
                <a:cs typeface="Arial"/>
              </a:rPr>
              <a:t>d)( </a:t>
            </a:r>
            <a:r>
              <a:rPr sz="2000" spc="-10" dirty="0">
                <a:solidFill>
                  <a:schemeClr val="tx2"/>
                </a:solidFill>
                <a:latin typeface="Arial"/>
                <a:cs typeface="Arial"/>
              </a:rPr>
              <a:t>department </a:t>
            </a:r>
            <a:r>
              <a:rPr sz="2000" spc="-5" dirty="0">
                <a:solidFill>
                  <a:schemeClr val="tx2"/>
                </a:solidFill>
                <a:latin typeface="Arial"/>
                <a:cs typeface="Arial"/>
              </a:rPr>
              <a:t>(d) Λ  </a:t>
            </a:r>
            <a:r>
              <a:rPr sz="2000" spc="-10" dirty="0">
                <a:solidFill>
                  <a:schemeClr val="tx2"/>
                </a:solidFill>
                <a:latin typeface="Arial"/>
                <a:cs typeface="Arial"/>
              </a:rPr>
              <a:t>p.dnum=d.dnum </a:t>
            </a:r>
            <a:r>
              <a:rPr sz="2000" spc="-5" dirty="0">
                <a:solidFill>
                  <a:schemeClr val="tx2"/>
                </a:solidFill>
                <a:latin typeface="Arial"/>
                <a:cs typeface="Arial"/>
              </a:rPr>
              <a:t>Λ </a:t>
            </a:r>
            <a:r>
              <a:rPr sz="2000" spc="-10" dirty="0">
                <a:solidFill>
                  <a:schemeClr val="tx2"/>
                </a:solidFill>
                <a:latin typeface="Arial"/>
                <a:cs typeface="Arial"/>
              </a:rPr>
              <a:t>d.mgr_eid=t.empid))</a:t>
            </a:r>
            <a:r>
              <a:rPr sz="2000" spc="20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chemeClr val="tx2"/>
                </a:solidFill>
                <a:latin typeface="Arial"/>
                <a:cs typeface="Arial"/>
              </a:rPr>
              <a:t>}</a:t>
            </a:r>
            <a:endParaRPr sz="2000" dirty="0">
              <a:solidFill>
                <a:schemeClr val="tx2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 dirty="0">
              <a:solidFill>
                <a:schemeClr val="accent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@ SKG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C840680D-A650-479C-91F7-FFAF3BFFE25E}" type="datetime1">
              <a:rPr lang="en-US" spc="-5" smtClean="0"/>
              <a:t>4/22/2021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304" y="765301"/>
            <a:ext cx="78752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25575" algn="l"/>
              </a:tabLst>
            </a:pPr>
            <a:r>
              <a:rPr sz="4000" dirty="0">
                <a:solidFill>
                  <a:srgbClr val="00009A"/>
                </a:solidFill>
              </a:rPr>
              <a:t>Tuple	</a:t>
            </a:r>
            <a:r>
              <a:rPr sz="4000" spc="-5" dirty="0">
                <a:solidFill>
                  <a:srgbClr val="00009A"/>
                </a:solidFill>
              </a:rPr>
              <a:t>Relational</a:t>
            </a:r>
            <a:r>
              <a:rPr sz="4000" spc="-65" dirty="0">
                <a:solidFill>
                  <a:srgbClr val="00009A"/>
                </a:solidFill>
              </a:rPr>
              <a:t> </a:t>
            </a:r>
            <a:r>
              <a:rPr sz="4000" spc="-5" dirty="0">
                <a:solidFill>
                  <a:srgbClr val="00009A"/>
                </a:solidFill>
              </a:rPr>
              <a:t>Calculus-example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@ SKG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DEED4E64-9655-4374-BC89-0B93BA612595}" type="datetime1">
              <a:rPr lang="en-US" spc="-5" smtClean="0"/>
              <a:t>4/22/2021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26973" y="2190708"/>
            <a:ext cx="8326120" cy="3361054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  <a:tabLst>
                <a:tab pos="354965" algn="l"/>
              </a:tabLst>
            </a:pPr>
            <a:r>
              <a:rPr sz="1500" dirty="0">
                <a:solidFill>
                  <a:srgbClr val="656500"/>
                </a:solidFill>
                <a:latin typeface="Wingdings"/>
                <a:cs typeface="Wingdings"/>
              </a:rPr>
              <a:t></a:t>
            </a:r>
            <a:r>
              <a:rPr sz="1500" dirty="0">
                <a:solidFill>
                  <a:srgbClr val="656500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Arial"/>
                <a:cs typeface="Arial"/>
              </a:rPr>
              <a:t>Example6:</a:t>
            </a:r>
            <a:endParaRPr sz="2000">
              <a:latin typeface="Arial"/>
              <a:cs typeface="Arial"/>
            </a:endParaRPr>
          </a:p>
          <a:p>
            <a:pPr marL="355600" marR="158750" indent="77470">
              <a:lnSpc>
                <a:spcPct val="125000"/>
              </a:lnSpc>
              <a:spcBef>
                <a:spcPts val="470"/>
              </a:spcBef>
              <a:tabLst>
                <a:tab pos="1079500" algn="l"/>
                <a:tab pos="1585595" algn="l"/>
                <a:tab pos="2372995" algn="l"/>
                <a:tab pos="2736850" algn="l"/>
                <a:tab pos="3439795" algn="l"/>
                <a:tab pos="4762500" algn="l"/>
                <a:tab pos="5379085" algn="l"/>
                <a:tab pos="6192520" algn="l"/>
                <a:tab pos="6625590" algn="l"/>
                <a:tab pos="7397750" algn="l"/>
              </a:tabLst>
            </a:pP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Find	the	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nam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8000"/>
                </a:solidFill>
                <a:latin typeface="Arial"/>
                <a:cs typeface="Arial"/>
              </a:rPr>
              <a:t>	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f</a:t>
            </a:r>
            <a:r>
              <a:rPr sz="2000" dirty="0">
                <a:solidFill>
                  <a:srgbClr val="008000"/>
                </a:solidFill>
                <a:latin typeface="Arial"/>
                <a:cs typeface="Arial"/>
              </a:rPr>
              <a:t>	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eac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8000"/>
                </a:solidFill>
                <a:latin typeface="Arial"/>
                <a:cs typeface="Arial"/>
              </a:rPr>
              <a:t>	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employee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,</a:t>
            </a:r>
            <a:r>
              <a:rPr sz="2000" dirty="0">
                <a:solidFill>
                  <a:srgbClr val="008000"/>
                </a:solidFill>
                <a:latin typeface="Arial"/>
                <a:cs typeface="Arial"/>
              </a:rPr>
              <a:t>	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wh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8000"/>
                </a:solidFill>
                <a:latin typeface="Arial"/>
                <a:cs typeface="Arial"/>
              </a:rPr>
              <a:t>	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work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008000"/>
                </a:solidFill>
                <a:latin typeface="Arial"/>
                <a:cs typeface="Arial"/>
              </a:rPr>
              <a:t>	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008000"/>
                </a:solidFill>
                <a:latin typeface="Arial"/>
                <a:cs typeface="Arial"/>
              </a:rPr>
              <a:t>	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some</a:t>
            </a:r>
            <a:r>
              <a:rPr sz="2000" dirty="0">
                <a:solidFill>
                  <a:srgbClr val="008000"/>
                </a:solidFill>
                <a:latin typeface="Arial"/>
                <a:cs typeface="Arial"/>
              </a:rPr>
              <a:t>	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project  controlled 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by 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department 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no</a:t>
            </a:r>
            <a:r>
              <a:rPr sz="2000" spc="1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5.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 marL="166370" algn="just">
              <a:lnSpc>
                <a:spcPct val="100000"/>
              </a:lnSpc>
              <a:spcBef>
                <a:spcPts val="1910"/>
              </a:spcBef>
            </a:pPr>
            <a:r>
              <a:rPr sz="1500" dirty="0">
                <a:solidFill>
                  <a:srgbClr val="656500"/>
                </a:solidFill>
                <a:latin typeface="Wingdings"/>
                <a:cs typeface="Wingdings"/>
              </a:rPr>
              <a:t></a:t>
            </a:r>
            <a:r>
              <a:rPr sz="1500" spc="229" dirty="0">
                <a:solidFill>
                  <a:srgbClr val="6565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Example7:</a:t>
            </a:r>
            <a:endParaRPr sz="2000">
              <a:latin typeface="Arial"/>
              <a:cs typeface="Arial"/>
            </a:endParaRPr>
          </a:p>
          <a:p>
            <a:pPr marL="509270" marR="5080" indent="6350" algn="just">
              <a:lnSpc>
                <a:spcPct val="125000"/>
              </a:lnSpc>
              <a:spcBef>
                <a:spcPts val="475"/>
              </a:spcBef>
            </a:pP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Make alist </a:t>
            </a:r>
            <a:r>
              <a:rPr sz="2000" spc="-10" dirty="0">
                <a:solidFill>
                  <a:srgbClr val="3333FF"/>
                </a:solidFill>
                <a:latin typeface="Arial"/>
                <a:cs typeface="Arial"/>
              </a:rPr>
              <a:t>of project </a:t>
            </a: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numbers for </a:t>
            </a:r>
            <a:r>
              <a:rPr sz="2000" spc="-10" dirty="0">
                <a:solidFill>
                  <a:srgbClr val="3333FF"/>
                </a:solidFill>
                <a:latin typeface="Arial"/>
                <a:cs typeface="Arial"/>
              </a:rPr>
              <a:t>projects </a:t>
            </a: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that </a:t>
            </a:r>
            <a:r>
              <a:rPr sz="2000" spc="-10" dirty="0">
                <a:solidFill>
                  <a:srgbClr val="3333FF"/>
                </a:solidFill>
                <a:latin typeface="Arial"/>
                <a:cs typeface="Arial"/>
              </a:rPr>
              <a:t>involve </a:t>
            </a: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an employee  whopse last name is </a:t>
            </a:r>
            <a:r>
              <a:rPr sz="2000" spc="-10" dirty="0">
                <a:solidFill>
                  <a:srgbClr val="3333FF"/>
                </a:solidFill>
                <a:latin typeface="Arial"/>
                <a:cs typeface="Arial"/>
              </a:rPr>
              <a:t>“Smith”, </a:t>
            </a: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either as a </a:t>
            </a:r>
            <a:r>
              <a:rPr sz="2000" spc="-10" dirty="0">
                <a:solidFill>
                  <a:srgbClr val="3333FF"/>
                </a:solidFill>
                <a:latin typeface="Arial"/>
                <a:cs typeface="Arial"/>
              </a:rPr>
              <a:t>worker </a:t>
            </a: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or as a </a:t>
            </a:r>
            <a:r>
              <a:rPr sz="2000" spc="-10" dirty="0">
                <a:solidFill>
                  <a:srgbClr val="3333FF"/>
                </a:solidFill>
                <a:latin typeface="Arial"/>
                <a:cs typeface="Arial"/>
              </a:rPr>
              <a:t>manager of  </a:t>
            </a: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the </a:t>
            </a:r>
            <a:r>
              <a:rPr sz="2000" spc="-10" dirty="0">
                <a:solidFill>
                  <a:srgbClr val="3333FF"/>
                </a:solidFill>
                <a:latin typeface="Arial"/>
                <a:cs typeface="Arial"/>
              </a:rPr>
              <a:t>controlling department </a:t>
            </a: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for the</a:t>
            </a:r>
            <a:r>
              <a:rPr sz="2000" spc="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FF"/>
                </a:solidFill>
                <a:latin typeface="Arial"/>
                <a:cs typeface="Arial"/>
              </a:rPr>
              <a:t>project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304" y="765301"/>
            <a:ext cx="78752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25575" algn="l"/>
              </a:tabLst>
            </a:pPr>
            <a:r>
              <a:rPr sz="4000" dirty="0">
                <a:solidFill>
                  <a:srgbClr val="00009A"/>
                </a:solidFill>
              </a:rPr>
              <a:t>Tuple	</a:t>
            </a:r>
            <a:r>
              <a:rPr sz="4000" spc="-5" dirty="0">
                <a:solidFill>
                  <a:srgbClr val="00009A"/>
                </a:solidFill>
              </a:rPr>
              <a:t>Relational</a:t>
            </a:r>
            <a:r>
              <a:rPr sz="4000" spc="-65" dirty="0">
                <a:solidFill>
                  <a:srgbClr val="00009A"/>
                </a:solidFill>
              </a:rPr>
              <a:t> </a:t>
            </a:r>
            <a:r>
              <a:rPr sz="4000" spc="-5" dirty="0">
                <a:solidFill>
                  <a:srgbClr val="00009A"/>
                </a:solidFill>
              </a:rPr>
              <a:t>Calculus-example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@ SKG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795325C3-5B08-4F9C-83B7-7CE559DE8D57}" type="datetime1">
              <a:rPr lang="en-US" spc="-5" smtClean="0"/>
              <a:t>4/22/2021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65073" y="1500337"/>
            <a:ext cx="8237855" cy="4998163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175"/>
              </a:spcBef>
              <a:tabLst>
                <a:tab pos="431165" algn="l"/>
              </a:tabLst>
            </a:pPr>
            <a:r>
              <a:rPr sz="1500" dirty="0">
                <a:solidFill>
                  <a:srgbClr val="656500"/>
                </a:solidFill>
                <a:latin typeface="Wingdings"/>
                <a:cs typeface="Wingdings"/>
              </a:rPr>
              <a:t></a:t>
            </a:r>
            <a:r>
              <a:rPr sz="1500" dirty="0">
                <a:solidFill>
                  <a:srgbClr val="656500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Arial"/>
                <a:cs typeface="Arial"/>
              </a:rPr>
              <a:t>Example8:</a:t>
            </a:r>
            <a:endParaRPr sz="2000" dirty="0">
              <a:latin typeface="Arial"/>
              <a:cs typeface="Arial"/>
            </a:endParaRPr>
          </a:p>
          <a:p>
            <a:pPr marL="509270">
              <a:lnSpc>
                <a:spcPct val="100000"/>
              </a:lnSpc>
              <a:spcBef>
                <a:spcPts val="1070"/>
              </a:spcBef>
            </a:pP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Find the name of 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employees, 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who have no</a:t>
            </a:r>
            <a:r>
              <a:rPr sz="2000" spc="1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dependents.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00009A"/>
                </a:solidFill>
                <a:latin typeface="Arial"/>
                <a:cs typeface="Arial"/>
              </a:rPr>
              <a:t>Ans</a:t>
            </a:r>
            <a:r>
              <a:rPr sz="2400" b="1" spc="-10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9A"/>
                </a:solid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295"/>
              </a:spcBef>
            </a:pPr>
            <a:r>
              <a:rPr sz="2400" dirty="0">
                <a:solidFill>
                  <a:srgbClr val="00009A"/>
                </a:solidFill>
                <a:latin typeface="Arial"/>
                <a:cs typeface="Arial"/>
              </a:rPr>
              <a:t>{e.fname, </a:t>
            </a:r>
            <a:r>
              <a:rPr sz="2400" spc="-5" dirty="0" err="1">
                <a:solidFill>
                  <a:srgbClr val="00009A"/>
                </a:solidFill>
                <a:latin typeface="Arial"/>
                <a:cs typeface="Arial"/>
              </a:rPr>
              <a:t>e.lname</a:t>
            </a:r>
            <a:r>
              <a:rPr sz="2400" spc="-5" dirty="0">
                <a:solidFill>
                  <a:srgbClr val="00009A"/>
                </a:solidFill>
                <a:latin typeface="Arial"/>
                <a:cs typeface="Arial"/>
              </a:rPr>
              <a:t>| employee </a:t>
            </a:r>
            <a:r>
              <a:rPr sz="2400" dirty="0">
                <a:solidFill>
                  <a:srgbClr val="00009A"/>
                </a:solidFill>
                <a:latin typeface="Arial"/>
                <a:cs typeface="Arial"/>
              </a:rPr>
              <a:t>(e) </a:t>
            </a:r>
            <a:r>
              <a:rPr sz="2400" spc="-5" dirty="0">
                <a:solidFill>
                  <a:srgbClr val="00009A"/>
                </a:solidFill>
                <a:latin typeface="Arial"/>
                <a:cs typeface="Arial"/>
              </a:rPr>
              <a:t>Λnot((</a:t>
            </a:r>
            <a:r>
              <a:rPr sz="2000" spc="-5" dirty="0">
                <a:solidFill>
                  <a:srgbClr val="3333FF"/>
                </a:solidFill>
                <a:latin typeface="Symbol"/>
                <a:cs typeface="Symbol"/>
              </a:rPr>
              <a:t></a:t>
            </a: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d</a:t>
            </a:r>
            <a:r>
              <a:rPr sz="2400" spc="-5" dirty="0">
                <a:solidFill>
                  <a:srgbClr val="00009A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00009A"/>
                </a:solidFill>
                <a:latin typeface="Arial"/>
                <a:cs typeface="Arial"/>
              </a:rPr>
              <a:t>(dependent</a:t>
            </a:r>
            <a:r>
              <a:rPr sz="2400" spc="-50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9A"/>
                </a:solidFill>
                <a:latin typeface="Arial"/>
                <a:cs typeface="Arial"/>
              </a:rPr>
              <a:t>(d)</a:t>
            </a:r>
            <a:endParaRPr sz="24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720"/>
              </a:spcBef>
            </a:pPr>
            <a:r>
              <a:rPr sz="2400" dirty="0">
                <a:solidFill>
                  <a:srgbClr val="00009A"/>
                </a:solidFill>
                <a:latin typeface="Arial"/>
                <a:cs typeface="Arial"/>
              </a:rPr>
              <a:t>Λ</a:t>
            </a:r>
            <a:r>
              <a:rPr sz="2400" spc="-10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9A"/>
                </a:solidFill>
                <a:latin typeface="Arial"/>
                <a:cs typeface="Arial"/>
              </a:rPr>
              <a:t>d.e_id=e.empid))}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70"/>
              </a:spcBef>
              <a:tabLst>
                <a:tab pos="354965" algn="l"/>
              </a:tabLst>
            </a:pPr>
            <a:r>
              <a:rPr sz="1500" dirty="0">
                <a:solidFill>
                  <a:srgbClr val="656500"/>
                </a:solidFill>
                <a:latin typeface="Wingdings"/>
                <a:cs typeface="Wingdings"/>
              </a:rPr>
              <a:t></a:t>
            </a:r>
            <a:r>
              <a:rPr sz="1500" dirty="0">
                <a:solidFill>
                  <a:srgbClr val="656500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A50021"/>
                </a:solidFill>
                <a:latin typeface="Arial"/>
                <a:cs typeface="Arial"/>
              </a:rPr>
              <a:t>Example9:</a:t>
            </a:r>
            <a:endParaRPr sz="2000" dirty="0">
              <a:latin typeface="Arial"/>
              <a:cs typeface="Arial"/>
            </a:endParaRPr>
          </a:p>
          <a:p>
            <a:pPr marL="432434">
              <a:lnSpc>
                <a:spcPct val="100000"/>
              </a:lnSpc>
              <a:spcBef>
                <a:spcPts val="1075"/>
              </a:spcBef>
            </a:pPr>
            <a:r>
              <a:rPr sz="2000" spc="-5" dirty="0">
                <a:solidFill>
                  <a:srgbClr val="A50021"/>
                </a:solidFill>
                <a:latin typeface="Arial"/>
                <a:cs typeface="Arial"/>
              </a:rPr>
              <a:t>List the name of </a:t>
            </a:r>
            <a:r>
              <a:rPr sz="2000" spc="-10" dirty="0">
                <a:solidFill>
                  <a:srgbClr val="A50021"/>
                </a:solidFill>
                <a:latin typeface="Arial"/>
                <a:cs typeface="Arial"/>
              </a:rPr>
              <a:t>managers </a:t>
            </a:r>
            <a:r>
              <a:rPr sz="2000" spc="-5" dirty="0">
                <a:solidFill>
                  <a:srgbClr val="A50021"/>
                </a:solidFill>
                <a:latin typeface="Arial"/>
                <a:cs typeface="Arial"/>
              </a:rPr>
              <a:t>who have at least one</a:t>
            </a:r>
            <a:r>
              <a:rPr sz="2000" spc="45" dirty="0">
                <a:solidFill>
                  <a:srgbClr val="A50021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A50021"/>
                </a:solidFill>
                <a:latin typeface="Arial"/>
                <a:cs typeface="Arial"/>
              </a:rPr>
              <a:t>dependent.</a:t>
            </a:r>
            <a:endParaRPr lang="en-US" sz="2000" spc="-10" dirty="0">
              <a:solidFill>
                <a:srgbClr val="A50021"/>
              </a:solidFill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295"/>
              </a:spcBef>
            </a:pPr>
            <a:r>
              <a:rPr lang="en-IN" sz="2000" dirty="0">
                <a:solidFill>
                  <a:srgbClr val="00009A"/>
                </a:solidFill>
                <a:latin typeface="Arial"/>
                <a:cs typeface="Arial"/>
              </a:rPr>
              <a:t>{</a:t>
            </a:r>
            <a:r>
              <a:rPr lang="en-IN" sz="2000" dirty="0" err="1">
                <a:solidFill>
                  <a:srgbClr val="00009A"/>
                </a:solidFill>
                <a:latin typeface="Arial"/>
                <a:cs typeface="Arial"/>
              </a:rPr>
              <a:t>e.fname</a:t>
            </a:r>
            <a:r>
              <a:rPr lang="en-IN" sz="2000" dirty="0">
                <a:solidFill>
                  <a:srgbClr val="00009A"/>
                </a:solidFill>
                <a:latin typeface="Arial"/>
                <a:cs typeface="Arial"/>
              </a:rPr>
              <a:t>, </a:t>
            </a:r>
            <a:r>
              <a:rPr lang="en-IN" sz="2000" spc="-5" dirty="0" err="1">
                <a:solidFill>
                  <a:srgbClr val="00009A"/>
                </a:solidFill>
                <a:latin typeface="Arial"/>
                <a:cs typeface="Arial"/>
              </a:rPr>
              <a:t>e.lname</a:t>
            </a:r>
            <a:r>
              <a:rPr lang="en-IN" sz="2000" spc="-5" dirty="0">
                <a:solidFill>
                  <a:srgbClr val="00009A"/>
                </a:solidFill>
                <a:latin typeface="Arial"/>
                <a:cs typeface="Arial"/>
              </a:rPr>
              <a:t>| employee </a:t>
            </a:r>
            <a:r>
              <a:rPr lang="en-IN" sz="2000" dirty="0">
                <a:solidFill>
                  <a:srgbClr val="00009A"/>
                </a:solidFill>
                <a:latin typeface="Arial"/>
                <a:cs typeface="Arial"/>
              </a:rPr>
              <a:t>(e)</a:t>
            </a:r>
            <a:r>
              <a:rPr lang="el-GR" sz="2000" spc="-5" dirty="0">
                <a:solidFill>
                  <a:srgbClr val="00009A"/>
                </a:solidFill>
                <a:latin typeface="Arial"/>
                <a:cs typeface="Arial"/>
              </a:rPr>
              <a:t> Λ</a:t>
            </a:r>
            <a:r>
              <a:rPr lang="en-US" sz="2000" spc="-5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lang="en-IN" sz="2000" dirty="0">
                <a:solidFill>
                  <a:srgbClr val="00009A"/>
                </a:solidFill>
                <a:latin typeface="Arial"/>
                <a:cs typeface="Arial"/>
              </a:rPr>
              <a:t> (</a:t>
            </a:r>
            <a:r>
              <a:rPr lang="en-IN" sz="2000" spc="-5" dirty="0">
                <a:solidFill>
                  <a:srgbClr val="3333FF"/>
                </a:solidFill>
                <a:latin typeface="Symbol"/>
                <a:cs typeface="Symbol"/>
              </a:rPr>
              <a:t></a:t>
            </a:r>
            <a:r>
              <a:rPr lang="en-IN" sz="2000" dirty="0">
                <a:solidFill>
                  <a:srgbClr val="00009A"/>
                </a:solidFill>
                <a:latin typeface="Arial"/>
                <a:cs typeface="Arial"/>
              </a:rPr>
              <a:t>t)(department (t)</a:t>
            </a:r>
            <a:r>
              <a:rPr lang="el-GR" sz="2000" spc="-5" dirty="0">
                <a:solidFill>
                  <a:srgbClr val="00009A"/>
                </a:solidFill>
                <a:latin typeface="Arial"/>
                <a:cs typeface="Arial"/>
              </a:rPr>
              <a:t> Λ</a:t>
            </a:r>
            <a:r>
              <a:rPr lang="en-US" sz="2000" spc="-5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lang="en-US" sz="2000" spc="-5" dirty="0" err="1">
                <a:solidFill>
                  <a:srgbClr val="00009A"/>
                </a:solidFill>
                <a:latin typeface="Arial"/>
                <a:cs typeface="Arial"/>
              </a:rPr>
              <a:t>e.empid</a:t>
            </a:r>
            <a:r>
              <a:rPr lang="en-US" sz="2000" spc="-5" dirty="0">
                <a:solidFill>
                  <a:srgbClr val="00009A"/>
                </a:solidFill>
                <a:latin typeface="Arial"/>
                <a:cs typeface="Arial"/>
              </a:rPr>
              <a:t>=</a:t>
            </a:r>
            <a:r>
              <a:rPr lang="en-US" sz="2000" spc="-5" dirty="0" err="1">
                <a:solidFill>
                  <a:srgbClr val="00009A"/>
                </a:solidFill>
                <a:latin typeface="Arial"/>
                <a:cs typeface="Arial"/>
              </a:rPr>
              <a:t>t.mgr_eid</a:t>
            </a:r>
            <a:r>
              <a:rPr lang="en-IN" sz="2000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lang="el-GR" sz="2000" spc="-5" dirty="0">
                <a:solidFill>
                  <a:srgbClr val="00009A"/>
                </a:solidFill>
                <a:latin typeface="Arial"/>
                <a:cs typeface="Arial"/>
              </a:rPr>
              <a:t>Λ</a:t>
            </a:r>
            <a:r>
              <a:rPr lang="en-IN" sz="2000" spc="-5" dirty="0">
                <a:solidFill>
                  <a:srgbClr val="00009A"/>
                </a:solidFill>
                <a:latin typeface="Arial"/>
                <a:cs typeface="Arial"/>
              </a:rPr>
              <a:t>((</a:t>
            </a:r>
            <a:r>
              <a:rPr lang="en-IN" sz="2000" spc="-5" dirty="0">
                <a:solidFill>
                  <a:srgbClr val="3333FF"/>
                </a:solidFill>
                <a:latin typeface="Symbol"/>
                <a:cs typeface="Symbol"/>
              </a:rPr>
              <a:t></a:t>
            </a:r>
            <a:r>
              <a:rPr lang="en-IN" sz="2000" spc="-5" dirty="0">
                <a:solidFill>
                  <a:srgbClr val="3333FF"/>
                </a:solidFill>
                <a:latin typeface="Arial"/>
                <a:cs typeface="Arial"/>
              </a:rPr>
              <a:t>d</a:t>
            </a:r>
            <a:r>
              <a:rPr lang="en-IN" sz="2000" spc="-5" dirty="0">
                <a:solidFill>
                  <a:srgbClr val="00009A"/>
                </a:solidFill>
                <a:latin typeface="Arial"/>
                <a:cs typeface="Arial"/>
              </a:rPr>
              <a:t>) </a:t>
            </a:r>
            <a:r>
              <a:rPr lang="en-IN" sz="2000" dirty="0">
                <a:solidFill>
                  <a:srgbClr val="00009A"/>
                </a:solidFill>
                <a:latin typeface="Arial"/>
                <a:cs typeface="Arial"/>
              </a:rPr>
              <a:t>(dependent</a:t>
            </a:r>
            <a:r>
              <a:rPr lang="en-IN" sz="2000" spc="-50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lang="en-IN" sz="2000" dirty="0">
                <a:solidFill>
                  <a:srgbClr val="00009A"/>
                </a:solidFill>
                <a:latin typeface="Arial"/>
                <a:cs typeface="Arial"/>
              </a:rPr>
              <a:t>(d)</a:t>
            </a:r>
            <a:r>
              <a:rPr lang="en-IN" sz="2000" dirty="0">
                <a:latin typeface="Arial"/>
                <a:cs typeface="Arial"/>
              </a:rPr>
              <a:t> </a:t>
            </a:r>
            <a:r>
              <a:rPr lang="el-GR" sz="2000" dirty="0">
                <a:solidFill>
                  <a:srgbClr val="00009A"/>
                </a:solidFill>
                <a:latin typeface="Arial"/>
                <a:cs typeface="Arial"/>
              </a:rPr>
              <a:t>Λ</a:t>
            </a:r>
            <a:r>
              <a:rPr lang="el-GR" sz="2000" spc="-10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lang="en-IN" sz="2000" dirty="0" err="1">
                <a:solidFill>
                  <a:srgbClr val="00009A"/>
                </a:solidFill>
                <a:latin typeface="Arial"/>
                <a:cs typeface="Arial"/>
              </a:rPr>
              <a:t>d.e_id</a:t>
            </a:r>
            <a:r>
              <a:rPr lang="en-IN" sz="2000" dirty="0">
                <a:solidFill>
                  <a:srgbClr val="00009A"/>
                </a:solidFill>
                <a:latin typeface="Arial"/>
                <a:cs typeface="Arial"/>
              </a:rPr>
              <a:t>=</a:t>
            </a:r>
            <a:r>
              <a:rPr lang="en-IN" sz="2000" dirty="0" err="1">
                <a:solidFill>
                  <a:srgbClr val="00009A"/>
                </a:solidFill>
                <a:latin typeface="Arial"/>
                <a:cs typeface="Arial"/>
              </a:rPr>
              <a:t>e.empid</a:t>
            </a:r>
            <a:r>
              <a:rPr lang="en-IN" sz="2000" dirty="0">
                <a:solidFill>
                  <a:srgbClr val="00009A"/>
                </a:solidFill>
                <a:latin typeface="Arial"/>
                <a:cs typeface="Arial"/>
              </a:rPr>
              <a:t>)))}</a:t>
            </a:r>
            <a:endParaRPr lang="en-IN" sz="2000" dirty="0">
              <a:latin typeface="Arial"/>
              <a:cs typeface="Arial"/>
            </a:endParaRPr>
          </a:p>
          <a:p>
            <a:pPr marL="432434">
              <a:lnSpc>
                <a:spcPct val="100000"/>
              </a:lnSpc>
              <a:spcBef>
                <a:spcPts val="1075"/>
              </a:spcBef>
            </a:pP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701" y="860551"/>
            <a:ext cx="49403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00009A"/>
                </a:solidFill>
              </a:rPr>
              <a:t>Safety of</a:t>
            </a:r>
            <a:r>
              <a:rPr sz="4000" spc="-65" dirty="0">
                <a:solidFill>
                  <a:srgbClr val="00009A"/>
                </a:solidFill>
              </a:rPr>
              <a:t> </a:t>
            </a:r>
            <a:r>
              <a:rPr sz="4000" spc="-5" dirty="0">
                <a:solidFill>
                  <a:srgbClr val="00009A"/>
                </a:solidFill>
              </a:rPr>
              <a:t>Expressions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@ SKG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8792086D-1BD5-49CB-BFDE-E013D7858299}" type="datetime1">
              <a:rPr lang="en-US" spc="-5" smtClean="0"/>
              <a:t>4/22/2021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03173" y="1818839"/>
            <a:ext cx="8072755" cy="4110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890" indent="-342900" algn="just">
              <a:lnSpc>
                <a:spcPct val="140300"/>
              </a:lnSpc>
              <a:spcBef>
                <a:spcPts val="100"/>
              </a:spcBef>
              <a:buClr>
                <a:srgbClr val="656500"/>
              </a:buClr>
              <a:buSzPct val="75000"/>
              <a:buFont typeface="Wingdings"/>
              <a:buChar char="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It is </a:t>
            </a:r>
            <a:r>
              <a:rPr sz="2000" spc="-10" dirty="0">
                <a:latin typeface="Arial"/>
                <a:cs typeface="Arial"/>
              </a:rPr>
              <a:t>possible </a:t>
            </a:r>
            <a:r>
              <a:rPr sz="2000" spc="-5" dirty="0">
                <a:latin typeface="Arial"/>
                <a:cs typeface="Arial"/>
              </a:rPr>
              <a:t>to write tuple calculus </a:t>
            </a:r>
            <a:r>
              <a:rPr sz="2000" spc="-10" dirty="0">
                <a:latin typeface="Arial"/>
                <a:cs typeface="Arial"/>
              </a:rPr>
              <a:t>expression </a:t>
            </a:r>
            <a:r>
              <a:rPr sz="2000" spc="-5" dirty="0">
                <a:latin typeface="Arial"/>
                <a:cs typeface="Arial"/>
              </a:rPr>
              <a:t>that </a:t>
            </a:r>
            <a:r>
              <a:rPr sz="2000" spc="-10" dirty="0">
                <a:latin typeface="Arial"/>
                <a:cs typeface="Arial"/>
              </a:rPr>
              <a:t>generate infinite  </a:t>
            </a:r>
            <a:r>
              <a:rPr sz="2000" spc="-5" dirty="0">
                <a:latin typeface="Arial"/>
                <a:cs typeface="Arial"/>
              </a:rPr>
              <a:t>relations</a:t>
            </a:r>
            <a:endParaRPr sz="2000">
              <a:latin typeface="Arial"/>
              <a:cs typeface="Arial"/>
            </a:endParaRPr>
          </a:p>
          <a:p>
            <a:pPr marL="3075305" algn="just">
              <a:lnSpc>
                <a:spcPct val="100000"/>
              </a:lnSpc>
              <a:spcBef>
                <a:spcPts val="1430"/>
              </a:spcBef>
            </a:pPr>
            <a:r>
              <a:rPr sz="2000" spc="-5" dirty="0">
                <a:solidFill>
                  <a:srgbClr val="A50021"/>
                </a:solidFill>
                <a:latin typeface="Arial"/>
                <a:cs typeface="Arial"/>
              </a:rPr>
              <a:t>{t| not </a:t>
            </a:r>
            <a:r>
              <a:rPr sz="2000" spc="-10" dirty="0">
                <a:solidFill>
                  <a:srgbClr val="A50021"/>
                </a:solidFill>
                <a:latin typeface="Arial"/>
                <a:cs typeface="Arial"/>
              </a:rPr>
              <a:t>(employee (t))}</a:t>
            </a:r>
            <a:endParaRPr sz="2000">
              <a:latin typeface="Arial"/>
              <a:cs typeface="Arial"/>
            </a:endParaRPr>
          </a:p>
          <a:p>
            <a:pPr marL="755015" marR="8255" indent="-75565" algn="just">
              <a:lnSpc>
                <a:spcPct val="140000"/>
              </a:lnSpc>
              <a:spcBef>
                <a:spcPts val="480"/>
              </a:spcBef>
            </a:pPr>
            <a:r>
              <a:rPr sz="2000" spc="-10" dirty="0">
                <a:latin typeface="Arial"/>
                <a:cs typeface="Arial"/>
              </a:rPr>
              <a:t>results </a:t>
            </a:r>
            <a:r>
              <a:rPr sz="2000" spc="-5" dirty="0">
                <a:latin typeface="Arial"/>
                <a:cs typeface="Arial"/>
              </a:rPr>
              <a:t>in an </a:t>
            </a:r>
            <a:r>
              <a:rPr sz="2000" spc="-10" dirty="0">
                <a:latin typeface="Arial"/>
                <a:cs typeface="Arial"/>
              </a:rPr>
              <a:t>infinite relation </a:t>
            </a:r>
            <a:r>
              <a:rPr sz="2000" spc="-5" dirty="0">
                <a:latin typeface="Arial"/>
                <a:cs typeface="Arial"/>
              </a:rPr>
              <a:t>if the domain of any attribute </a:t>
            </a:r>
            <a:r>
              <a:rPr sz="2000" spc="-10" dirty="0">
                <a:latin typeface="Arial"/>
                <a:cs typeface="Arial"/>
              </a:rPr>
              <a:t>of  </a:t>
            </a:r>
            <a:r>
              <a:rPr sz="2000" spc="-5" dirty="0">
                <a:latin typeface="Arial"/>
                <a:cs typeface="Arial"/>
              </a:rPr>
              <a:t>relation r is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infinite</a:t>
            </a:r>
            <a:endParaRPr sz="2000">
              <a:latin typeface="Arial"/>
              <a:cs typeface="Arial"/>
            </a:endParaRPr>
          </a:p>
          <a:p>
            <a:pPr marL="354965" marR="5080" indent="-342900" algn="just">
              <a:lnSpc>
                <a:spcPct val="140100"/>
              </a:lnSpc>
              <a:spcBef>
                <a:spcPts val="480"/>
              </a:spcBef>
              <a:buClr>
                <a:srgbClr val="656500"/>
              </a:buClr>
              <a:buSzPct val="75000"/>
              <a:buFont typeface="Wingdings"/>
              <a:buChar char="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An expression {</a:t>
            </a:r>
            <a:r>
              <a:rPr sz="2000" i="1" spc="-5" dirty="0">
                <a:latin typeface="Arial"/>
                <a:cs typeface="Arial"/>
              </a:rPr>
              <a:t>t </a:t>
            </a:r>
            <a:r>
              <a:rPr sz="2000" spc="-5" dirty="0">
                <a:latin typeface="Arial"/>
                <a:cs typeface="Arial"/>
              </a:rPr>
              <a:t>| </a:t>
            </a:r>
            <a:r>
              <a:rPr sz="2000" i="1" spc="-5" dirty="0">
                <a:latin typeface="Arial"/>
                <a:cs typeface="Arial"/>
              </a:rPr>
              <a:t>P </a:t>
            </a:r>
            <a:r>
              <a:rPr sz="2000" spc="-10" dirty="0">
                <a:latin typeface="Arial"/>
                <a:cs typeface="Arial"/>
              </a:rPr>
              <a:t>(</a:t>
            </a:r>
            <a:r>
              <a:rPr sz="2000" i="1" spc="-10" dirty="0">
                <a:latin typeface="Arial"/>
                <a:cs typeface="Arial"/>
              </a:rPr>
              <a:t>t </a:t>
            </a:r>
            <a:r>
              <a:rPr sz="2000" spc="-5" dirty="0">
                <a:latin typeface="Arial"/>
                <a:cs typeface="Arial"/>
              </a:rPr>
              <a:t>)} in the tuple relational calculus is </a:t>
            </a:r>
            <a:r>
              <a:rPr sz="2000" i="1" spc="-5" dirty="0">
                <a:latin typeface="Arial"/>
                <a:cs typeface="Arial"/>
              </a:rPr>
              <a:t>safe </a:t>
            </a:r>
            <a:r>
              <a:rPr sz="2000" spc="-5" dirty="0">
                <a:latin typeface="Arial"/>
                <a:cs typeface="Arial"/>
              </a:rPr>
              <a:t>if  every component of </a:t>
            </a:r>
            <a:r>
              <a:rPr sz="2000" i="1" spc="-5" dirty="0">
                <a:latin typeface="Arial"/>
                <a:cs typeface="Arial"/>
              </a:rPr>
              <a:t>t </a:t>
            </a:r>
            <a:r>
              <a:rPr sz="2000" spc="-10" dirty="0">
                <a:latin typeface="Arial"/>
                <a:cs typeface="Arial"/>
              </a:rPr>
              <a:t>appears </a:t>
            </a:r>
            <a:r>
              <a:rPr sz="2000" spc="-5" dirty="0">
                <a:latin typeface="Arial"/>
                <a:cs typeface="Arial"/>
              </a:rPr>
              <a:t>in one of the </a:t>
            </a:r>
            <a:r>
              <a:rPr sz="2000" spc="-10" dirty="0">
                <a:latin typeface="Arial"/>
                <a:cs typeface="Arial"/>
              </a:rPr>
              <a:t>relations, </a:t>
            </a:r>
            <a:r>
              <a:rPr sz="2000" spc="-5" dirty="0">
                <a:latin typeface="Arial"/>
                <a:cs typeface="Arial"/>
              </a:rPr>
              <a:t>tuples, </a:t>
            </a:r>
            <a:r>
              <a:rPr sz="2000" spc="-10" dirty="0">
                <a:latin typeface="Arial"/>
                <a:cs typeface="Arial"/>
              </a:rPr>
              <a:t>or  constants </a:t>
            </a:r>
            <a:r>
              <a:rPr sz="2000" spc="-5" dirty="0">
                <a:latin typeface="Arial"/>
                <a:cs typeface="Arial"/>
              </a:rPr>
              <a:t>that </a:t>
            </a:r>
            <a:r>
              <a:rPr sz="2000" spc="-10" dirty="0">
                <a:latin typeface="Arial"/>
                <a:cs typeface="Arial"/>
              </a:rPr>
              <a:t>appear 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P</a:t>
            </a:r>
            <a:endParaRPr sz="2000">
              <a:latin typeface="Arial"/>
              <a:cs typeface="Arial"/>
            </a:endParaRPr>
          </a:p>
          <a:p>
            <a:pPr marL="755650" lvl="1" indent="-285750" algn="just">
              <a:lnSpc>
                <a:spcPct val="100000"/>
              </a:lnSpc>
              <a:spcBef>
                <a:spcPts val="1435"/>
              </a:spcBef>
              <a:buClr>
                <a:srgbClr val="9A9A00"/>
              </a:buClr>
              <a:buSzPct val="75000"/>
              <a:buFont typeface="Wingdings"/>
              <a:buChar char=""/>
              <a:tabLst>
                <a:tab pos="755650" algn="l"/>
              </a:tabLst>
            </a:pPr>
            <a:r>
              <a:rPr sz="2000" spc="-10" dirty="0">
                <a:latin typeface="Arial"/>
                <a:cs typeface="Arial"/>
              </a:rPr>
              <a:t>NOTE: </a:t>
            </a:r>
            <a:r>
              <a:rPr sz="2000" spc="-5" dirty="0">
                <a:latin typeface="Arial"/>
                <a:cs typeface="Arial"/>
              </a:rPr>
              <a:t>this is more than just a </a:t>
            </a:r>
            <a:r>
              <a:rPr sz="2000" spc="-10" dirty="0">
                <a:latin typeface="Arial"/>
                <a:cs typeface="Arial"/>
              </a:rPr>
              <a:t>syntax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condition.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5073" y="708151"/>
            <a:ext cx="49403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00009A"/>
                </a:solidFill>
              </a:rPr>
              <a:t>Safety of</a:t>
            </a:r>
            <a:r>
              <a:rPr sz="4000" spc="-65" dirty="0">
                <a:solidFill>
                  <a:srgbClr val="00009A"/>
                </a:solidFill>
              </a:rPr>
              <a:t> </a:t>
            </a:r>
            <a:r>
              <a:rPr sz="4000" spc="-5" dirty="0">
                <a:solidFill>
                  <a:srgbClr val="00009A"/>
                </a:solidFill>
              </a:rPr>
              <a:t>Expressions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@ SKG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E2380E67-B2CA-44F5-A7D7-3CD22CFA2EB7}" type="datetime1">
              <a:rPr lang="en-US" spc="-5" smtClean="0"/>
              <a:t>4/22/2021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58772" y="1460706"/>
            <a:ext cx="7660005" cy="4555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5270" marR="2827655" indent="703580" algn="just">
              <a:lnSpc>
                <a:spcPct val="151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{ </a:t>
            </a:r>
            <a:r>
              <a:rPr sz="2000" spc="-5" dirty="0">
                <a:latin typeface="Symbol"/>
                <a:cs typeface="Symbol"/>
              </a:rPr>
              <a:t>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Arial"/>
                <a:cs typeface="Arial"/>
              </a:rPr>
              <a:t>x</a:t>
            </a:r>
            <a:r>
              <a:rPr sz="1950" spc="-7" baseline="-21367" dirty="0">
                <a:latin typeface="Arial"/>
                <a:cs typeface="Arial"/>
              </a:rPr>
              <a:t>1</a:t>
            </a:r>
            <a:r>
              <a:rPr sz="2000" i="1" spc="-5" dirty="0">
                <a:latin typeface="Arial"/>
                <a:cs typeface="Arial"/>
              </a:rPr>
              <a:t>, x</a:t>
            </a:r>
            <a:r>
              <a:rPr sz="1950" spc="-7" baseline="-21367" dirty="0">
                <a:latin typeface="Arial"/>
                <a:cs typeface="Arial"/>
              </a:rPr>
              <a:t>2</a:t>
            </a:r>
            <a:r>
              <a:rPr sz="2000" i="1" spc="-5" dirty="0">
                <a:latin typeface="Arial"/>
                <a:cs typeface="Arial"/>
              </a:rPr>
              <a:t>, …, </a:t>
            </a:r>
            <a:r>
              <a:rPr sz="2000" i="1" dirty="0">
                <a:latin typeface="Arial"/>
                <a:cs typeface="Arial"/>
              </a:rPr>
              <a:t>x</a:t>
            </a:r>
            <a:r>
              <a:rPr sz="1950" i="1" baseline="-21367" dirty="0">
                <a:latin typeface="Arial"/>
                <a:cs typeface="Arial"/>
              </a:rPr>
              <a:t>n </a:t>
            </a:r>
            <a:r>
              <a:rPr sz="2000" spc="-5" dirty="0">
                <a:latin typeface="Symbol"/>
                <a:cs typeface="Symbol"/>
              </a:rPr>
              <a:t>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| </a:t>
            </a:r>
            <a:r>
              <a:rPr sz="2000" i="1" spc="-5" dirty="0">
                <a:latin typeface="Arial"/>
                <a:cs typeface="Arial"/>
              </a:rPr>
              <a:t>P</a:t>
            </a:r>
            <a:r>
              <a:rPr sz="2000" spc="-5" dirty="0">
                <a:latin typeface="Arial"/>
                <a:cs typeface="Arial"/>
              </a:rPr>
              <a:t>(</a:t>
            </a:r>
            <a:r>
              <a:rPr sz="2000" i="1" spc="-5" dirty="0">
                <a:latin typeface="Arial"/>
                <a:cs typeface="Arial"/>
              </a:rPr>
              <a:t>x</a:t>
            </a:r>
            <a:r>
              <a:rPr sz="1950" spc="-7" baseline="-21367" dirty="0">
                <a:latin typeface="Arial"/>
                <a:cs typeface="Arial"/>
              </a:rPr>
              <a:t>1</a:t>
            </a:r>
            <a:r>
              <a:rPr sz="2000" spc="-5" dirty="0">
                <a:latin typeface="Arial"/>
                <a:cs typeface="Arial"/>
              </a:rPr>
              <a:t>, </a:t>
            </a:r>
            <a:r>
              <a:rPr sz="2000" i="1" spc="-5" dirty="0">
                <a:latin typeface="Arial"/>
                <a:cs typeface="Arial"/>
              </a:rPr>
              <a:t>x</a:t>
            </a:r>
            <a:r>
              <a:rPr sz="1950" spc="-7" baseline="-21367" dirty="0">
                <a:latin typeface="Arial"/>
                <a:cs typeface="Arial"/>
              </a:rPr>
              <a:t>2</a:t>
            </a:r>
            <a:r>
              <a:rPr sz="2000" i="1" spc="-5" dirty="0">
                <a:latin typeface="Arial"/>
                <a:cs typeface="Arial"/>
              </a:rPr>
              <a:t>, …, x</a:t>
            </a:r>
            <a:r>
              <a:rPr sz="1950" i="1" spc="-7" baseline="-21367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)}  is safe if all of the following </a:t>
            </a:r>
            <a:r>
              <a:rPr sz="2000" spc="-10" dirty="0">
                <a:latin typeface="Arial"/>
                <a:cs typeface="Arial"/>
              </a:rPr>
              <a:t>hold:</a:t>
            </a:r>
            <a:endParaRPr sz="2000">
              <a:latin typeface="Arial"/>
              <a:cs typeface="Arial"/>
            </a:endParaRPr>
          </a:p>
          <a:p>
            <a:pPr marL="271780" marR="31115" indent="-234315" algn="just">
              <a:lnSpc>
                <a:spcPct val="125000"/>
              </a:lnSpc>
              <a:spcBef>
                <a:spcPts val="475"/>
              </a:spcBef>
              <a:buSzPct val="95000"/>
              <a:buAutoNum type="arabicPeriod"/>
              <a:tabLst>
                <a:tab pos="250825" algn="l"/>
              </a:tabLst>
            </a:pPr>
            <a:r>
              <a:rPr sz="2000" spc="-5" dirty="0">
                <a:latin typeface="Arial"/>
                <a:cs typeface="Arial"/>
              </a:rPr>
              <a:t>All values that </a:t>
            </a:r>
            <a:r>
              <a:rPr sz="2000" spc="-10" dirty="0">
                <a:latin typeface="Arial"/>
                <a:cs typeface="Arial"/>
              </a:rPr>
              <a:t>appear </a:t>
            </a:r>
            <a:r>
              <a:rPr sz="2000" spc="-5" dirty="0">
                <a:latin typeface="Arial"/>
                <a:cs typeface="Arial"/>
              </a:rPr>
              <a:t>in tuples of the </a:t>
            </a:r>
            <a:r>
              <a:rPr sz="2000" spc="-10" dirty="0">
                <a:latin typeface="Arial"/>
                <a:cs typeface="Arial"/>
              </a:rPr>
              <a:t>expression </a:t>
            </a:r>
            <a:r>
              <a:rPr sz="2000" spc="-5" dirty="0">
                <a:latin typeface="Arial"/>
                <a:cs typeface="Arial"/>
              </a:rPr>
              <a:t>are </a:t>
            </a:r>
            <a:r>
              <a:rPr sz="2000" spc="-10" dirty="0">
                <a:latin typeface="Arial"/>
                <a:cs typeface="Arial"/>
              </a:rPr>
              <a:t>values  </a:t>
            </a:r>
            <a:r>
              <a:rPr sz="2000" spc="-5" dirty="0">
                <a:latin typeface="Arial"/>
                <a:cs typeface="Arial"/>
              </a:rPr>
              <a:t>from </a:t>
            </a:r>
            <a:r>
              <a:rPr sz="2000" i="1" spc="-5" dirty="0">
                <a:solidFill>
                  <a:srgbClr val="9A9A00"/>
                </a:solidFill>
                <a:latin typeface="Arial"/>
                <a:cs typeface="Arial"/>
              </a:rPr>
              <a:t>dom</a:t>
            </a:r>
            <a:r>
              <a:rPr sz="2000" spc="-5" dirty="0">
                <a:latin typeface="Arial"/>
                <a:cs typeface="Arial"/>
              </a:rPr>
              <a:t>(</a:t>
            </a:r>
            <a:r>
              <a:rPr sz="2000" i="1" spc="-5" dirty="0">
                <a:latin typeface="Arial"/>
                <a:cs typeface="Arial"/>
              </a:rPr>
              <a:t>P</a:t>
            </a:r>
            <a:r>
              <a:rPr sz="2000" spc="-5" dirty="0">
                <a:latin typeface="Arial"/>
                <a:cs typeface="Arial"/>
              </a:rPr>
              <a:t>) (that is, the </a:t>
            </a:r>
            <a:r>
              <a:rPr sz="2000" spc="-10" dirty="0">
                <a:latin typeface="Arial"/>
                <a:cs typeface="Arial"/>
              </a:rPr>
              <a:t>values appear </a:t>
            </a:r>
            <a:r>
              <a:rPr sz="2000" spc="-5" dirty="0">
                <a:latin typeface="Arial"/>
                <a:cs typeface="Arial"/>
              </a:rPr>
              <a:t>either in </a:t>
            </a:r>
            <a:r>
              <a:rPr sz="2000" i="1" spc="-5" dirty="0">
                <a:latin typeface="Arial"/>
                <a:cs typeface="Arial"/>
              </a:rPr>
              <a:t>P </a:t>
            </a:r>
            <a:r>
              <a:rPr sz="2000" spc="-5" dirty="0">
                <a:latin typeface="Arial"/>
                <a:cs typeface="Arial"/>
              </a:rPr>
              <a:t>or in a tuple  of a </a:t>
            </a:r>
            <a:r>
              <a:rPr sz="2000" spc="-10" dirty="0">
                <a:latin typeface="Arial"/>
                <a:cs typeface="Arial"/>
              </a:rPr>
              <a:t>relation mentioned 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P</a:t>
            </a:r>
            <a:r>
              <a:rPr sz="2000" spc="-5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271780" marR="30480" indent="-234315" algn="just">
              <a:lnSpc>
                <a:spcPct val="124300"/>
              </a:lnSpc>
              <a:spcBef>
                <a:spcPts val="525"/>
              </a:spcBef>
              <a:buSzPct val="95000"/>
              <a:buAutoNum type="arabicPeriod"/>
              <a:tabLst>
                <a:tab pos="250190" algn="l"/>
              </a:tabLst>
            </a:pPr>
            <a:r>
              <a:rPr sz="2000" spc="-5" dirty="0">
                <a:latin typeface="Arial"/>
                <a:cs typeface="Arial"/>
              </a:rPr>
              <a:t>For every “there </a:t>
            </a:r>
            <a:r>
              <a:rPr sz="2000" spc="-10" dirty="0">
                <a:latin typeface="Arial"/>
                <a:cs typeface="Arial"/>
              </a:rPr>
              <a:t>exists” subformula </a:t>
            </a:r>
            <a:r>
              <a:rPr sz="2000" spc="-5" dirty="0">
                <a:latin typeface="Arial"/>
                <a:cs typeface="Arial"/>
              </a:rPr>
              <a:t>of the form </a:t>
            </a:r>
            <a:r>
              <a:rPr sz="2000" spc="-5" dirty="0">
                <a:latin typeface="Symbol"/>
                <a:cs typeface="Symbol"/>
              </a:rPr>
              <a:t>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Arial"/>
                <a:cs typeface="Arial"/>
              </a:rPr>
              <a:t>x </a:t>
            </a:r>
            <a:r>
              <a:rPr sz="2000" spc="-5" dirty="0">
                <a:latin typeface="Arial"/>
                <a:cs typeface="Arial"/>
              </a:rPr>
              <a:t>(</a:t>
            </a:r>
            <a:r>
              <a:rPr sz="2000" i="1" spc="-5" dirty="0">
                <a:latin typeface="Arial"/>
                <a:cs typeface="Arial"/>
              </a:rPr>
              <a:t>P</a:t>
            </a:r>
            <a:r>
              <a:rPr sz="1950" spc="-7" baseline="-21367" dirty="0">
                <a:latin typeface="Arial"/>
                <a:cs typeface="Arial"/>
              </a:rPr>
              <a:t>1</a:t>
            </a:r>
            <a:r>
              <a:rPr sz="2000" spc="-5" dirty="0">
                <a:latin typeface="Arial"/>
                <a:cs typeface="Arial"/>
              </a:rPr>
              <a:t>(</a:t>
            </a:r>
            <a:r>
              <a:rPr sz="2000" i="1" spc="-5" dirty="0">
                <a:latin typeface="Arial"/>
                <a:cs typeface="Arial"/>
              </a:rPr>
              <a:t>x</a:t>
            </a:r>
            <a:r>
              <a:rPr sz="2000" spc="-5" dirty="0">
                <a:latin typeface="Arial"/>
                <a:cs typeface="Arial"/>
              </a:rPr>
              <a:t>)), </a:t>
            </a:r>
            <a:r>
              <a:rPr sz="2000" spc="-10" dirty="0">
                <a:latin typeface="Arial"/>
                <a:cs typeface="Arial"/>
              </a:rPr>
              <a:t>the  </a:t>
            </a:r>
            <a:r>
              <a:rPr sz="2000" spc="-5" dirty="0">
                <a:latin typeface="Arial"/>
                <a:cs typeface="Arial"/>
              </a:rPr>
              <a:t>subformula is true if and only if there is a value of </a:t>
            </a:r>
            <a:r>
              <a:rPr sz="2000" i="1" spc="-5" dirty="0">
                <a:latin typeface="Arial"/>
                <a:cs typeface="Arial"/>
              </a:rPr>
              <a:t>x </a:t>
            </a:r>
            <a:r>
              <a:rPr sz="2000" spc="-5" dirty="0">
                <a:latin typeface="Arial"/>
                <a:cs typeface="Arial"/>
              </a:rPr>
              <a:t>in </a:t>
            </a:r>
            <a:r>
              <a:rPr sz="2000" i="1" spc="-5" dirty="0">
                <a:latin typeface="Arial"/>
                <a:cs typeface="Arial"/>
              </a:rPr>
              <a:t>dom</a:t>
            </a:r>
            <a:r>
              <a:rPr sz="2000" spc="-5" dirty="0">
                <a:latin typeface="Arial"/>
                <a:cs typeface="Arial"/>
              </a:rPr>
              <a:t>(</a:t>
            </a:r>
            <a:r>
              <a:rPr sz="2000" i="1" spc="-5" dirty="0">
                <a:latin typeface="Arial"/>
                <a:cs typeface="Arial"/>
              </a:rPr>
              <a:t>P</a:t>
            </a:r>
            <a:r>
              <a:rPr sz="1950" spc="-7" baseline="-21367" dirty="0">
                <a:latin typeface="Arial"/>
                <a:cs typeface="Arial"/>
              </a:rPr>
              <a:t>1</a:t>
            </a:r>
            <a:r>
              <a:rPr sz="2000" spc="-5" dirty="0">
                <a:latin typeface="Arial"/>
                <a:cs typeface="Arial"/>
              </a:rPr>
              <a:t>)  such </a:t>
            </a:r>
            <a:r>
              <a:rPr sz="2000" spc="-10" dirty="0">
                <a:latin typeface="Arial"/>
                <a:cs typeface="Arial"/>
              </a:rPr>
              <a:t>that </a:t>
            </a:r>
            <a:r>
              <a:rPr sz="2000" i="1" spc="-5" dirty="0">
                <a:latin typeface="Arial"/>
                <a:cs typeface="Arial"/>
              </a:rPr>
              <a:t>P</a:t>
            </a:r>
            <a:r>
              <a:rPr sz="1950" spc="-7" baseline="-21367" dirty="0">
                <a:latin typeface="Arial"/>
                <a:cs typeface="Arial"/>
              </a:rPr>
              <a:t>1</a:t>
            </a:r>
            <a:r>
              <a:rPr sz="2000" spc="-5" dirty="0">
                <a:latin typeface="Arial"/>
                <a:cs typeface="Arial"/>
              </a:rPr>
              <a:t>(</a:t>
            </a:r>
            <a:r>
              <a:rPr sz="2000" i="1" spc="-5" dirty="0">
                <a:latin typeface="Arial"/>
                <a:cs typeface="Arial"/>
              </a:rPr>
              <a:t>x</a:t>
            </a:r>
            <a:r>
              <a:rPr sz="2000" spc="-5" dirty="0">
                <a:latin typeface="Arial"/>
                <a:cs typeface="Arial"/>
              </a:rPr>
              <a:t>) is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true</a:t>
            </a:r>
            <a:endParaRPr sz="2000">
              <a:latin typeface="Arial"/>
              <a:cs typeface="Arial"/>
            </a:endParaRPr>
          </a:p>
          <a:p>
            <a:pPr marL="341630" marR="789305" indent="-296545">
              <a:lnSpc>
                <a:spcPct val="124200"/>
              </a:lnSpc>
              <a:spcBef>
                <a:spcPts val="530"/>
              </a:spcBef>
              <a:buSzPct val="95000"/>
              <a:buAutoNum type="arabicPeriod"/>
              <a:tabLst>
                <a:tab pos="326390" algn="l"/>
              </a:tabLst>
            </a:pPr>
            <a:r>
              <a:rPr sz="2000" spc="-5" dirty="0">
                <a:latin typeface="Arial"/>
                <a:cs typeface="Arial"/>
              </a:rPr>
              <a:t>For every “for all” </a:t>
            </a:r>
            <a:r>
              <a:rPr sz="2000" spc="-10" dirty="0">
                <a:latin typeface="Arial"/>
                <a:cs typeface="Arial"/>
              </a:rPr>
              <a:t>subformula </a:t>
            </a:r>
            <a:r>
              <a:rPr sz="2000" spc="-5" dirty="0">
                <a:latin typeface="Arial"/>
                <a:cs typeface="Arial"/>
              </a:rPr>
              <a:t>of the form </a:t>
            </a:r>
            <a:r>
              <a:rPr sz="2000" spc="-5" dirty="0">
                <a:latin typeface="Symbol"/>
                <a:cs typeface="Symbol"/>
              </a:rPr>
              <a:t></a:t>
            </a:r>
            <a:r>
              <a:rPr sz="1950" spc="-7" baseline="-21367" dirty="0">
                <a:latin typeface="Arial"/>
                <a:cs typeface="Arial"/>
              </a:rPr>
              <a:t>x </a:t>
            </a:r>
            <a:r>
              <a:rPr sz="2000" spc="-5" dirty="0">
                <a:latin typeface="Arial"/>
                <a:cs typeface="Arial"/>
              </a:rPr>
              <a:t>(</a:t>
            </a:r>
            <a:r>
              <a:rPr sz="2000" i="1" spc="-5" dirty="0">
                <a:latin typeface="Arial"/>
                <a:cs typeface="Arial"/>
              </a:rPr>
              <a:t>P</a:t>
            </a:r>
            <a:r>
              <a:rPr sz="1950" spc="-7" baseline="-21367" dirty="0">
                <a:latin typeface="Arial"/>
                <a:cs typeface="Arial"/>
              </a:rPr>
              <a:t>1 </a:t>
            </a:r>
            <a:r>
              <a:rPr sz="2000" spc="-5" dirty="0">
                <a:latin typeface="Arial"/>
                <a:cs typeface="Arial"/>
              </a:rPr>
              <a:t>(</a:t>
            </a:r>
            <a:r>
              <a:rPr sz="2000" i="1" spc="-5" dirty="0">
                <a:latin typeface="Arial"/>
                <a:cs typeface="Arial"/>
              </a:rPr>
              <a:t>x</a:t>
            </a:r>
            <a:r>
              <a:rPr sz="2000" spc="-5" dirty="0">
                <a:latin typeface="Arial"/>
                <a:cs typeface="Arial"/>
              </a:rPr>
              <a:t>)), </a:t>
            </a:r>
            <a:r>
              <a:rPr sz="2000" spc="-10" dirty="0">
                <a:latin typeface="Arial"/>
                <a:cs typeface="Arial"/>
              </a:rPr>
              <a:t>the  subformula </a:t>
            </a:r>
            <a:r>
              <a:rPr sz="2000" spc="-5" dirty="0">
                <a:latin typeface="Arial"/>
                <a:cs typeface="Arial"/>
              </a:rPr>
              <a:t>is true if and only if </a:t>
            </a:r>
            <a:r>
              <a:rPr sz="2000" i="1" spc="-5" dirty="0">
                <a:latin typeface="Arial"/>
                <a:cs typeface="Arial"/>
              </a:rPr>
              <a:t>P</a:t>
            </a:r>
            <a:r>
              <a:rPr sz="1950" spc="-7" baseline="-21367" dirty="0">
                <a:latin typeface="Arial"/>
                <a:cs typeface="Arial"/>
              </a:rPr>
              <a:t>1</a:t>
            </a:r>
            <a:r>
              <a:rPr sz="2000" spc="-5" dirty="0">
                <a:latin typeface="Arial"/>
                <a:cs typeface="Arial"/>
              </a:rPr>
              <a:t>(</a:t>
            </a:r>
            <a:r>
              <a:rPr sz="2000" i="1" spc="-5" dirty="0">
                <a:latin typeface="Arial"/>
                <a:cs typeface="Arial"/>
              </a:rPr>
              <a:t>x</a:t>
            </a:r>
            <a:r>
              <a:rPr sz="2000" spc="-5" dirty="0">
                <a:latin typeface="Arial"/>
                <a:cs typeface="Arial"/>
              </a:rPr>
              <a:t>) is true for all </a:t>
            </a:r>
            <a:r>
              <a:rPr sz="2000" spc="-10" dirty="0">
                <a:latin typeface="Arial"/>
                <a:cs typeface="Arial"/>
              </a:rPr>
              <a:t>values </a:t>
            </a:r>
            <a:r>
              <a:rPr sz="2000" i="1" spc="-5" dirty="0">
                <a:latin typeface="Arial"/>
                <a:cs typeface="Arial"/>
              </a:rPr>
              <a:t>x  </a:t>
            </a:r>
            <a:r>
              <a:rPr sz="2000" spc="-5" dirty="0">
                <a:latin typeface="Arial"/>
                <a:cs typeface="Arial"/>
              </a:rPr>
              <a:t>from </a:t>
            </a:r>
            <a:r>
              <a:rPr sz="2000" i="1" spc="-5" dirty="0">
                <a:latin typeface="Arial"/>
                <a:cs typeface="Arial"/>
              </a:rPr>
              <a:t>dom</a:t>
            </a:r>
            <a:r>
              <a:rPr sz="2000" i="1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(</a:t>
            </a:r>
            <a:r>
              <a:rPr sz="2000" i="1" spc="-5" dirty="0">
                <a:latin typeface="Arial"/>
                <a:cs typeface="Arial"/>
              </a:rPr>
              <a:t>P</a:t>
            </a:r>
            <a:r>
              <a:rPr sz="1950" spc="-7" baseline="-21367" dirty="0">
                <a:latin typeface="Arial"/>
                <a:cs typeface="Arial"/>
              </a:rPr>
              <a:t>1</a:t>
            </a:r>
            <a:r>
              <a:rPr sz="2000" spc="-5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701" y="708151"/>
            <a:ext cx="569150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009A"/>
                </a:solidFill>
              </a:rPr>
              <a:t>RELATIONAL</a:t>
            </a:r>
            <a:r>
              <a:rPr sz="3600" spc="-185" dirty="0">
                <a:solidFill>
                  <a:srgbClr val="00009A"/>
                </a:solidFill>
              </a:rPr>
              <a:t> </a:t>
            </a:r>
            <a:r>
              <a:rPr sz="4000" spc="-5" dirty="0">
                <a:solidFill>
                  <a:srgbClr val="00009A"/>
                </a:solidFill>
              </a:rPr>
              <a:t>CALCULUS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@ SKG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18378AFB-FB78-4258-84D6-C1703CE33C51}" type="datetime1">
              <a:rPr lang="en-US" spc="-5" smtClean="0"/>
              <a:t>4/22/2021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810004" y="3089401"/>
            <a:ext cx="57099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00009A"/>
              </a:buClr>
              <a:buSzPct val="75000"/>
              <a:buFont typeface="Wingdings"/>
              <a:buChar char=""/>
              <a:tabLst>
                <a:tab pos="355600" algn="l"/>
              </a:tabLst>
            </a:pPr>
            <a:r>
              <a:rPr sz="3200" b="1" spc="-10" dirty="0">
                <a:solidFill>
                  <a:srgbClr val="006500"/>
                </a:solidFill>
                <a:latin typeface="Arial"/>
                <a:cs typeface="Arial"/>
              </a:rPr>
              <a:t>Domain Relational</a:t>
            </a:r>
            <a:r>
              <a:rPr sz="3200" b="1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006500"/>
                </a:solidFill>
                <a:latin typeface="Arial"/>
                <a:cs typeface="Arial"/>
              </a:rPr>
              <a:t>Calculus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473455"/>
            <a:ext cx="65506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009A"/>
                </a:solidFill>
              </a:rPr>
              <a:t>The </a:t>
            </a:r>
            <a:r>
              <a:rPr sz="3600" spc="-5" dirty="0">
                <a:solidFill>
                  <a:srgbClr val="00009A"/>
                </a:solidFill>
              </a:rPr>
              <a:t>Domain Relational</a:t>
            </a:r>
            <a:r>
              <a:rPr sz="3600" spc="-95" dirty="0">
                <a:solidFill>
                  <a:srgbClr val="00009A"/>
                </a:solidFill>
              </a:rPr>
              <a:t> </a:t>
            </a:r>
            <a:r>
              <a:rPr sz="3600" spc="-5" dirty="0">
                <a:solidFill>
                  <a:srgbClr val="00009A"/>
                </a:solidFill>
              </a:rPr>
              <a:t>Calculus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@ SKG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5AB27B36-AD36-4327-A749-BE381EE33248}" type="datetime1">
              <a:rPr lang="en-US" spc="-5" smtClean="0"/>
              <a:t>4/22/2021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15873" y="1601682"/>
            <a:ext cx="8052434" cy="434340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575"/>
              </a:spcBef>
              <a:buClr>
                <a:srgbClr val="3333FF"/>
              </a:buClr>
              <a:buSzPct val="75000"/>
              <a:buFont typeface="Wingdings"/>
              <a:buChar char=""/>
              <a:tabLst>
                <a:tab pos="380365" algn="l"/>
                <a:tab pos="381000" algn="l"/>
              </a:tabLst>
            </a:pPr>
            <a:r>
              <a:rPr sz="2000" spc="-10" dirty="0">
                <a:latin typeface="Arial"/>
                <a:cs typeface="Arial"/>
              </a:rPr>
              <a:t>Domain </a:t>
            </a:r>
            <a:r>
              <a:rPr sz="2000" spc="-5" dirty="0">
                <a:latin typeface="Arial"/>
                <a:cs typeface="Arial"/>
              </a:rPr>
              <a:t>calculus differs from tuple calculus in the</a:t>
            </a:r>
            <a:r>
              <a:rPr sz="2000" spc="155" dirty="0"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A50021"/>
                </a:solidFill>
                <a:latin typeface="Arial"/>
                <a:cs typeface="Arial"/>
              </a:rPr>
              <a:t>type of </a:t>
            </a:r>
            <a:r>
              <a:rPr sz="2000" i="1" spc="-10" dirty="0">
                <a:solidFill>
                  <a:srgbClr val="A50021"/>
                </a:solidFill>
                <a:latin typeface="Arial"/>
                <a:cs typeface="Arial"/>
              </a:rPr>
              <a:t>variables</a:t>
            </a:r>
            <a:endParaRPr sz="2000">
              <a:latin typeface="Arial"/>
              <a:cs typeface="Arial"/>
            </a:endParaRPr>
          </a:p>
          <a:p>
            <a:pPr marL="381000"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solidFill>
                  <a:srgbClr val="A50021"/>
                </a:solidFill>
                <a:latin typeface="Arial"/>
                <a:cs typeface="Arial"/>
              </a:rPr>
              <a:t>used in</a:t>
            </a:r>
            <a:r>
              <a:rPr sz="2000" spc="-10" dirty="0">
                <a:solidFill>
                  <a:srgbClr val="A5002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A50021"/>
                </a:solidFill>
                <a:latin typeface="Arial"/>
                <a:cs typeface="Arial"/>
              </a:rPr>
              <a:t>formulas</a:t>
            </a:r>
            <a:endParaRPr sz="2000">
              <a:latin typeface="Arial"/>
              <a:cs typeface="Arial"/>
            </a:endParaRPr>
          </a:p>
          <a:p>
            <a:pPr marL="381000" marR="30480" indent="-342900">
              <a:lnSpc>
                <a:spcPct val="120000"/>
              </a:lnSpc>
              <a:spcBef>
                <a:spcPts val="470"/>
              </a:spcBef>
              <a:buClr>
                <a:srgbClr val="3333FF"/>
              </a:buClr>
              <a:buSzPct val="75000"/>
              <a:buFont typeface="Wingdings"/>
              <a:buChar char=""/>
              <a:tabLst>
                <a:tab pos="380365" algn="l"/>
                <a:tab pos="381000" algn="l"/>
              </a:tabLst>
            </a:pPr>
            <a:r>
              <a:rPr sz="2000" spc="-10" dirty="0">
                <a:latin typeface="Arial"/>
                <a:cs typeface="Arial"/>
              </a:rPr>
              <a:t>Rather </a:t>
            </a:r>
            <a:r>
              <a:rPr sz="2000" spc="-5" dirty="0">
                <a:latin typeface="Arial"/>
                <a:cs typeface="Arial"/>
              </a:rPr>
              <a:t>than having variables range over tuples, the variables range  over single values from domains of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attributes</a:t>
            </a:r>
            <a:endParaRPr sz="2000">
              <a:latin typeface="Arial"/>
              <a:cs typeface="Arial"/>
            </a:endParaRPr>
          </a:p>
          <a:p>
            <a:pPr marL="381000" marR="32384" indent="-342900">
              <a:lnSpc>
                <a:spcPct val="119700"/>
              </a:lnSpc>
              <a:spcBef>
                <a:spcPts val="475"/>
              </a:spcBef>
              <a:buClr>
                <a:srgbClr val="3333FF"/>
              </a:buClr>
              <a:buSzPct val="75000"/>
              <a:buFont typeface="Wingdings"/>
              <a:buChar char=""/>
              <a:tabLst>
                <a:tab pos="380365" algn="l"/>
                <a:tab pos="381000" algn="l"/>
              </a:tabLst>
            </a:pPr>
            <a:r>
              <a:rPr sz="2000" spc="-5" dirty="0">
                <a:latin typeface="Arial"/>
                <a:cs typeface="Arial"/>
              </a:rPr>
              <a:t>To form a </a:t>
            </a:r>
            <a:r>
              <a:rPr sz="2000" spc="-10" dirty="0">
                <a:latin typeface="Arial"/>
                <a:cs typeface="Arial"/>
              </a:rPr>
              <a:t>relation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0" dirty="0">
                <a:latin typeface="Arial"/>
                <a:cs typeface="Arial"/>
              </a:rPr>
              <a:t>degree </a:t>
            </a:r>
            <a:r>
              <a:rPr sz="2000" spc="-5" dirty="0">
                <a:latin typeface="Arial"/>
                <a:cs typeface="Arial"/>
              </a:rPr>
              <a:t>n for a query </a:t>
            </a:r>
            <a:r>
              <a:rPr sz="2000" spc="-10" dirty="0">
                <a:latin typeface="Arial"/>
                <a:cs typeface="Arial"/>
              </a:rPr>
              <a:t>result, </a:t>
            </a:r>
            <a:r>
              <a:rPr sz="2000" spc="-5" dirty="0">
                <a:latin typeface="Arial"/>
                <a:cs typeface="Arial"/>
              </a:rPr>
              <a:t>we must have n </a:t>
            </a:r>
            <a:r>
              <a:rPr sz="2000" spc="-10" dirty="0">
                <a:latin typeface="Arial"/>
                <a:cs typeface="Arial"/>
              </a:rPr>
              <a:t>of  </a:t>
            </a:r>
            <a:r>
              <a:rPr sz="2000" spc="-5" dirty="0">
                <a:latin typeface="Arial"/>
                <a:cs typeface="Arial"/>
              </a:rPr>
              <a:t>these </a:t>
            </a:r>
            <a:r>
              <a:rPr sz="2000" b="1" spc="-5" dirty="0">
                <a:solidFill>
                  <a:srgbClr val="008000"/>
                </a:solidFill>
                <a:latin typeface="Arial"/>
                <a:cs typeface="Arial"/>
              </a:rPr>
              <a:t>domain </a:t>
            </a:r>
            <a:r>
              <a:rPr sz="2000" b="1" spc="-10" dirty="0">
                <a:solidFill>
                  <a:srgbClr val="008000"/>
                </a:solidFill>
                <a:latin typeface="Arial"/>
                <a:cs typeface="Arial"/>
              </a:rPr>
              <a:t>variables</a:t>
            </a:r>
            <a:r>
              <a:rPr sz="2000" spc="-10" dirty="0">
                <a:latin typeface="Arial"/>
                <a:cs typeface="Arial"/>
              </a:rPr>
              <a:t>—one </a:t>
            </a:r>
            <a:r>
              <a:rPr sz="2000" spc="-5" dirty="0">
                <a:latin typeface="Arial"/>
                <a:cs typeface="Arial"/>
              </a:rPr>
              <a:t>for each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attribute</a:t>
            </a:r>
            <a:endParaRPr sz="2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950"/>
              </a:spcBef>
              <a:tabLst>
                <a:tab pos="451484" algn="l"/>
              </a:tabLst>
            </a:pPr>
            <a:r>
              <a:rPr sz="1500" dirty="0">
                <a:solidFill>
                  <a:srgbClr val="656500"/>
                </a:solidFill>
                <a:latin typeface="Wingdings"/>
                <a:cs typeface="Wingdings"/>
              </a:rPr>
              <a:t></a:t>
            </a:r>
            <a:r>
              <a:rPr sz="1500" dirty="0">
                <a:solidFill>
                  <a:srgbClr val="656500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Arial"/>
                <a:cs typeface="Arial"/>
              </a:rPr>
              <a:t>An </a:t>
            </a:r>
            <a:r>
              <a:rPr sz="2000" spc="-10" dirty="0">
                <a:latin typeface="Arial"/>
                <a:cs typeface="Arial"/>
              </a:rPr>
              <a:t>expression </a:t>
            </a:r>
            <a:r>
              <a:rPr sz="2000" spc="-5" dirty="0">
                <a:latin typeface="Arial"/>
                <a:cs typeface="Arial"/>
              </a:rPr>
              <a:t>of the </a:t>
            </a:r>
            <a:r>
              <a:rPr sz="2000" spc="-10" dirty="0">
                <a:latin typeface="Arial"/>
                <a:cs typeface="Arial"/>
              </a:rPr>
              <a:t>domain </a:t>
            </a:r>
            <a:r>
              <a:rPr sz="2000" spc="-5" dirty="0">
                <a:latin typeface="Arial"/>
                <a:cs typeface="Arial"/>
              </a:rPr>
              <a:t>calculus is of the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form</a:t>
            </a:r>
            <a:endParaRPr sz="2000">
              <a:latin typeface="Arial"/>
              <a:cs typeface="Arial"/>
            </a:endParaRPr>
          </a:p>
          <a:p>
            <a:pPr marL="380365" marR="30480" indent="654050">
              <a:lnSpc>
                <a:spcPct val="129600"/>
              </a:lnSpc>
              <a:spcBef>
                <a:spcPts val="240"/>
              </a:spcBef>
              <a:tabLst>
                <a:tab pos="6521450" algn="l"/>
              </a:tabLst>
            </a:pP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{x</a:t>
            </a:r>
            <a:r>
              <a:rPr sz="1950" spc="-7" baseline="-21367" dirty="0">
                <a:solidFill>
                  <a:srgbClr val="3333FF"/>
                </a:solidFill>
                <a:latin typeface="Arial"/>
                <a:cs typeface="Arial"/>
              </a:rPr>
              <a:t>1</a:t>
            </a: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, x</a:t>
            </a:r>
            <a:r>
              <a:rPr sz="1950" spc="-7" baseline="-21367" dirty="0">
                <a:solidFill>
                  <a:srgbClr val="3333FF"/>
                </a:solidFill>
                <a:latin typeface="Arial"/>
                <a:cs typeface="Arial"/>
              </a:rPr>
              <a:t>2</a:t>
            </a: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, . . </a:t>
            </a:r>
            <a:r>
              <a:rPr sz="2000" spc="-10" dirty="0">
                <a:solidFill>
                  <a:srgbClr val="3333FF"/>
                </a:solidFill>
                <a:latin typeface="Arial"/>
                <a:cs typeface="Arial"/>
              </a:rPr>
              <a:t>., </a:t>
            </a: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x</a:t>
            </a:r>
            <a:r>
              <a:rPr sz="1950" spc="-7" baseline="-21367" dirty="0">
                <a:solidFill>
                  <a:srgbClr val="3333FF"/>
                </a:solidFill>
                <a:latin typeface="Arial"/>
                <a:cs typeface="Arial"/>
              </a:rPr>
              <a:t>n </a:t>
            </a: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| COND(x</a:t>
            </a:r>
            <a:r>
              <a:rPr sz="1950" spc="-7" baseline="-21367" dirty="0">
                <a:solidFill>
                  <a:srgbClr val="3333FF"/>
                </a:solidFill>
                <a:latin typeface="Arial"/>
                <a:cs typeface="Arial"/>
              </a:rPr>
              <a:t>1</a:t>
            </a: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, x</a:t>
            </a:r>
            <a:r>
              <a:rPr sz="1950" spc="-7" baseline="-21367" dirty="0">
                <a:solidFill>
                  <a:srgbClr val="3333FF"/>
                </a:solidFill>
                <a:latin typeface="Arial"/>
                <a:cs typeface="Arial"/>
              </a:rPr>
              <a:t>2</a:t>
            </a: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, . . ., x</a:t>
            </a:r>
            <a:r>
              <a:rPr sz="1950" spc="-7" baseline="-21367" dirty="0">
                <a:solidFill>
                  <a:srgbClr val="3333FF"/>
                </a:solidFill>
                <a:latin typeface="Arial"/>
                <a:cs typeface="Arial"/>
              </a:rPr>
              <a:t>n</a:t>
            </a: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, x</a:t>
            </a:r>
            <a:r>
              <a:rPr sz="1950" spc="-7" baseline="-21367" dirty="0">
                <a:solidFill>
                  <a:srgbClr val="3333FF"/>
                </a:solidFill>
                <a:latin typeface="Arial"/>
                <a:cs typeface="Arial"/>
              </a:rPr>
              <a:t>n+1</a:t>
            </a: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, x</a:t>
            </a:r>
            <a:r>
              <a:rPr sz="1950" spc="-7" baseline="-21367" dirty="0">
                <a:solidFill>
                  <a:srgbClr val="3333FF"/>
                </a:solidFill>
                <a:latin typeface="Arial"/>
                <a:cs typeface="Arial"/>
              </a:rPr>
              <a:t>n+2</a:t>
            </a: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, . . ., x</a:t>
            </a:r>
            <a:r>
              <a:rPr sz="1950" spc="-7" baseline="-21367" dirty="0">
                <a:solidFill>
                  <a:srgbClr val="3333FF"/>
                </a:solidFill>
                <a:latin typeface="Arial"/>
                <a:cs typeface="Arial"/>
              </a:rPr>
              <a:t>n+m</a:t>
            </a: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)}  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where 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x</a:t>
            </a:r>
            <a:r>
              <a:rPr sz="1950" spc="-7" baseline="-21367" dirty="0">
                <a:solidFill>
                  <a:srgbClr val="008000"/>
                </a:solidFill>
                <a:latin typeface="Arial"/>
                <a:cs typeface="Arial"/>
              </a:rPr>
              <a:t>1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, x</a:t>
            </a:r>
            <a:r>
              <a:rPr sz="1950" spc="-7" baseline="-21367" dirty="0">
                <a:solidFill>
                  <a:srgbClr val="008000"/>
                </a:solidFill>
                <a:latin typeface="Arial"/>
                <a:cs typeface="Arial"/>
              </a:rPr>
              <a:t>2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, . . ., 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x</a:t>
            </a:r>
            <a:r>
              <a:rPr sz="1950" spc="-15" baseline="-21367" dirty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, 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x</a:t>
            </a:r>
            <a:r>
              <a:rPr sz="1950" spc="-7" baseline="-21367" dirty="0">
                <a:solidFill>
                  <a:srgbClr val="008000"/>
                </a:solidFill>
                <a:latin typeface="Arial"/>
                <a:cs typeface="Arial"/>
              </a:rPr>
              <a:t>n+1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, x</a:t>
            </a:r>
            <a:r>
              <a:rPr sz="1950" spc="-7" baseline="-21367" dirty="0">
                <a:solidFill>
                  <a:srgbClr val="008000"/>
                </a:solidFill>
                <a:latin typeface="Arial"/>
                <a:cs typeface="Arial"/>
              </a:rPr>
              <a:t>n+2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, . . ., x</a:t>
            </a:r>
            <a:r>
              <a:rPr sz="1950" spc="-7" baseline="-21367" dirty="0">
                <a:solidFill>
                  <a:srgbClr val="008000"/>
                </a:solidFill>
                <a:latin typeface="Arial"/>
                <a:cs typeface="Arial"/>
              </a:rPr>
              <a:t>n+m 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are 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domain 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variables that  range  over  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domains  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(of  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attributes)  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and  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COND</a:t>
            </a:r>
            <a:r>
              <a:rPr sz="2000" spc="-204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is</a:t>
            </a:r>
            <a:r>
              <a:rPr sz="2000" spc="45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a	</a:t>
            </a:r>
            <a:r>
              <a:rPr sz="2000" b="1" spc="-10" dirty="0">
                <a:solidFill>
                  <a:srgbClr val="008000"/>
                </a:solidFill>
                <a:latin typeface="Arial"/>
                <a:cs typeface="Arial"/>
              </a:rPr>
              <a:t>condition</a:t>
            </a:r>
            <a:r>
              <a:rPr sz="2000" b="1" spc="39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or</a:t>
            </a:r>
            <a:endParaRPr sz="2000">
              <a:latin typeface="Arial"/>
              <a:cs typeface="Arial"/>
            </a:endParaRPr>
          </a:p>
          <a:p>
            <a:pPr marL="380365">
              <a:lnSpc>
                <a:spcPct val="100000"/>
              </a:lnSpc>
              <a:spcBef>
                <a:spcPts val="475"/>
              </a:spcBef>
            </a:pPr>
            <a:r>
              <a:rPr sz="2000" b="1" spc="-5" dirty="0">
                <a:solidFill>
                  <a:srgbClr val="008000"/>
                </a:solidFill>
                <a:latin typeface="Arial"/>
                <a:cs typeface="Arial"/>
              </a:rPr>
              <a:t>formula 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of the 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domain 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relational</a:t>
            </a:r>
            <a:r>
              <a:rPr sz="2000" spc="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calculus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250" y="94742"/>
            <a:ext cx="457263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00009A"/>
                </a:solidFill>
              </a:rPr>
              <a:t>Example of</a:t>
            </a:r>
            <a:r>
              <a:rPr sz="4000" spc="-65" dirty="0">
                <a:solidFill>
                  <a:srgbClr val="00009A"/>
                </a:solidFill>
              </a:rPr>
              <a:t> </a:t>
            </a:r>
            <a:r>
              <a:rPr sz="4000" spc="-5" dirty="0">
                <a:solidFill>
                  <a:srgbClr val="00009A"/>
                </a:solidFill>
              </a:rPr>
              <a:t>Relation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4357115" y="3217868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4">
                <a:moveTo>
                  <a:pt x="0" y="0"/>
                </a:moveTo>
                <a:lnTo>
                  <a:pt x="204593" y="0"/>
                </a:lnTo>
              </a:path>
            </a:pathLst>
          </a:custGeom>
          <a:ln w="1505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79341" y="3217868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4">
                <a:moveTo>
                  <a:pt x="0" y="0"/>
                </a:moveTo>
                <a:lnTo>
                  <a:pt x="204593" y="0"/>
                </a:lnTo>
              </a:path>
            </a:pathLst>
          </a:custGeom>
          <a:ln w="1505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43072" y="3217868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4">
                <a:moveTo>
                  <a:pt x="0" y="0"/>
                </a:moveTo>
                <a:lnTo>
                  <a:pt x="204593" y="0"/>
                </a:lnTo>
              </a:path>
            </a:pathLst>
          </a:custGeom>
          <a:ln w="1505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59557" y="3217868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5">
                <a:moveTo>
                  <a:pt x="0" y="0"/>
                </a:moveTo>
                <a:lnTo>
                  <a:pt x="204593" y="0"/>
                </a:lnTo>
              </a:path>
            </a:pathLst>
          </a:custGeom>
          <a:ln w="1505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96439" y="3217868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5">
                <a:moveTo>
                  <a:pt x="0" y="0"/>
                </a:moveTo>
                <a:lnTo>
                  <a:pt x="204593" y="0"/>
                </a:lnTo>
              </a:path>
            </a:pathLst>
          </a:custGeom>
          <a:ln w="1505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41882" y="3217868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5">
                <a:moveTo>
                  <a:pt x="0" y="0"/>
                </a:moveTo>
                <a:lnTo>
                  <a:pt x="204593" y="0"/>
                </a:lnTo>
              </a:path>
            </a:pathLst>
          </a:custGeom>
          <a:ln w="1505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5027" y="3217868"/>
            <a:ext cx="272415" cy="0"/>
          </a:xfrm>
          <a:custGeom>
            <a:avLst/>
            <a:gdLst/>
            <a:ahLst/>
            <a:cxnLst/>
            <a:rect l="l" t="t" r="r" b="b"/>
            <a:pathLst>
              <a:path w="272415">
                <a:moveTo>
                  <a:pt x="0" y="0"/>
                </a:moveTo>
                <a:lnTo>
                  <a:pt x="272058" y="0"/>
                </a:lnTo>
              </a:path>
            </a:pathLst>
          </a:custGeom>
          <a:ln w="1505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79222" y="1541272"/>
          <a:ext cx="4343397" cy="1787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3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85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5007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fname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lname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empid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bdate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870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address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dno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salary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John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Smith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123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86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Houston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796"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Franklin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Wong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345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86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Houston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Jeniffer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Wallace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987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Bellarice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James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Bomg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865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Houston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E9F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@ SKG</a:t>
            </a:r>
            <a:endParaRPr dirty="0"/>
          </a:p>
        </p:txBody>
      </p: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6068EC1D-77DE-4A1F-847C-2010B7613EBC}" type="datetime1">
              <a:rPr lang="en-US" spc="-5" smtClean="0"/>
              <a:t>4/22/2021</a:t>
            </a:fld>
            <a:endParaRPr spc="-5" dirty="0"/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5755894" y="1733295"/>
          <a:ext cx="2302509" cy="14592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3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dname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dnum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870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mgr_eid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846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Research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345</a:t>
                      </a: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322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Admin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987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07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Headqtr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865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846">
                <a:tc>
                  <a:txBody>
                    <a:bodyPr/>
                    <a:lstStyle/>
                    <a:p>
                      <a:pPr marL="635"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426973" y="882650"/>
            <a:ext cx="3980815" cy="56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85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employee</a:t>
            </a:r>
            <a:endParaRPr sz="1800" dirty="0">
              <a:latin typeface="Arial"/>
              <a:cs typeface="Arial"/>
            </a:endParaRPr>
          </a:p>
          <a:p>
            <a:pPr marL="50165">
              <a:lnSpc>
                <a:spcPts val="2225"/>
              </a:lnSpc>
              <a:tabLst>
                <a:tab pos="742315" algn="l"/>
                <a:tab pos="1433195" algn="l"/>
                <a:tab pos="2009775" algn="l"/>
                <a:tab pos="2529840" algn="l"/>
                <a:tab pos="3392804" algn="l"/>
                <a:tab pos="3769995" algn="l"/>
              </a:tabLst>
            </a:pPr>
            <a:r>
              <a:rPr sz="2000" b="1" spc="-5" dirty="0">
                <a:solidFill>
                  <a:srgbClr val="A50021"/>
                </a:solidFill>
                <a:latin typeface="Arial"/>
                <a:cs typeface="Arial"/>
              </a:rPr>
              <a:t>q	r	s	t	u	v	w</a:t>
            </a:r>
            <a:endParaRPr sz="2000" dirty="0">
              <a:latin typeface="Arial"/>
              <a:cs typeface="Arial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495045" y="3730497"/>
          <a:ext cx="1898649" cy="24719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5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5081">
                <a:tc>
                  <a:txBody>
                    <a:bodyPr/>
                    <a:lstStyle/>
                    <a:p>
                      <a:pPr marL="244475">
                        <a:lnSpc>
                          <a:spcPts val="535"/>
                        </a:lnSpc>
                      </a:pPr>
                      <a:r>
                        <a:rPr sz="2000" b="1" dirty="0">
                          <a:solidFill>
                            <a:srgbClr val="FF33CC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201295">
                        <a:lnSpc>
                          <a:spcPts val="1535"/>
                        </a:lnSpc>
                      </a:pPr>
                      <a:r>
                        <a:rPr sz="1800" b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eid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b="1" u="heavy" spc="-31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3000" b="1" spc="-465" baseline="26388" dirty="0">
                          <a:solidFill>
                            <a:srgbClr val="FF33CC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800" b="1" u="heavy" spc="-31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no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ts val="535"/>
                        </a:lnSpc>
                      </a:pPr>
                      <a:r>
                        <a:rPr sz="2000" b="1" dirty="0">
                          <a:solidFill>
                            <a:srgbClr val="FF33CC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ts val="1535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hrs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123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123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345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345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345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987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987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---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---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---</a:t>
                      </a: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426973" y="3379723"/>
            <a:ext cx="1092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works_on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2684272" y="3960621"/>
          <a:ext cx="2689225" cy="21976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5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6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pname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pnum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ploc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dnum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prod_x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Bellaire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prod_y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Sugarland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prod_z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Houston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</a:t>
                      </a: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Compt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Stafford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Reorg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Houston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newb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Stafford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905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  <a:solidFill>
                      <a:srgbClr val="FF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2770123" y="3340100"/>
            <a:ext cx="788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project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5793994" y="3882897"/>
          <a:ext cx="2583180" cy="21968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081">
                <a:tc>
                  <a:txBody>
                    <a:bodyPr/>
                    <a:lstStyle/>
                    <a:p>
                      <a:pPr marL="635" algn="ctr">
                        <a:lnSpc>
                          <a:spcPts val="1870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e_id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depname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bdate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870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relation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345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Alice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86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Daughter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345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Theodore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345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Joy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Spouse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123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Michale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081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123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Alice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Daughter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123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Eliza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Spouse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270"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---</a:t>
                      </a:r>
                    </a:p>
                  </a:txBody>
                  <a:tcPr marL="0" marR="0" marT="0" marB="0">
                    <a:lnL w="12700">
                      <a:solidFill>
                        <a:srgbClr val="010101"/>
                      </a:solidFill>
                      <a:prstDash val="solid"/>
                    </a:lnL>
                    <a:lnR w="12700">
                      <a:solidFill>
                        <a:srgbClr val="010101"/>
                      </a:solidFill>
                      <a:prstDash val="solid"/>
                    </a:lnR>
                    <a:lnT w="12700">
                      <a:solidFill>
                        <a:srgbClr val="010101"/>
                      </a:solidFill>
                      <a:prstDash val="solid"/>
                    </a:lnT>
                    <a:lnB w="12700">
                      <a:solidFill>
                        <a:srgbClr val="01010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5841746" y="3302000"/>
            <a:ext cx="1181100" cy="56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85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dependent</a:t>
            </a:r>
            <a:endParaRPr sz="1800">
              <a:latin typeface="Arial"/>
              <a:cs typeface="Arial"/>
            </a:endParaRPr>
          </a:p>
          <a:p>
            <a:pPr marL="128270">
              <a:lnSpc>
                <a:spcPts val="2225"/>
              </a:lnSpc>
              <a:tabLst>
                <a:tab pos="802005" algn="l"/>
              </a:tabLst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d	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18721" y="1441958"/>
            <a:ext cx="1809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A50021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17946" y="1063346"/>
            <a:ext cx="1270635" cy="708660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9"/>
              </a:spcBef>
            </a:pPr>
            <a:r>
              <a:rPr sz="1800" b="1" dirty="0">
                <a:latin typeface="Arial"/>
                <a:cs typeface="Arial"/>
              </a:rPr>
              <a:t>department</a:t>
            </a:r>
            <a:endParaRPr sz="1800">
              <a:latin typeface="Arial"/>
              <a:cs typeface="Arial"/>
            </a:endParaRPr>
          </a:p>
          <a:p>
            <a:pPr marL="113030">
              <a:lnSpc>
                <a:spcPct val="100000"/>
              </a:lnSpc>
              <a:spcBef>
                <a:spcPts val="430"/>
              </a:spcBef>
              <a:tabLst>
                <a:tab pos="734695" algn="l"/>
              </a:tabLst>
            </a:pPr>
            <a:r>
              <a:rPr sz="2000" b="1" spc="-5" dirty="0">
                <a:solidFill>
                  <a:srgbClr val="A50021"/>
                </a:solidFill>
                <a:latin typeface="Arial"/>
                <a:cs typeface="Arial"/>
              </a:rPr>
              <a:t>l	m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40254" y="3648711"/>
            <a:ext cx="1670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008000"/>
                </a:solidFill>
                <a:latin typeface="Arial"/>
                <a:cs typeface="Arial"/>
              </a:rPr>
              <a:t>k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68944" y="3648711"/>
            <a:ext cx="965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008000"/>
                </a:solidFill>
                <a:latin typeface="Arial"/>
                <a:cs typeface="Arial"/>
              </a:rPr>
              <a:t>j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97633" y="3648711"/>
            <a:ext cx="965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008000"/>
                </a:solidFill>
                <a:latin typeface="Arial"/>
                <a:cs typeface="Arial"/>
              </a:rPr>
              <a:t>i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24014" y="3648711"/>
            <a:ext cx="1809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008000"/>
                </a:solidFill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973787" y="3532115"/>
            <a:ext cx="1809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302477" y="3532115"/>
            <a:ext cx="11048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5073" y="733298"/>
            <a:ext cx="626300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00009A"/>
                </a:solidFill>
              </a:rPr>
              <a:t>Domain Relational</a:t>
            </a:r>
            <a:r>
              <a:rPr sz="4000" spc="-70" dirty="0">
                <a:solidFill>
                  <a:srgbClr val="00009A"/>
                </a:solidFill>
              </a:rPr>
              <a:t> </a:t>
            </a:r>
            <a:r>
              <a:rPr sz="4000" spc="-5" dirty="0">
                <a:solidFill>
                  <a:srgbClr val="00009A"/>
                </a:solidFill>
              </a:rPr>
              <a:t>Calculus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191767" y="2928366"/>
            <a:ext cx="7296150" cy="3672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3419" y="5079491"/>
            <a:ext cx="8103870" cy="6416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6973" y="1419407"/>
            <a:ext cx="8270875" cy="426212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4570" algn="l"/>
              </a:tabLst>
            </a:pPr>
            <a:r>
              <a:rPr sz="1800" b="1" spc="-5" dirty="0">
                <a:latin typeface="Arial"/>
                <a:cs typeface="Arial"/>
              </a:rPr>
              <a:t>Example1: </a:t>
            </a:r>
            <a:r>
              <a:rPr sz="2000" spc="-5" dirty="0">
                <a:latin typeface="Arial"/>
                <a:cs typeface="Arial"/>
              </a:rPr>
              <a:t>To find the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name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	employees </a:t>
            </a:r>
            <a:r>
              <a:rPr sz="2000" spc="-10" dirty="0">
                <a:latin typeface="Arial"/>
                <a:cs typeface="Arial"/>
              </a:rPr>
              <a:t>whose </a:t>
            </a:r>
            <a:r>
              <a:rPr sz="2000" spc="-5" dirty="0">
                <a:latin typeface="Arial"/>
                <a:cs typeface="Arial"/>
              </a:rPr>
              <a:t>salary is </a:t>
            </a:r>
            <a:r>
              <a:rPr sz="2000" spc="-10" dirty="0">
                <a:latin typeface="Arial"/>
                <a:cs typeface="Arial"/>
              </a:rPr>
              <a:t>above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$50000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800" dirty="0">
                <a:solidFill>
                  <a:srgbClr val="A50021"/>
                </a:solidFill>
                <a:latin typeface="Arial"/>
                <a:cs typeface="Arial"/>
              </a:rPr>
              <a:t>Ans. </a:t>
            </a:r>
            <a:r>
              <a:rPr sz="1800" spc="-5" dirty="0">
                <a:solidFill>
                  <a:srgbClr val="A50021"/>
                </a:solidFill>
                <a:latin typeface="Arial"/>
                <a:cs typeface="Arial"/>
              </a:rPr>
              <a:t>in</a:t>
            </a:r>
            <a:r>
              <a:rPr sz="1800" spc="-15" dirty="0">
                <a:solidFill>
                  <a:srgbClr val="A5002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A50021"/>
                </a:solidFill>
                <a:latin typeface="Arial"/>
                <a:cs typeface="Arial"/>
              </a:rPr>
              <a:t>DRC:</a:t>
            </a:r>
            <a:endParaRPr sz="1800" dirty="0">
              <a:latin typeface="Arial"/>
              <a:cs typeface="Arial"/>
            </a:endParaRPr>
          </a:p>
          <a:p>
            <a:pPr marL="848994">
              <a:lnSpc>
                <a:spcPct val="100000"/>
              </a:lnSpc>
              <a:spcBef>
                <a:spcPts val="1095"/>
              </a:spcBef>
            </a:pP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{qr | (</a:t>
            </a:r>
            <a:r>
              <a:rPr sz="2000" spc="-5" dirty="0">
                <a:solidFill>
                  <a:srgbClr val="0000FF"/>
                </a:solidFill>
                <a:latin typeface="Symbol"/>
                <a:cs typeface="Symbol"/>
              </a:rPr>
              <a:t>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s) (</a:t>
            </a:r>
            <a:r>
              <a:rPr sz="2000" spc="-5" dirty="0">
                <a:solidFill>
                  <a:srgbClr val="0000FF"/>
                </a:solidFill>
                <a:latin typeface="Symbol"/>
                <a:cs typeface="Symbol"/>
              </a:rPr>
              <a:t>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t) (</a:t>
            </a:r>
            <a:r>
              <a:rPr sz="2000" spc="-5" dirty="0">
                <a:solidFill>
                  <a:srgbClr val="0000FF"/>
                </a:solidFill>
                <a:latin typeface="Symbol"/>
                <a:cs typeface="Symbol"/>
              </a:rPr>
              <a:t>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u)(</a:t>
            </a:r>
            <a:r>
              <a:rPr sz="2000" spc="-5" dirty="0">
                <a:solidFill>
                  <a:srgbClr val="0000FF"/>
                </a:solidFill>
                <a:latin typeface="Symbol"/>
                <a:cs typeface="Symbol"/>
              </a:rPr>
              <a:t>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v) (</a:t>
            </a:r>
            <a:r>
              <a:rPr sz="2000" spc="-5" dirty="0">
                <a:solidFill>
                  <a:srgbClr val="0000FF"/>
                </a:solidFill>
                <a:latin typeface="Symbol"/>
                <a:cs typeface="Symbol"/>
              </a:rPr>
              <a:t>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w) (employee (qrstuvw) Λ</a:t>
            </a:r>
            <a:r>
              <a:rPr sz="2000" spc="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w&gt;50000)};</a:t>
            </a:r>
            <a:endParaRPr sz="2000" dirty="0">
              <a:latin typeface="Arial"/>
              <a:cs typeface="Arial"/>
            </a:endParaRPr>
          </a:p>
          <a:p>
            <a:pPr marL="856615">
              <a:lnSpc>
                <a:spcPct val="100000"/>
              </a:lnSpc>
              <a:spcBef>
                <a:spcPts val="1955"/>
              </a:spcBef>
            </a:pPr>
            <a:r>
              <a:rPr sz="1800" b="1" spc="-5" dirty="0">
                <a:solidFill>
                  <a:srgbClr val="FFFFEF"/>
                </a:solidFill>
                <a:latin typeface="Arial"/>
                <a:cs typeface="Arial"/>
              </a:rPr>
              <a:t>SELECT fname,lname FROM employee </a:t>
            </a:r>
            <a:r>
              <a:rPr sz="1800" b="1" dirty="0">
                <a:solidFill>
                  <a:srgbClr val="FFFFEF"/>
                </a:solidFill>
                <a:latin typeface="Arial"/>
                <a:cs typeface="Arial"/>
              </a:rPr>
              <a:t>WHERE </a:t>
            </a:r>
            <a:r>
              <a:rPr sz="1800" b="1" spc="-5" dirty="0">
                <a:solidFill>
                  <a:srgbClr val="FFFFEF"/>
                </a:solidFill>
                <a:latin typeface="Arial"/>
                <a:cs typeface="Arial"/>
              </a:rPr>
              <a:t>salary&gt;</a:t>
            </a:r>
            <a:r>
              <a:rPr sz="1800" b="1" spc="-40" dirty="0">
                <a:solidFill>
                  <a:srgbClr val="FFFFE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EF"/>
                </a:solidFill>
                <a:latin typeface="Arial"/>
                <a:cs typeface="Arial"/>
              </a:rPr>
              <a:t>50000;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 dirty="0">
              <a:latin typeface="Arial"/>
              <a:cs typeface="Arial"/>
            </a:endParaRPr>
          </a:p>
          <a:p>
            <a:pPr marL="204470" marR="433705">
              <a:lnSpc>
                <a:spcPct val="100000"/>
              </a:lnSpc>
              <a:tabLst>
                <a:tab pos="1614170" algn="l"/>
              </a:tabLst>
            </a:pPr>
            <a:r>
              <a:rPr sz="2000" b="1" spc="-5" dirty="0">
                <a:latin typeface="Arial"/>
                <a:cs typeface="Arial"/>
              </a:rPr>
              <a:t>Example2:	</a:t>
            </a:r>
            <a:r>
              <a:rPr sz="2000" spc="-10" dirty="0">
                <a:latin typeface="Arial"/>
                <a:cs typeface="Arial"/>
              </a:rPr>
              <a:t>Retrieve </a:t>
            </a:r>
            <a:r>
              <a:rPr sz="2000" spc="-5" dirty="0">
                <a:latin typeface="Arial"/>
                <a:cs typeface="Arial"/>
              </a:rPr>
              <a:t>the birth date and </a:t>
            </a:r>
            <a:r>
              <a:rPr sz="2000" spc="-10" dirty="0">
                <a:latin typeface="Arial"/>
                <a:cs typeface="Arial"/>
              </a:rPr>
              <a:t>address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0" dirty="0">
                <a:latin typeface="Arial"/>
                <a:cs typeface="Arial"/>
              </a:rPr>
              <a:t>employee whose  </a:t>
            </a:r>
            <a:r>
              <a:rPr sz="2000" spc="-5" dirty="0">
                <a:latin typeface="Arial"/>
                <a:cs typeface="Arial"/>
              </a:rPr>
              <a:t>name is “John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smith”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 dirty="0">
              <a:latin typeface="Arial"/>
              <a:cs typeface="Arial"/>
            </a:endParaRPr>
          </a:p>
          <a:p>
            <a:pPr marL="204470">
              <a:lnSpc>
                <a:spcPct val="100000"/>
              </a:lnSpc>
            </a:pPr>
            <a:r>
              <a:rPr sz="1800" b="1" dirty="0">
                <a:solidFill>
                  <a:srgbClr val="00009A"/>
                </a:solidFill>
                <a:latin typeface="Arial"/>
                <a:cs typeface="Arial"/>
              </a:rPr>
              <a:t>{tu |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1800" spc="-5" dirty="0">
                <a:solidFill>
                  <a:srgbClr val="0000FF"/>
                </a:solidFill>
                <a:latin typeface="Symbol"/>
                <a:cs typeface="Symbol"/>
              </a:rPr>
              <a:t>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q)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1800" dirty="0">
                <a:solidFill>
                  <a:srgbClr val="0000FF"/>
                </a:solidFill>
                <a:latin typeface="Symbol"/>
                <a:cs typeface="Symbol"/>
              </a:rPr>
              <a:t>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r)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1800" spc="-5" dirty="0">
                <a:solidFill>
                  <a:srgbClr val="0000FF"/>
                </a:solidFill>
                <a:latin typeface="Symbol"/>
                <a:cs typeface="Symbol"/>
              </a:rPr>
              <a:t>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s)(</a:t>
            </a:r>
            <a:r>
              <a:rPr sz="1800" spc="-5" dirty="0">
                <a:solidFill>
                  <a:srgbClr val="0000FF"/>
                </a:solidFill>
                <a:latin typeface="Symbol"/>
                <a:cs typeface="Symbol"/>
              </a:rPr>
              <a:t>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v)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1800" dirty="0">
                <a:solidFill>
                  <a:srgbClr val="0000FF"/>
                </a:solidFill>
                <a:latin typeface="Symbol"/>
                <a:cs typeface="Symbol"/>
              </a:rPr>
              <a:t>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w)( </a:t>
            </a:r>
            <a:r>
              <a:rPr sz="1800" spc="-5" dirty="0">
                <a:solidFill>
                  <a:srgbClr val="00009A"/>
                </a:solidFill>
                <a:latin typeface="Arial"/>
                <a:cs typeface="Arial"/>
              </a:rPr>
              <a:t>employee (qrstuvw)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Λ </a:t>
            </a:r>
            <a:r>
              <a:rPr sz="1800" spc="-5" dirty="0">
                <a:solidFill>
                  <a:srgbClr val="00009A"/>
                </a:solidFill>
                <a:latin typeface="Arial"/>
                <a:cs typeface="Arial"/>
              </a:rPr>
              <a:t>q=“John” </a:t>
            </a:r>
            <a:r>
              <a:rPr sz="1800" dirty="0">
                <a:solidFill>
                  <a:srgbClr val="00009A"/>
                </a:solidFill>
                <a:latin typeface="Arial"/>
                <a:cs typeface="Arial"/>
              </a:rPr>
              <a:t>Λ r=“Smith”</a:t>
            </a:r>
            <a:r>
              <a:rPr sz="1800" spc="-45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9A"/>
                </a:solidFill>
                <a:latin typeface="Arial"/>
                <a:cs typeface="Arial"/>
              </a:rPr>
              <a:t>)};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 dirty="0">
              <a:latin typeface="Arial"/>
              <a:cs typeface="Arial"/>
            </a:endParaRPr>
          </a:p>
          <a:p>
            <a:pPr marL="3420110" marR="169545" indent="-2877820">
              <a:lnSpc>
                <a:spcPct val="100000"/>
              </a:lnSpc>
            </a:pPr>
            <a:r>
              <a:rPr sz="1800" b="1" dirty="0">
                <a:solidFill>
                  <a:srgbClr val="FFFFEF"/>
                </a:solidFill>
                <a:latin typeface="Arial"/>
                <a:cs typeface="Arial"/>
              </a:rPr>
              <a:t>SELECT bdate, </a:t>
            </a:r>
            <a:r>
              <a:rPr sz="1800" b="1" spc="-5" dirty="0">
                <a:solidFill>
                  <a:srgbClr val="FFFFEF"/>
                </a:solidFill>
                <a:latin typeface="Arial"/>
                <a:cs typeface="Arial"/>
              </a:rPr>
              <a:t>address </a:t>
            </a:r>
            <a:r>
              <a:rPr sz="1800" b="1" dirty="0">
                <a:solidFill>
                  <a:srgbClr val="FFFFEF"/>
                </a:solidFill>
                <a:latin typeface="Arial"/>
                <a:cs typeface="Arial"/>
              </a:rPr>
              <a:t>FROM </a:t>
            </a:r>
            <a:r>
              <a:rPr sz="1800" b="1" spc="-5" dirty="0">
                <a:solidFill>
                  <a:srgbClr val="FFFFEF"/>
                </a:solidFill>
                <a:latin typeface="Arial"/>
                <a:cs typeface="Arial"/>
              </a:rPr>
              <a:t>employee </a:t>
            </a:r>
            <a:r>
              <a:rPr sz="1800" b="1" dirty="0">
                <a:solidFill>
                  <a:srgbClr val="FFFFEF"/>
                </a:solidFill>
                <a:latin typeface="Arial"/>
                <a:cs typeface="Arial"/>
              </a:rPr>
              <a:t>WHERE fname=“John”</a:t>
            </a:r>
            <a:r>
              <a:rPr sz="1800" b="1" spc="-114" dirty="0">
                <a:solidFill>
                  <a:srgbClr val="FFFFE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EF"/>
                </a:solidFill>
                <a:latin typeface="Arial"/>
                <a:cs typeface="Arial"/>
              </a:rPr>
              <a:t>AND  </a:t>
            </a:r>
            <a:r>
              <a:rPr sz="1800" b="1" dirty="0">
                <a:solidFill>
                  <a:srgbClr val="FFFFEF"/>
                </a:solidFill>
                <a:latin typeface="Arial"/>
                <a:cs typeface="Arial"/>
              </a:rPr>
              <a:t>lname=“Smith”</a:t>
            </a:r>
            <a:r>
              <a:rPr sz="1800" b="1" spc="-10" dirty="0">
                <a:solidFill>
                  <a:srgbClr val="FFFFE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EF"/>
                </a:solidFill>
                <a:latin typeface="Arial"/>
                <a:cs typeface="Arial"/>
              </a:rPr>
              <a:t>;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@ SKG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1FA209BB-EF67-4C8E-9905-F227218F13BE}" type="datetime1">
              <a:rPr lang="en-US" spc="-5" smtClean="0"/>
              <a:t>4/22/2021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304" y="809497"/>
            <a:ext cx="7564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009A"/>
                </a:solidFill>
              </a:rPr>
              <a:t>Domain Relational</a:t>
            </a:r>
            <a:r>
              <a:rPr sz="3600" spc="-90" dirty="0">
                <a:solidFill>
                  <a:srgbClr val="00009A"/>
                </a:solidFill>
              </a:rPr>
              <a:t> </a:t>
            </a:r>
            <a:r>
              <a:rPr sz="3600" spc="-5" dirty="0">
                <a:solidFill>
                  <a:srgbClr val="00009A"/>
                </a:solidFill>
              </a:rPr>
              <a:t>Calculus-Example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28498" y="1636725"/>
            <a:ext cx="8174355" cy="2051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25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500" dirty="0">
                <a:solidFill>
                  <a:srgbClr val="656500"/>
                </a:solidFill>
                <a:latin typeface="Wingdings"/>
                <a:cs typeface="Wingdings"/>
              </a:rPr>
              <a:t></a:t>
            </a:r>
            <a:r>
              <a:rPr sz="1500" dirty="0">
                <a:solidFill>
                  <a:srgbClr val="656500"/>
                </a:solidFill>
                <a:latin typeface="Times New Roman"/>
                <a:cs typeface="Times New Roman"/>
              </a:rPr>
              <a:t>	</a:t>
            </a:r>
            <a:r>
              <a:rPr sz="2000" b="1" spc="-5" dirty="0">
                <a:solidFill>
                  <a:srgbClr val="008000"/>
                </a:solidFill>
                <a:latin typeface="Arial"/>
                <a:cs typeface="Arial"/>
              </a:rPr>
              <a:t>Example 3: 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Retrieve 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the name and address of all employees 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who  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work for the 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‘Research’</a:t>
            </a:r>
            <a:r>
              <a:rPr sz="2000" spc="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department</a:t>
            </a:r>
            <a:endParaRPr sz="20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075"/>
              </a:spcBef>
            </a:pPr>
            <a:r>
              <a:rPr sz="2000" b="1" spc="-5" dirty="0">
                <a:solidFill>
                  <a:srgbClr val="00009A"/>
                </a:solidFill>
                <a:latin typeface="Arial"/>
                <a:cs typeface="Arial"/>
              </a:rPr>
              <a:t>Ans :</a:t>
            </a:r>
            <a:endParaRPr sz="20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110"/>
              </a:spcBef>
              <a:tabLst>
                <a:tab pos="1010285" algn="l"/>
                <a:tab pos="1279525" algn="l"/>
                <a:tab pos="2802890" algn="l"/>
                <a:tab pos="4105275" algn="l"/>
                <a:tab pos="5352415" algn="l"/>
                <a:tab pos="5725795" algn="l"/>
                <a:tab pos="7211695" algn="l"/>
                <a:tab pos="7991475" algn="l"/>
              </a:tabLst>
            </a:pPr>
            <a:r>
              <a:rPr sz="2000" spc="-5" dirty="0">
                <a:solidFill>
                  <a:srgbClr val="00009A"/>
                </a:solidFill>
                <a:latin typeface="Arial"/>
                <a:cs typeface="Arial"/>
              </a:rPr>
              <a:t>{qru	|	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2000" spc="-5" dirty="0">
                <a:solidFill>
                  <a:srgbClr val="0000FF"/>
                </a:solidFill>
                <a:latin typeface="Symbol"/>
                <a:cs typeface="Symbol"/>
              </a:rPr>
              <a:t>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l)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2000" spc="-5" dirty="0">
                <a:solidFill>
                  <a:srgbClr val="0000FF"/>
                </a:solidFill>
                <a:latin typeface="Symbol"/>
                <a:cs typeface="Symbol"/>
              </a:rPr>
              <a:t>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m)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2000" spc="-5" dirty="0">
                <a:solidFill>
                  <a:srgbClr val="0000FF"/>
                </a:solidFill>
                <a:latin typeface="Symbol"/>
                <a:cs typeface="Symbol"/>
              </a:rPr>
              <a:t>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v)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000" spc="-10" dirty="0">
                <a:solidFill>
                  <a:srgbClr val="00009A"/>
                </a:solidFill>
                <a:latin typeface="Arial"/>
                <a:cs typeface="Arial"/>
              </a:rPr>
              <a:t>employe</a:t>
            </a:r>
            <a:r>
              <a:rPr sz="2000" spc="-5" dirty="0">
                <a:solidFill>
                  <a:srgbClr val="00009A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009A"/>
                </a:solidFill>
                <a:latin typeface="Arial"/>
                <a:cs typeface="Arial"/>
              </a:rPr>
              <a:t>	</a:t>
            </a:r>
            <a:r>
              <a:rPr sz="2000" spc="-10" dirty="0">
                <a:solidFill>
                  <a:srgbClr val="00009A"/>
                </a:solidFill>
                <a:latin typeface="Arial"/>
                <a:cs typeface="Arial"/>
              </a:rPr>
              <a:t>(qrstu</a:t>
            </a:r>
            <a:r>
              <a:rPr sz="2000" dirty="0">
                <a:solidFill>
                  <a:srgbClr val="00009A"/>
                </a:solidFill>
                <a:latin typeface="Arial"/>
                <a:cs typeface="Arial"/>
              </a:rPr>
              <a:t>v</a:t>
            </a:r>
            <a:r>
              <a:rPr sz="2000" spc="-10" dirty="0">
                <a:solidFill>
                  <a:srgbClr val="00009A"/>
                </a:solidFill>
                <a:latin typeface="Arial"/>
                <a:cs typeface="Arial"/>
              </a:rPr>
              <a:t>w</a:t>
            </a:r>
            <a:r>
              <a:rPr sz="2000" spc="-5" dirty="0">
                <a:solidFill>
                  <a:srgbClr val="00009A"/>
                </a:solidFill>
                <a:latin typeface="Arial"/>
                <a:cs typeface="Arial"/>
              </a:rPr>
              <a:t>)</a:t>
            </a:r>
            <a:r>
              <a:rPr sz="2000" dirty="0">
                <a:solidFill>
                  <a:srgbClr val="00009A"/>
                </a:solidFill>
                <a:latin typeface="Arial"/>
                <a:cs typeface="Arial"/>
              </a:rPr>
              <a:t>	</a:t>
            </a:r>
            <a:r>
              <a:rPr sz="2000" spc="-5" dirty="0">
                <a:solidFill>
                  <a:srgbClr val="00009A"/>
                </a:solidFill>
                <a:latin typeface="Arial"/>
                <a:cs typeface="Arial"/>
              </a:rPr>
              <a:t>Λ</a:t>
            </a:r>
            <a:r>
              <a:rPr sz="2000" dirty="0">
                <a:solidFill>
                  <a:srgbClr val="00009A"/>
                </a:solidFill>
                <a:latin typeface="Arial"/>
                <a:cs typeface="Arial"/>
              </a:rPr>
              <a:t>	</a:t>
            </a:r>
            <a:r>
              <a:rPr sz="2000" spc="-10" dirty="0">
                <a:solidFill>
                  <a:srgbClr val="00009A"/>
                </a:solidFill>
                <a:latin typeface="Arial"/>
                <a:cs typeface="Arial"/>
              </a:rPr>
              <a:t>departmen</a:t>
            </a:r>
            <a:r>
              <a:rPr sz="2000" spc="-5" dirty="0">
                <a:solidFill>
                  <a:srgbClr val="00009A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00009A"/>
                </a:solidFill>
                <a:latin typeface="Arial"/>
                <a:cs typeface="Arial"/>
              </a:rPr>
              <a:t>	</a:t>
            </a:r>
            <a:r>
              <a:rPr sz="2000" spc="-10" dirty="0">
                <a:solidFill>
                  <a:srgbClr val="00009A"/>
                </a:solidFill>
                <a:latin typeface="Arial"/>
                <a:cs typeface="Arial"/>
              </a:rPr>
              <a:t>(lmn</a:t>
            </a:r>
            <a:r>
              <a:rPr sz="2000" spc="-5" dirty="0">
                <a:solidFill>
                  <a:srgbClr val="00009A"/>
                </a:solidFill>
                <a:latin typeface="Arial"/>
                <a:cs typeface="Arial"/>
              </a:rPr>
              <a:t>)</a:t>
            </a:r>
            <a:r>
              <a:rPr sz="2000" dirty="0">
                <a:solidFill>
                  <a:srgbClr val="00009A"/>
                </a:solidFill>
                <a:latin typeface="Arial"/>
                <a:cs typeface="Arial"/>
              </a:rPr>
              <a:t>	</a:t>
            </a:r>
            <a:r>
              <a:rPr sz="2000" spc="-5" dirty="0">
                <a:solidFill>
                  <a:srgbClr val="00009A"/>
                </a:solidFill>
                <a:latin typeface="Arial"/>
                <a:cs typeface="Arial"/>
              </a:rPr>
              <a:t>Λ</a:t>
            </a:r>
            <a:endParaRPr sz="2000" dirty="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560"/>
              </a:spcBef>
            </a:pPr>
            <a:r>
              <a:rPr sz="2000" spc="-10" dirty="0">
                <a:solidFill>
                  <a:srgbClr val="00009A"/>
                </a:solidFill>
                <a:latin typeface="Arial"/>
                <a:cs typeface="Arial"/>
              </a:rPr>
              <a:t>l=“research” </a:t>
            </a:r>
            <a:r>
              <a:rPr sz="2000" spc="-5" dirty="0">
                <a:solidFill>
                  <a:srgbClr val="00009A"/>
                </a:solidFill>
                <a:latin typeface="Arial"/>
                <a:cs typeface="Arial"/>
              </a:rPr>
              <a:t>Λ</a:t>
            </a:r>
            <a:r>
              <a:rPr sz="2000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009A"/>
                </a:solidFill>
                <a:latin typeface="Arial"/>
                <a:cs typeface="Arial"/>
              </a:rPr>
              <a:t>m=v)};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7595" y="4503420"/>
            <a:ext cx="810387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32358" y="4530344"/>
            <a:ext cx="759587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33550" marR="5080" indent="-172148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EF"/>
                </a:solidFill>
                <a:latin typeface="Arial"/>
                <a:cs typeface="Arial"/>
              </a:rPr>
              <a:t>SELECT fname, lname, </a:t>
            </a:r>
            <a:r>
              <a:rPr sz="1800" b="1" spc="-5" dirty="0">
                <a:solidFill>
                  <a:srgbClr val="FFFFEF"/>
                </a:solidFill>
                <a:latin typeface="Arial"/>
                <a:cs typeface="Arial"/>
              </a:rPr>
              <a:t>address </a:t>
            </a:r>
            <a:r>
              <a:rPr sz="1800" b="1" dirty="0">
                <a:solidFill>
                  <a:srgbClr val="FFFFEF"/>
                </a:solidFill>
                <a:latin typeface="Arial"/>
                <a:cs typeface="Arial"/>
              </a:rPr>
              <a:t>FROM </a:t>
            </a:r>
            <a:r>
              <a:rPr sz="1800" b="1" spc="-5" dirty="0">
                <a:solidFill>
                  <a:srgbClr val="FFFFEF"/>
                </a:solidFill>
                <a:latin typeface="Arial"/>
                <a:cs typeface="Arial"/>
              </a:rPr>
              <a:t>employee, </a:t>
            </a:r>
            <a:r>
              <a:rPr sz="1800" b="1" dirty="0">
                <a:solidFill>
                  <a:srgbClr val="FFFFEF"/>
                </a:solidFill>
                <a:latin typeface="Arial"/>
                <a:cs typeface="Arial"/>
              </a:rPr>
              <a:t>department</a:t>
            </a:r>
            <a:r>
              <a:rPr sz="1800" b="1" spc="-114" dirty="0">
                <a:solidFill>
                  <a:srgbClr val="FFFFE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EF"/>
                </a:solidFill>
                <a:latin typeface="Arial"/>
                <a:cs typeface="Arial"/>
              </a:rPr>
              <a:t>WHERE  dname=“Research” </a:t>
            </a:r>
            <a:r>
              <a:rPr sz="1800" b="1" spc="-5" dirty="0">
                <a:solidFill>
                  <a:srgbClr val="FFFFEF"/>
                </a:solidFill>
                <a:latin typeface="Arial"/>
                <a:cs typeface="Arial"/>
              </a:rPr>
              <a:t>AND dnum =dno</a:t>
            </a:r>
            <a:r>
              <a:rPr sz="1800" b="1" spc="-25" dirty="0">
                <a:solidFill>
                  <a:srgbClr val="FFFFE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EF"/>
                </a:solidFill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@ SKG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B45B6E3F-77C6-4528-B2AF-B4DDBA54EDF5}" type="datetime1">
              <a:rPr lang="en-US" spc="-5" smtClean="0"/>
              <a:t>4/22/2021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701" y="708151"/>
            <a:ext cx="569150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009A"/>
                </a:solidFill>
              </a:rPr>
              <a:t>RELATIONAL</a:t>
            </a:r>
            <a:r>
              <a:rPr sz="3600" spc="-185" dirty="0">
                <a:solidFill>
                  <a:srgbClr val="00009A"/>
                </a:solidFill>
              </a:rPr>
              <a:t> </a:t>
            </a:r>
            <a:r>
              <a:rPr sz="4000" spc="-5" dirty="0">
                <a:solidFill>
                  <a:srgbClr val="00009A"/>
                </a:solidFill>
              </a:rPr>
              <a:t>CALCULUS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540000" y="2644394"/>
            <a:ext cx="2979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9A"/>
              </a:buClr>
              <a:buSzPct val="75000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A50021"/>
                </a:solidFill>
                <a:latin typeface="Arial"/>
                <a:cs typeface="Arial"/>
              </a:rPr>
              <a:t>Relational</a:t>
            </a:r>
            <a:r>
              <a:rPr sz="2400" spc="-90" dirty="0">
                <a:solidFill>
                  <a:srgbClr val="A5002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A50021"/>
                </a:solidFill>
                <a:latin typeface="Arial"/>
                <a:cs typeface="Arial"/>
              </a:rPr>
              <a:t>Calculus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8998" y="3671123"/>
            <a:ext cx="253047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25000"/>
              </a:lnSpc>
              <a:spcBef>
                <a:spcPts val="100"/>
              </a:spcBef>
              <a:buClr>
                <a:srgbClr val="00009A"/>
              </a:buClr>
              <a:buSzPct val="77272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2200" b="1" dirty="0">
                <a:solidFill>
                  <a:srgbClr val="006500"/>
                </a:solidFill>
                <a:latin typeface="Arial"/>
                <a:cs typeface="Arial"/>
              </a:rPr>
              <a:t>Tuple</a:t>
            </a:r>
            <a:r>
              <a:rPr sz="2200" b="1" spc="-80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6500"/>
                </a:solidFill>
                <a:latin typeface="Arial"/>
                <a:cs typeface="Arial"/>
              </a:rPr>
              <a:t>Relational  </a:t>
            </a:r>
            <a:r>
              <a:rPr sz="2200" b="1" spc="-5" dirty="0">
                <a:solidFill>
                  <a:srgbClr val="006500"/>
                </a:solidFill>
                <a:latin typeface="Arial"/>
                <a:cs typeface="Arial"/>
              </a:rPr>
              <a:t>Calculus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67326" y="3669599"/>
            <a:ext cx="280860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25000"/>
              </a:lnSpc>
              <a:spcBef>
                <a:spcPts val="100"/>
              </a:spcBef>
              <a:buSzPct val="77272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2200" b="1" dirty="0">
                <a:solidFill>
                  <a:srgbClr val="00009A"/>
                </a:solidFill>
                <a:latin typeface="Arial"/>
                <a:cs typeface="Arial"/>
              </a:rPr>
              <a:t>Domain</a:t>
            </a:r>
            <a:r>
              <a:rPr sz="2200" b="1" spc="-85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009A"/>
                </a:solidFill>
                <a:latin typeface="Arial"/>
                <a:cs typeface="Arial"/>
              </a:rPr>
              <a:t>Relational  </a:t>
            </a:r>
            <a:r>
              <a:rPr sz="2200" b="1" spc="-5" dirty="0">
                <a:solidFill>
                  <a:srgbClr val="00009A"/>
                </a:solidFill>
                <a:latin typeface="Arial"/>
                <a:cs typeface="Arial"/>
              </a:rPr>
              <a:t>Calculus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12898" y="3079241"/>
            <a:ext cx="3111500" cy="666750"/>
          </a:xfrm>
          <a:custGeom>
            <a:avLst/>
            <a:gdLst/>
            <a:ahLst/>
            <a:cxnLst/>
            <a:rect l="l" t="t" r="r" b="b"/>
            <a:pathLst>
              <a:path w="3111500" h="666750">
                <a:moveTo>
                  <a:pt x="3111246" y="657606"/>
                </a:moveTo>
                <a:lnTo>
                  <a:pt x="3053334" y="595884"/>
                </a:lnTo>
                <a:lnTo>
                  <a:pt x="3041751" y="626668"/>
                </a:lnTo>
                <a:lnTo>
                  <a:pt x="1348181" y="1409"/>
                </a:lnTo>
                <a:lnTo>
                  <a:pt x="1347978" y="762"/>
                </a:lnTo>
                <a:lnTo>
                  <a:pt x="1344930" y="0"/>
                </a:lnTo>
                <a:lnTo>
                  <a:pt x="1344549" y="127"/>
                </a:lnTo>
                <a:lnTo>
                  <a:pt x="1344168" y="0"/>
                </a:lnTo>
                <a:lnTo>
                  <a:pt x="1341120" y="762"/>
                </a:lnTo>
                <a:lnTo>
                  <a:pt x="1340916" y="1549"/>
                </a:lnTo>
                <a:lnTo>
                  <a:pt x="67386" y="583653"/>
                </a:lnTo>
                <a:lnTo>
                  <a:pt x="53340" y="553212"/>
                </a:lnTo>
                <a:lnTo>
                  <a:pt x="0" y="619506"/>
                </a:lnTo>
                <a:lnTo>
                  <a:pt x="52578" y="621385"/>
                </a:lnTo>
                <a:lnTo>
                  <a:pt x="85344" y="622554"/>
                </a:lnTo>
                <a:lnTo>
                  <a:pt x="71374" y="592302"/>
                </a:lnTo>
                <a:lnTo>
                  <a:pt x="1345082" y="10541"/>
                </a:lnTo>
                <a:lnTo>
                  <a:pt x="3038348" y="635685"/>
                </a:lnTo>
                <a:lnTo>
                  <a:pt x="3026664" y="666750"/>
                </a:lnTo>
                <a:lnTo>
                  <a:pt x="3057144" y="663460"/>
                </a:lnTo>
                <a:lnTo>
                  <a:pt x="3111246" y="657606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@ SKG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DF909519-DD97-46B4-A90C-076FAB4698D8}" type="datetime1">
              <a:rPr lang="en-US" spc="-5" smtClean="0"/>
              <a:t>4/22/2021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304" y="809497"/>
            <a:ext cx="7564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009A"/>
                </a:solidFill>
              </a:rPr>
              <a:t>Domain Relational</a:t>
            </a:r>
            <a:r>
              <a:rPr sz="3600" spc="-90" dirty="0">
                <a:solidFill>
                  <a:srgbClr val="00009A"/>
                </a:solidFill>
              </a:rPr>
              <a:t> </a:t>
            </a:r>
            <a:r>
              <a:rPr sz="3600" spc="-5" dirty="0">
                <a:solidFill>
                  <a:srgbClr val="00009A"/>
                </a:solidFill>
              </a:rPr>
              <a:t>Calculus-Example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88874" y="1612341"/>
            <a:ext cx="8175625" cy="2432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6350" indent="-342900" algn="just">
              <a:lnSpc>
                <a:spcPct val="125000"/>
              </a:lnSpc>
              <a:spcBef>
                <a:spcPts val="100"/>
              </a:spcBef>
            </a:pPr>
            <a:r>
              <a:rPr sz="1500" dirty="0">
                <a:solidFill>
                  <a:srgbClr val="656500"/>
                </a:solidFill>
                <a:latin typeface="Wingdings"/>
                <a:cs typeface="Wingdings"/>
              </a:rPr>
              <a:t></a:t>
            </a:r>
            <a:r>
              <a:rPr sz="1500" dirty="0">
                <a:solidFill>
                  <a:srgbClr val="65650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008000"/>
                </a:solidFill>
                <a:latin typeface="Arial"/>
                <a:cs typeface="Arial"/>
              </a:rPr>
              <a:t>Example </a:t>
            </a:r>
            <a:r>
              <a:rPr sz="2000" b="1" spc="-5" dirty="0">
                <a:solidFill>
                  <a:srgbClr val="008000"/>
                </a:solidFill>
                <a:latin typeface="Arial"/>
                <a:cs typeface="Arial"/>
              </a:rPr>
              <a:t>4: 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For every 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project 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located in 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“Stafford“, 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list the 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project  number, controlling department 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number, 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department manager’s last  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name , birth date and</a:t>
            </a:r>
            <a:r>
              <a:rPr sz="2000" spc="1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address</a:t>
            </a:r>
            <a:endParaRPr sz="2000" dirty="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1080"/>
              </a:spcBef>
            </a:pPr>
            <a:r>
              <a:rPr sz="2000" b="1" spc="-5" dirty="0">
                <a:solidFill>
                  <a:srgbClr val="00009A"/>
                </a:solidFill>
                <a:latin typeface="Arial"/>
                <a:cs typeface="Arial"/>
              </a:rPr>
              <a:t>Ans :</a:t>
            </a:r>
            <a:endParaRPr sz="2000" dirty="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1110"/>
              </a:spcBef>
              <a:tabLst>
                <a:tab pos="1241425" algn="l"/>
                <a:tab pos="3348990" algn="l"/>
                <a:tab pos="4703445" algn="l"/>
                <a:tab pos="6001385" algn="l"/>
                <a:tab pos="6424295" algn="l"/>
                <a:tab pos="7992745" algn="l"/>
              </a:tabLst>
            </a:pPr>
            <a:r>
              <a:rPr sz="2000" spc="-5" dirty="0">
                <a:solidFill>
                  <a:srgbClr val="00009A"/>
                </a:solidFill>
                <a:latin typeface="Arial"/>
                <a:cs typeface="Arial"/>
              </a:rPr>
              <a:t>{ikrtu|	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2000" spc="-5" dirty="0">
                <a:solidFill>
                  <a:srgbClr val="0000FF"/>
                </a:solidFill>
                <a:latin typeface="Symbol"/>
                <a:cs typeface="Symbol"/>
              </a:rPr>
              <a:t>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j)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2000" spc="-5" dirty="0">
                <a:solidFill>
                  <a:srgbClr val="0000FF"/>
                </a:solidFill>
                <a:latin typeface="Symbol"/>
                <a:cs typeface="Symbol"/>
              </a:rPr>
              <a:t>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m)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2000" spc="-5" dirty="0">
                <a:solidFill>
                  <a:srgbClr val="0000FF"/>
                </a:solidFill>
                <a:latin typeface="Symbol"/>
                <a:cs typeface="Symbol"/>
              </a:rPr>
              <a:t>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n)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2000" spc="-5" dirty="0">
                <a:solidFill>
                  <a:srgbClr val="0000FF"/>
                </a:solidFill>
                <a:latin typeface="Symbol"/>
                <a:cs typeface="Symbol"/>
              </a:rPr>
              <a:t>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s)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000" spc="-10" dirty="0">
                <a:solidFill>
                  <a:srgbClr val="00009A"/>
                </a:solidFill>
                <a:latin typeface="Arial"/>
                <a:cs typeface="Arial"/>
              </a:rPr>
              <a:t>emplo</a:t>
            </a:r>
            <a:r>
              <a:rPr sz="2000" dirty="0">
                <a:solidFill>
                  <a:srgbClr val="00009A"/>
                </a:solidFill>
                <a:latin typeface="Arial"/>
                <a:cs typeface="Arial"/>
              </a:rPr>
              <a:t>y</a:t>
            </a:r>
            <a:r>
              <a:rPr sz="2000" spc="-10" dirty="0">
                <a:solidFill>
                  <a:srgbClr val="00009A"/>
                </a:solidFill>
                <a:latin typeface="Arial"/>
                <a:cs typeface="Arial"/>
              </a:rPr>
              <a:t>e</a:t>
            </a:r>
            <a:r>
              <a:rPr sz="2000" spc="-5" dirty="0">
                <a:solidFill>
                  <a:srgbClr val="00009A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009A"/>
                </a:solidFill>
                <a:latin typeface="Arial"/>
                <a:cs typeface="Arial"/>
              </a:rPr>
              <a:t>	</a:t>
            </a:r>
            <a:r>
              <a:rPr sz="2000" spc="-10" dirty="0">
                <a:solidFill>
                  <a:srgbClr val="00009A"/>
                </a:solidFill>
                <a:latin typeface="Arial"/>
                <a:cs typeface="Arial"/>
              </a:rPr>
              <a:t>(qrstu</a:t>
            </a:r>
            <a:r>
              <a:rPr sz="2000" dirty="0">
                <a:solidFill>
                  <a:srgbClr val="00009A"/>
                </a:solidFill>
                <a:latin typeface="Arial"/>
                <a:cs typeface="Arial"/>
              </a:rPr>
              <a:t>v</a:t>
            </a:r>
            <a:r>
              <a:rPr sz="2000" spc="-10" dirty="0">
                <a:solidFill>
                  <a:srgbClr val="00009A"/>
                </a:solidFill>
                <a:latin typeface="Arial"/>
                <a:cs typeface="Arial"/>
              </a:rPr>
              <a:t>w</a:t>
            </a:r>
            <a:r>
              <a:rPr sz="2000" spc="-5" dirty="0">
                <a:solidFill>
                  <a:srgbClr val="00009A"/>
                </a:solidFill>
                <a:latin typeface="Arial"/>
                <a:cs typeface="Arial"/>
              </a:rPr>
              <a:t>)</a:t>
            </a:r>
            <a:r>
              <a:rPr sz="2000" dirty="0">
                <a:solidFill>
                  <a:srgbClr val="00009A"/>
                </a:solidFill>
                <a:latin typeface="Arial"/>
                <a:cs typeface="Arial"/>
              </a:rPr>
              <a:t>	</a:t>
            </a:r>
            <a:r>
              <a:rPr sz="2000" spc="-5" dirty="0">
                <a:solidFill>
                  <a:srgbClr val="00009A"/>
                </a:solidFill>
                <a:latin typeface="Arial"/>
                <a:cs typeface="Arial"/>
              </a:rPr>
              <a:t>Λ</a:t>
            </a:r>
            <a:r>
              <a:rPr sz="2000" dirty="0">
                <a:solidFill>
                  <a:srgbClr val="00009A"/>
                </a:solidFill>
                <a:latin typeface="Arial"/>
                <a:cs typeface="Arial"/>
              </a:rPr>
              <a:t>	</a:t>
            </a:r>
            <a:r>
              <a:rPr sz="2000" spc="-5" dirty="0">
                <a:solidFill>
                  <a:srgbClr val="00009A"/>
                </a:solidFill>
                <a:latin typeface="Arial"/>
                <a:cs typeface="Arial"/>
              </a:rPr>
              <a:t>project(hijk)</a:t>
            </a:r>
            <a:r>
              <a:rPr sz="2000" dirty="0">
                <a:solidFill>
                  <a:srgbClr val="00009A"/>
                </a:solidFill>
                <a:latin typeface="Arial"/>
                <a:cs typeface="Arial"/>
              </a:rPr>
              <a:t>	</a:t>
            </a:r>
            <a:r>
              <a:rPr sz="2000" spc="-5" dirty="0">
                <a:solidFill>
                  <a:srgbClr val="00009A"/>
                </a:solidFill>
                <a:latin typeface="Arial"/>
                <a:cs typeface="Arial"/>
              </a:rPr>
              <a:t>Λ</a:t>
            </a:r>
            <a:endParaRPr sz="20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65"/>
              </a:spcBef>
            </a:pPr>
            <a:r>
              <a:rPr sz="2000" spc="-10" dirty="0">
                <a:solidFill>
                  <a:srgbClr val="00009A"/>
                </a:solidFill>
                <a:latin typeface="Arial"/>
                <a:cs typeface="Arial"/>
              </a:rPr>
              <a:t>department </a:t>
            </a:r>
            <a:r>
              <a:rPr sz="2000" spc="-5" dirty="0">
                <a:solidFill>
                  <a:srgbClr val="00009A"/>
                </a:solidFill>
                <a:latin typeface="Arial"/>
                <a:cs typeface="Arial"/>
              </a:rPr>
              <a:t>(lmn) Λ </a:t>
            </a:r>
            <a:r>
              <a:rPr sz="2000" spc="-10" dirty="0">
                <a:solidFill>
                  <a:srgbClr val="00009A"/>
                </a:solidFill>
                <a:latin typeface="Arial"/>
                <a:cs typeface="Arial"/>
              </a:rPr>
              <a:t>j=“Stafford” </a:t>
            </a:r>
            <a:r>
              <a:rPr sz="2000" spc="-5" dirty="0">
                <a:solidFill>
                  <a:srgbClr val="00009A"/>
                </a:solidFill>
                <a:latin typeface="Arial"/>
                <a:cs typeface="Arial"/>
              </a:rPr>
              <a:t>Λ k=m Λ</a:t>
            </a:r>
            <a:r>
              <a:rPr sz="2000" spc="5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009A"/>
                </a:solidFill>
                <a:latin typeface="Arial"/>
                <a:cs typeface="Arial"/>
              </a:rPr>
              <a:t>n=s)};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1395" y="5041391"/>
            <a:ext cx="8103870" cy="641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80898" y="5069078"/>
            <a:ext cx="7772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EF"/>
                </a:solidFill>
                <a:latin typeface="Arial"/>
                <a:cs typeface="Arial"/>
              </a:rPr>
              <a:t>SELECT </a:t>
            </a:r>
            <a:r>
              <a:rPr sz="1800" b="1" dirty="0">
                <a:solidFill>
                  <a:srgbClr val="FFFFEF"/>
                </a:solidFill>
                <a:latin typeface="Arial"/>
                <a:cs typeface="Arial"/>
              </a:rPr>
              <a:t>pnum, p.dnum, lname, bdate </a:t>
            </a:r>
            <a:r>
              <a:rPr sz="1800" b="1" spc="-5" dirty="0">
                <a:solidFill>
                  <a:srgbClr val="FFFFEF"/>
                </a:solidFill>
                <a:latin typeface="Arial"/>
                <a:cs typeface="Arial"/>
              </a:rPr>
              <a:t>address </a:t>
            </a:r>
            <a:r>
              <a:rPr sz="1800" b="1" dirty="0">
                <a:solidFill>
                  <a:srgbClr val="FFFFEF"/>
                </a:solidFill>
                <a:latin typeface="Arial"/>
                <a:cs typeface="Arial"/>
              </a:rPr>
              <a:t>FROM </a:t>
            </a:r>
            <a:r>
              <a:rPr sz="1800" b="1" spc="-5" dirty="0">
                <a:solidFill>
                  <a:srgbClr val="FFFFEF"/>
                </a:solidFill>
                <a:latin typeface="Arial"/>
                <a:cs typeface="Arial"/>
              </a:rPr>
              <a:t>employee, </a:t>
            </a:r>
            <a:r>
              <a:rPr sz="1800" b="1" dirty="0">
                <a:solidFill>
                  <a:srgbClr val="FFFFEF"/>
                </a:solidFill>
                <a:latin typeface="Arial"/>
                <a:cs typeface="Arial"/>
              </a:rPr>
              <a:t>project  p, department d </a:t>
            </a:r>
            <a:r>
              <a:rPr sz="1800" b="1" spc="-5" dirty="0">
                <a:solidFill>
                  <a:srgbClr val="FFFFEF"/>
                </a:solidFill>
                <a:latin typeface="Arial"/>
                <a:cs typeface="Arial"/>
              </a:rPr>
              <a:t>WHERE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p.dnum =d.dnum </a:t>
            </a:r>
            <a:r>
              <a:rPr sz="1800" b="1" spc="-5" dirty="0">
                <a:solidFill>
                  <a:srgbClr val="FFFFEF"/>
                </a:solidFill>
                <a:latin typeface="Arial"/>
                <a:cs typeface="Arial"/>
              </a:rPr>
              <a:t>AND mgr_eid =empid</a:t>
            </a:r>
            <a:r>
              <a:rPr sz="1800" b="1" spc="-60" dirty="0">
                <a:solidFill>
                  <a:srgbClr val="FFFFE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EF"/>
                </a:solidFill>
                <a:latin typeface="Arial"/>
                <a:cs typeface="Arial"/>
              </a:rPr>
              <a:t>;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@ SKG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D80D0133-2072-4998-B0C3-7AA87392081F}" type="datetime1">
              <a:rPr lang="en-US" spc="-5" smtClean="0"/>
              <a:t>4/22/2021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304" y="809497"/>
            <a:ext cx="7564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009A"/>
                </a:solidFill>
              </a:rPr>
              <a:t>Domain Relational</a:t>
            </a:r>
            <a:r>
              <a:rPr sz="3600" spc="-90" dirty="0">
                <a:solidFill>
                  <a:srgbClr val="00009A"/>
                </a:solidFill>
              </a:rPr>
              <a:t> </a:t>
            </a:r>
            <a:r>
              <a:rPr sz="3600" spc="-5" dirty="0">
                <a:solidFill>
                  <a:srgbClr val="00009A"/>
                </a:solidFill>
              </a:rPr>
              <a:t>Calculus-Example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@ SKG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67EE908F-F2AC-4CCF-8065-5E3279A0DC33}" type="datetime1">
              <a:rPr lang="en-US" spc="-5" smtClean="0"/>
              <a:t>4/22/2021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26973" y="2190708"/>
            <a:ext cx="8326120" cy="3361054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  <a:tabLst>
                <a:tab pos="354965" algn="l"/>
              </a:tabLst>
            </a:pPr>
            <a:r>
              <a:rPr sz="1500" dirty="0">
                <a:solidFill>
                  <a:srgbClr val="656500"/>
                </a:solidFill>
                <a:latin typeface="Wingdings"/>
                <a:cs typeface="Wingdings"/>
              </a:rPr>
              <a:t></a:t>
            </a:r>
            <a:r>
              <a:rPr sz="1500" dirty="0">
                <a:solidFill>
                  <a:srgbClr val="656500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Arial"/>
                <a:cs typeface="Arial"/>
              </a:rPr>
              <a:t>Example5:</a:t>
            </a:r>
            <a:endParaRPr sz="2000">
              <a:latin typeface="Arial"/>
              <a:cs typeface="Arial"/>
            </a:endParaRPr>
          </a:p>
          <a:p>
            <a:pPr marL="355600" marR="158750" indent="77470">
              <a:lnSpc>
                <a:spcPct val="125000"/>
              </a:lnSpc>
              <a:spcBef>
                <a:spcPts val="470"/>
              </a:spcBef>
              <a:tabLst>
                <a:tab pos="1079500" algn="l"/>
                <a:tab pos="1585595" algn="l"/>
                <a:tab pos="2372995" algn="l"/>
                <a:tab pos="2736850" algn="l"/>
                <a:tab pos="3439795" algn="l"/>
                <a:tab pos="4762500" algn="l"/>
                <a:tab pos="5379085" algn="l"/>
                <a:tab pos="6192520" algn="l"/>
                <a:tab pos="6625590" algn="l"/>
                <a:tab pos="7397750" algn="l"/>
              </a:tabLst>
            </a:pP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Find	the	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nam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8000"/>
                </a:solidFill>
                <a:latin typeface="Arial"/>
                <a:cs typeface="Arial"/>
              </a:rPr>
              <a:t>	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f</a:t>
            </a:r>
            <a:r>
              <a:rPr sz="2000" dirty="0">
                <a:solidFill>
                  <a:srgbClr val="008000"/>
                </a:solidFill>
                <a:latin typeface="Arial"/>
                <a:cs typeface="Arial"/>
              </a:rPr>
              <a:t>	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eac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008000"/>
                </a:solidFill>
                <a:latin typeface="Arial"/>
                <a:cs typeface="Arial"/>
              </a:rPr>
              <a:t>	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employee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,</a:t>
            </a:r>
            <a:r>
              <a:rPr sz="2000" dirty="0">
                <a:solidFill>
                  <a:srgbClr val="008000"/>
                </a:solidFill>
                <a:latin typeface="Arial"/>
                <a:cs typeface="Arial"/>
              </a:rPr>
              <a:t>	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wh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008000"/>
                </a:solidFill>
                <a:latin typeface="Arial"/>
                <a:cs typeface="Arial"/>
              </a:rPr>
              <a:t>	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work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008000"/>
                </a:solidFill>
                <a:latin typeface="Arial"/>
                <a:cs typeface="Arial"/>
              </a:rPr>
              <a:t>	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008000"/>
                </a:solidFill>
                <a:latin typeface="Arial"/>
                <a:cs typeface="Arial"/>
              </a:rPr>
              <a:t>	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some</a:t>
            </a:r>
            <a:r>
              <a:rPr sz="2000" dirty="0">
                <a:solidFill>
                  <a:srgbClr val="008000"/>
                </a:solidFill>
                <a:latin typeface="Arial"/>
                <a:cs typeface="Arial"/>
              </a:rPr>
              <a:t>	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project  controlled 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by 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department 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no</a:t>
            </a:r>
            <a:r>
              <a:rPr sz="2000" spc="1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5.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 marL="166370" algn="just">
              <a:lnSpc>
                <a:spcPct val="100000"/>
              </a:lnSpc>
              <a:spcBef>
                <a:spcPts val="1910"/>
              </a:spcBef>
            </a:pPr>
            <a:r>
              <a:rPr sz="1500" dirty="0">
                <a:solidFill>
                  <a:srgbClr val="656500"/>
                </a:solidFill>
                <a:latin typeface="Wingdings"/>
                <a:cs typeface="Wingdings"/>
              </a:rPr>
              <a:t></a:t>
            </a:r>
            <a:r>
              <a:rPr sz="1500" spc="229" dirty="0">
                <a:solidFill>
                  <a:srgbClr val="6565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Example6:</a:t>
            </a:r>
            <a:endParaRPr sz="2000">
              <a:latin typeface="Arial"/>
              <a:cs typeface="Arial"/>
            </a:endParaRPr>
          </a:p>
          <a:p>
            <a:pPr marL="509270" marR="5080" indent="6350" algn="just">
              <a:lnSpc>
                <a:spcPct val="125000"/>
              </a:lnSpc>
              <a:spcBef>
                <a:spcPts val="475"/>
              </a:spcBef>
            </a:pP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Make alist </a:t>
            </a:r>
            <a:r>
              <a:rPr sz="2000" spc="-10" dirty="0">
                <a:solidFill>
                  <a:srgbClr val="3333FF"/>
                </a:solidFill>
                <a:latin typeface="Arial"/>
                <a:cs typeface="Arial"/>
              </a:rPr>
              <a:t>of project </a:t>
            </a: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numbers for </a:t>
            </a:r>
            <a:r>
              <a:rPr sz="2000" spc="-10" dirty="0">
                <a:solidFill>
                  <a:srgbClr val="3333FF"/>
                </a:solidFill>
                <a:latin typeface="Arial"/>
                <a:cs typeface="Arial"/>
              </a:rPr>
              <a:t>projects </a:t>
            </a: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that </a:t>
            </a:r>
            <a:r>
              <a:rPr sz="2000" spc="-10" dirty="0">
                <a:solidFill>
                  <a:srgbClr val="3333FF"/>
                </a:solidFill>
                <a:latin typeface="Arial"/>
                <a:cs typeface="Arial"/>
              </a:rPr>
              <a:t>involve </a:t>
            </a: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an employee  whopse last name is </a:t>
            </a:r>
            <a:r>
              <a:rPr sz="2000" spc="-10" dirty="0">
                <a:solidFill>
                  <a:srgbClr val="3333FF"/>
                </a:solidFill>
                <a:latin typeface="Arial"/>
                <a:cs typeface="Arial"/>
              </a:rPr>
              <a:t>“Smith”, </a:t>
            </a: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either as a </a:t>
            </a:r>
            <a:r>
              <a:rPr sz="2000" spc="-10" dirty="0">
                <a:solidFill>
                  <a:srgbClr val="3333FF"/>
                </a:solidFill>
                <a:latin typeface="Arial"/>
                <a:cs typeface="Arial"/>
              </a:rPr>
              <a:t>worker </a:t>
            </a: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or as a </a:t>
            </a:r>
            <a:r>
              <a:rPr sz="2000" spc="-10" dirty="0">
                <a:solidFill>
                  <a:srgbClr val="3333FF"/>
                </a:solidFill>
                <a:latin typeface="Arial"/>
                <a:cs typeface="Arial"/>
              </a:rPr>
              <a:t>manager of  </a:t>
            </a: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the </a:t>
            </a:r>
            <a:r>
              <a:rPr sz="2000" spc="-10" dirty="0">
                <a:solidFill>
                  <a:srgbClr val="3333FF"/>
                </a:solidFill>
                <a:latin typeface="Arial"/>
                <a:cs typeface="Arial"/>
              </a:rPr>
              <a:t>controlling department </a:t>
            </a: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for the</a:t>
            </a:r>
            <a:r>
              <a:rPr sz="2000" spc="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FF"/>
                </a:solidFill>
                <a:latin typeface="Arial"/>
                <a:cs typeface="Arial"/>
              </a:rPr>
              <a:t>project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304" y="809497"/>
            <a:ext cx="7515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009A"/>
                </a:solidFill>
              </a:rPr>
              <a:t>Domain Relational</a:t>
            </a:r>
            <a:r>
              <a:rPr sz="3600" spc="-90" dirty="0">
                <a:solidFill>
                  <a:srgbClr val="00009A"/>
                </a:solidFill>
              </a:rPr>
              <a:t> </a:t>
            </a:r>
            <a:r>
              <a:rPr sz="3600" spc="-5" dirty="0">
                <a:solidFill>
                  <a:srgbClr val="00009A"/>
                </a:solidFill>
              </a:rPr>
              <a:t>Calculus-example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@ SKG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BAF4DD74-1C13-4758-BBAB-E3C94BFDDCA7}" type="datetime1">
              <a:rPr lang="en-US" spc="-5" smtClean="0"/>
              <a:t>4/22/2021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65073" y="1500337"/>
            <a:ext cx="7808595" cy="371157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175"/>
              </a:spcBef>
              <a:tabLst>
                <a:tab pos="431165" algn="l"/>
              </a:tabLst>
            </a:pPr>
            <a:r>
              <a:rPr sz="1500" dirty="0">
                <a:solidFill>
                  <a:srgbClr val="656500"/>
                </a:solidFill>
                <a:latin typeface="Wingdings"/>
                <a:cs typeface="Wingdings"/>
              </a:rPr>
              <a:t></a:t>
            </a:r>
            <a:r>
              <a:rPr sz="1500" dirty="0">
                <a:solidFill>
                  <a:srgbClr val="656500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Arial"/>
                <a:cs typeface="Arial"/>
              </a:rPr>
              <a:t>Example 7:</a:t>
            </a:r>
            <a:endParaRPr sz="2000" dirty="0">
              <a:latin typeface="Arial"/>
              <a:cs typeface="Arial"/>
            </a:endParaRPr>
          </a:p>
          <a:p>
            <a:pPr marL="509270">
              <a:lnSpc>
                <a:spcPct val="100000"/>
              </a:lnSpc>
              <a:spcBef>
                <a:spcPts val="1070"/>
              </a:spcBef>
            </a:pP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Find the name of 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employees, </a:t>
            </a:r>
            <a:r>
              <a:rPr sz="2000" spc="-5" dirty="0">
                <a:solidFill>
                  <a:srgbClr val="008000"/>
                </a:solidFill>
                <a:latin typeface="Arial"/>
                <a:cs typeface="Arial"/>
              </a:rPr>
              <a:t>who have no</a:t>
            </a:r>
            <a:r>
              <a:rPr sz="2000" spc="1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8000"/>
                </a:solidFill>
                <a:latin typeface="Arial"/>
                <a:cs typeface="Arial"/>
              </a:rPr>
              <a:t>dependents.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00009A"/>
                </a:solidFill>
                <a:latin typeface="Arial"/>
                <a:cs typeface="Arial"/>
              </a:rPr>
              <a:t>Ans</a:t>
            </a:r>
            <a:r>
              <a:rPr sz="2400" b="1" spc="-10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9A"/>
                </a:solid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695"/>
              </a:spcBef>
            </a:pPr>
            <a:r>
              <a:rPr sz="2000" spc="-5" dirty="0">
                <a:solidFill>
                  <a:srgbClr val="00009A"/>
                </a:solidFill>
                <a:latin typeface="Arial"/>
                <a:cs typeface="Arial"/>
              </a:rPr>
              <a:t>{qr|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2000" spc="-5" dirty="0">
                <a:solidFill>
                  <a:srgbClr val="0000FF"/>
                </a:solidFill>
                <a:latin typeface="Symbol"/>
                <a:cs typeface="Symbol"/>
              </a:rPr>
              <a:t>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s)(</a:t>
            </a:r>
            <a:r>
              <a:rPr sz="2000" spc="-5" dirty="0">
                <a:solidFill>
                  <a:srgbClr val="00009A"/>
                </a:solidFill>
                <a:latin typeface="Arial"/>
                <a:cs typeface="Arial"/>
              </a:rPr>
              <a:t>employee </a:t>
            </a:r>
            <a:r>
              <a:rPr sz="2000" spc="-10" dirty="0">
                <a:solidFill>
                  <a:srgbClr val="00009A"/>
                </a:solidFill>
                <a:latin typeface="Arial"/>
                <a:cs typeface="Arial"/>
              </a:rPr>
              <a:t>(qrstuvw) </a:t>
            </a:r>
            <a:r>
              <a:rPr sz="2000" spc="-5" dirty="0">
                <a:solidFill>
                  <a:srgbClr val="00009A"/>
                </a:solidFill>
                <a:latin typeface="Arial"/>
                <a:cs typeface="Arial"/>
              </a:rPr>
              <a:t>Λnot((</a:t>
            </a:r>
            <a:r>
              <a:rPr sz="2000" spc="-5" dirty="0">
                <a:solidFill>
                  <a:srgbClr val="3333FF"/>
                </a:solidFill>
                <a:latin typeface="Symbol"/>
                <a:cs typeface="Symbol"/>
              </a:rPr>
              <a:t></a:t>
            </a:r>
            <a:r>
              <a:rPr sz="2000" spc="-5" dirty="0">
                <a:solidFill>
                  <a:srgbClr val="3333FF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00009A"/>
                </a:solidFill>
                <a:latin typeface="Arial"/>
                <a:cs typeface="Arial"/>
              </a:rPr>
              <a:t>)(dependent(abcd) Λ</a:t>
            </a:r>
            <a:r>
              <a:rPr sz="2000" spc="5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009A"/>
                </a:solidFill>
                <a:latin typeface="Arial"/>
                <a:cs typeface="Arial"/>
              </a:rPr>
              <a:t>a=s)))};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500" dirty="0">
                <a:solidFill>
                  <a:srgbClr val="656500"/>
                </a:solidFill>
                <a:latin typeface="Wingdings"/>
                <a:cs typeface="Wingdings"/>
              </a:rPr>
              <a:t></a:t>
            </a:r>
            <a:r>
              <a:rPr sz="1500" dirty="0">
                <a:solidFill>
                  <a:srgbClr val="656500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A50021"/>
                </a:solidFill>
                <a:latin typeface="Arial"/>
                <a:cs typeface="Arial"/>
              </a:rPr>
              <a:t>Example 8:</a:t>
            </a:r>
            <a:endParaRPr sz="2000" dirty="0">
              <a:latin typeface="Arial"/>
              <a:cs typeface="Arial"/>
            </a:endParaRPr>
          </a:p>
          <a:p>
            <a:pPr marL="432434">
              <a:lnSpc>
                <a:spcPct val="100000"/>
              </a:lnSpc>
              <a:spcBef>
                <a:spcPts val="1075"/>
              </a:spcBef>
            </a:pPr>
            <a:r>
              <a:rPr sz="2000" spc="-5" dirty="0">
                <a:solidFill>
                  <a:srgbClr val="A50021"/>
                </a:solidFill>
                <a:latin typeface="Arial"/>
                <a:cs typeface="Arial"/>
              </a:rPr>
              <a:t>List the name of </a:t>
            </a:r>
            <a:r>
              <a:rPr sz="2000" spc="-10" dirty="0">
                <a:solidFill>
                  <a:srgbClr val="A50021"/>
                </a:solidFill>
                <a:latin typeface="Arial"/>
                <a:cs typeface="Arial"/>
              </a:rPr>
              <a:t>managers </a:t>
            </a:r>
            <a:r>
              <a:rPr sz="2000" spc="-5" dirty="0">
                <a:solidFill>
                  <a:srgbClr val="A50021"/>
                </a:solidFill>
                <a:latin typeface="Arial"/>
                <a:cs typeface="Arial"/>
              </a:rPr>
              <a:t>who have at least one</a:t>
            </a:r>
            <a:r>
              <a:rPr sz="2000" spc="45" dirty="0">
                <a:solidFill>
                  <a:srgbClr val="A50021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A50021"/>
                </a:solidFill>
                <a:latin typeface="Arial"/>
                <a:cs typeface="Arial"/>
              </a:rPr>
              <a:t>dependent.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1129" y="3850640"/>
            <a:ext cx="70358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dirty="0">
                <a:latin typeface="Arial"/>
                <a:cs typeface="Arial"/>
              </a:rPr>
              <a:t>?</a:t>
            </a:r>
            <a:endParaRPr sz="9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58845" y="2122170"/>
            <a:ext cx="384810" cy="1278890"/>
          </a:xfrm>
          <a:custGeom>
            <a:avLst/>
            <a:gdLst/>
            <a:ahLst/>
            <a:cxnLst/>
            <a:rect l="l" t="t" r="r" b="b"/>
            <a:pathLst>
              <a:path w="384810" h="1278889">
                <a:moveTo>
                  <a:pt x="0" y="0"/>
                </a:moveTo>
                <a:lnTo>
                  <a:pt x="0" y="0"/>
                </a:lnTo>
                <a:lnTo>
                  <a:pt x="384809" y="0"/>
                </a:lnTo>
                <a:lnTo>
                  <a:pt x="384809" y="52634"/>
                </a:lnTo>
                <a:lnTo>
                  <a:pt x="384809" y="316230"/>
                </a:lnTo>
                <a:lnTo>
                  <a:pt x="352353" y="316230"/>
                </a:lnTo>
                <a:lnTo>
                  <a:pt x="320039" y="316230"/>
                </a:lnTo>
                <a:lnTo>
                  <a:pt x="287726" y="316230"/>
                </a:lnTo>
                <a:lnTo>
                  <a:pt x="255269" y="316230"/>
                </a:lnTo>
                <a:lnTo>
                  <a:pt x="255269" y="366882"/>
                </a:lnTo>
                <a:lnTo>
                  <a:pt x="255269" y="1278636"/>
                </a:lnTo>
                <a:lnTo>
                  <a:pt x="223825" y="1278636"/>
                </a:lnTo>
                <a:lnTo>
                  <a:pt x="192309" y="1278636"/>
                </a:lnTo>
                <a:lnTo>
                  <a:pt x="160651" y="1278636"/>
                </a:lnTo>
                <a:lnTo>
                  <a:pt x="128777" y="1278636"/>
                </a:lnTo>
                <a:lnTo>
                  <a:pt x="128777" y="1227983"/>
                </a:lnTo>
                <a:lnTo>
                  <a:pt x="128777" y="316230"/>
                </a:lnTo>
                <a:lnTo>
                  <a:pt x="96762" y="316230"/>
                </a:lnTo>
                <a:lnTo>
                  <a:pt x="64674" y="316230"/>
                </a:lnTo>
                <a:lnTo>
                  <a:pt x="32444" y="316230"/>
                </a:lnTo>
                <a:lnTo>
                  <a:pt x="0" y="316230"/>
                </a:lnTo>
                <a:lnTo>
                  <a:pt x="0" y="263595"/>
                </a:lnTo>
                <a:lnTo>
                  <a:pt x="0" y="210876"/>
                </a:lnTo>
                <a:lnTo>
                  <a:pt x="0" y="158115"/>
                </a:lnTo>
                <a:lnTo>
                  <a:pt x="0" y="105353"/>
                </a:lnTo>
                <a:lnTo>
                  <a:pt x="0" y="52634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08426" y="2122170"/>
            <a:ext cx="313690" cy="1278890"/>
          </a:xfrm>
          <a:custGeom>
            <a:avLst/>
            <a:gdLst/>
            <a:ahLst/>
            <a:cxnLst/>
            <a:rect l="l" t="t" r="r" b="b"/>
            <a:pathLst>
              <a:path w="313689" h="1278889">
                <a:moveTo>
                  <a:pt x="0" y="0"/>
                </a:moveTo>
                <a:lnTo>
                  <a:pt x="28455" y="0"/>
                </a:lnTo>
                <a:lnTo>
                  <a:pt x="56769" y="0"/>
                </a:lnTo>
                <a:lnTo>
                  <a:pt x="85082" y="0"/>
                </a:lnTo>
                <a:lnTo>
                  <a:pt x="113537" y="0"/>
                </a:lnTo>
                <a:lnTo>
                  <a:pt x="113537" y="52324"/>
                </a:lnTo>
                <a:lnTo>
                  <a:pt x="113537" y="470916"/>
                </a:lnTo>
                <a:lnTo>
                  <a:pt x="125075" y="436352"/>
                </a:lnTo>
                <a:lnTo>
                  <a:pt x="148149" y="382940"/>
                </a:lnTo>
                <a:lnTo>
                  <a:pt x="171247" y="349793"/>
                </a:lnTo>
                <a:lnTo>
                  <a:pt x="213360" y="331469"/>
                </a:lnTo>
                <a:lnTo>
                  <a:pt x="235505" y="337030"/>
                </a:lnTo>
                <a:lnTo>
                  <a:pt x="272081" y="381297"/>
                </a:lnTo>
                <a:lnTo>
                  <a:pt x="286512" y="419862"/>
                </a:lnTo>
                <a:lnTo>
                  <a:pt x="296015" y="458894"/>
                </a:lnTo>
                <a:lnTo>
                  <a:pt x="303471" y="505535"/>
                </a:lnTo>
                <a:lnTo>
                  <a:pt x="308841" y="559710"/>
                </a:lnTo>
                <a:lnTo>
                  <a:pt x="312090" y="621346"/>
                </a:lnTo>
                <a:lnTo>
                  <a:pt x="313182" y="690372"/>
                </a:lnTo>
                <a:lnTo>
                  <a:pt x="313182" y="739345"/>
                </a:lnTo>
                <a:lnTo>
                  <a:pt x="313182" y="788345"/>
                </a:lnTo>
                <a:lnTo>
                  <a:pt x="313182" y="1278636"/>
                </a:lnTo>
                <a:lnTo>
                  <a:pt x="284607" y="1278636"/>
                </a:lnTo>
                <a:lnTo>
                  <a:pt x="256032" y="1278636"/>
                </a:lnTo>
                <a:lnTo>
                  <a:pt x="227457" y="1278636"/>
                </a:lnTo>
                <a:lnTo>
                  <a:pt x="198882" y="1278636"/>
                </a:lnTo>
                <a:lnTo>
                  <a:pt x="198882" y="1227658"/>
                </a:lnTo>
                <a:lnTo>
                  <a:pt x="198882" y="769620"/>
                </a:lnTo>
                <a:lnTo>
                  <a:pt x="198298" y="728888"/>
                </a:lnTo>
                <a:lnTo>
                  <a:pt x="193417" y="666857"/>
                </a:lnTo>
                <a:lnTo>
                  <a:pt x="183272" y="629852"/>
                </a:lnTo>
                <a:lnTo>
                  <a:pt x="160020" y="609600"/>
                </a:lnTo>
                <a:lnTo>
                  <a:pt x="150173" y="612719"/>
                </a:lnTo>
                <a:lnTo>
                  <a:pt x="126491" y="658368"/>
                </a:lnTo>
                <a:lnTo>
                  <a:pt x="116871" y="726567"/>
                </a:lnTo>
                <a:lnTo>
                  <a:pt x="114383" y="775168"/>
                </a:lnTo>
                <a:lnTo>
                  <a:pt x="113537" y="833628"/>
                </a:lnTo>
                <a:lnTo>
                  <a:pt x="113537" y="883131"/>
                </a:lnTo>
                <a:lnTo>
                  <a:pt x="113537" y="932591"/>
                </a:lnTo>
                <a:lnTo>
                  <a:pt x="113537" y="1278636"/>
                </a:lnTo>
                <a:lnTo>
                  <a:pt x="85082" y="1278636"/>
                </a:lnTo>
                <a:lnTo>
                  <a:pt x="56768" y="1278636"/>
                </a:lnTo>
                <a:lnTo>
                  <a:pt x="28455" y="1278636"/>
                </a:lnTo>
                <a:lnTo>
                  <a:pt x="0" y="1278636"/>
                </a:lnTo>
                <a:lnTo>
                  <a:pt x="0" y="1227520"/>
                </a:lnTo>
                <a:lnTo>
                  <a:pt x="0" y="5120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75709" y="2453639"/>
            <a:ext cx="708660" cy="967740"/>
          </a:xfrm>
          <a:custGeom>
            <a:avLst/>
            <a:gdLst/>
            <a:ahLst/>
            <a:cxnLst/>
            <a:rect l="l" t="t" r="r" b="b"/>
            <a:pathLst>
              <a:path w="708660" h="967739">
                <a:moveTo>
                  <a:pt x="117348" y="320802"/>
                </a:moveTo>
                <a:lnTo>
                  <a:pt x="90368" y="311777"/>
                </a:lnTo>
                <a:lnTo>
                  <a:pt x="63246" y="302895"/>
                </a:lnTo>
                <a:lnTo>
                  <a:pt x="36123" y="294012"/>
                </a:lnTo>
                <a:lnTo>
                  <a:pt x="9143" y="284988"/>
                </a:lnTo>
                <a:lnTo>
                  <a:pt x="12418" y="243149"/>
                </a:lnTo>
                <a:lnTo>
                  <a:pt x="16478" y="205740"/>
                </a:lnTo>
                <a:lnTo>
                  <a:pt x="26669" y="144780"/>
                </a:lnTo>
                <a:lnTo>
                  <a:pt x="40862" y="97821"/>
                </a:lnTo>
                <a:lnTo>
                  <a:pt x="60198" y="57150"/>
                </a:lnTo>
                <a:lnTo>
                  <a:pt x="89880" y="22967"/>
                </a:lnTo>
                <a:lnTo>
                  <a:pt x="131444" y="3905"/>
                </a:lnTo>
                <a:lnTo>
                  <a:pt x="162305" y="0"/>
                </a:lnTo>
                <a:lnTo>
                  <a:pt x="186297" y="1131"/>
                </a:lnTo>
                <a:lnTo>
                  <a:pt x="227135" y="9965"/>
                </a:lnTo>
                <a:lnTo>
                  <a:pt x="272319" y="45529"/>
                </a:lnTo>
                <a:lnTo>
                  <a:pt x="295655" y="92964"/>
                </a:lnTo>
                <a:lnTo>
                  <a:pt x="308800" y="139922"/>
                </a:lnTo>
                <a:lnTo>
                  <a:pt x="318515" y="203454"/>
                </a:lnTo>
                <a:lnTo>
                  <a:pt x="324707" y="273843"/>
                </a:lnTo>
                <a:lnTo>
                  <a:pt x="326898" y="341376"/>
                </a:lnTo>
                <a:lnTo>
                  <a:pt x="326898" y="392492"/>
                </a:lnTo>
                <a:lnTo>
                  <a:pt x="326898" y="443555"/>
                </a:lnTo>
                <a:lnTo>
                  <a:pt x="326898" y="749808"/>
                </a:lnTo>
                <a:lnTo>
                  <a:pt x="327052" y="780978"/>
                </a:lnTo>
                <a:lnTo>
                  <a:pt x="328505" y="831889"/>
                </a:lnTo>
                <a:lnTo>
                  <a:pt x="331517" y="872049"/>
                </a:lnTo>
                <a:lnTo>
                  <a:pt x="337232" y="919745"/>
                </a:lnTo>
                <a:lnTo>
                  <a:pt x="341375" y="947166"/>
                </a:lnTo>
                <a:lnTo>
                  <a:pt x="314527" y="947166"/>
                </a:lnTo>
                <a:lnTo>
                  <a:pt x="287750" y="947166"/>
                </a:lnTo>
                <a:lnTo>
                  <a:pt x="261115" y="947166"/>
                </a:lnTo>
                <a:lnTo>
                  <a:pt x="234695" y="947166"/>
                </a:lnTo>
                <a:lnTo>
                  <a:pt x="231671" y="930449"/>
                </a:lnTo>
                <a:lnTo>
                  <a:pt x="226313" y="892302"/>
                </a:lnTo>
                <a:lnTo>
                  <a:pt x="223527" y="852654"/>
                </a:lnTo>
                <a:lnTo>
                  <a:pt x="222503" y="833628"/>
                </a:lnTo>
                <a:lnTo>
                  <a:pt x="211514" y="864917"/>
                </a:lnTo>
                <a:lnTo>
                  <a:pt x="188964" y="912923"/>
                </a:lnTo>
                <a:lnTo>
                  <a:pt x="161996" y="946523"/>
                </a:lnTo>
                <a:lnTo>
                  <a:pt x="127182" y="965430"/>
                </a:lnTo>
                <a:lnTo>
                  <a:pt x="108203" y="967740"/>
                </a:lnTo>
                <a:lnTo>
                  <a:pt x="82938" y="963013"/>
                </a:lnTo>
                <a:lnTo>
                  <a:pt x="42410" y="924984"/>
                </a:lnTo>
                <a:lnTo>
                  <a:pt x="15430" y="850642"/>
                </a:lnTo>
                <a:lnTo>
                  <a:pt x="6857" y="805529"/>
                </a:lnTo>
                <a:lnTo>
                  <a:pt x="1714" y="755987"/>
                </a:lnTo>
                <a:lnTo>
                  <a:pt x="0" y="701802"/>
                </a:lnTo>
                <a:lnTo>
                  <a:pt x="1273" y="651521"/>
                </a:lnTo>
                <a:lnTo>
                  <a:pt x="5048" y="605885"/>
                </a:lnTo>
                <a:lnTo>
                  <a:pt x="11251" y="564963"/>
                </a:lnTo>
                <a:lnTo>
                  <a:pt x="31777" y="496812"/>
                </a:lnTo>
                <a:lnTo>
                  <a:pt x="68568" y="446210"/>
                </a:lnTo>
                <a:lnTo>
                  <a:pt x="122122" y="408705"/>
                </a:lnTo>
                <a:lnTo>
                  <a:pt x="145637" y="393287"/>
                </a:lnTo>
                <a:lnTo>
                  <a:pt x="185427" y="362509"/>
                </a:lnTo>
                <a:lnTo>
                  <a:pt x="215645" y="329184"/>
                </a:lnTo>
                <a:lnTo>
                  <a:pt x="215086" y="298608"/>
                </a:lnTo>
                <a:lnTo>
                  <a:pt x="210823" y="252888"/>
                </a:lnTo>
                <a:lnTo>
                  <a:pt x="195167" y="217836"/>
                </a:lnTo>
                <a:lnTo>
                  <a:pt x="176784" y="211074"/>
                </a:lnTo>
                <a:lnTo>
                  <a:pt x="163484" y="212907"/>
                </a:lnTo>
                <a:lnTo>
                  <a:pt x="134874" y="239268"/>
                </a:lnTo>
                <a:lnTo>
                  <a:pt x="121050" y="293381"/>
                </a:lnTo>
                <a:lnTo>
                  <a:pt x="117348" y="320802"/>
                </a:lnTo>
                <a:close/>
              </a:path>
              <a:path w="708660" h="967739">
                <a:moveTo>
                  <a:pt x="215645" y="507492"/>
                </a:moveTo>
                <a:lnTo>
                  <a:pt x="203954" y="520219"/>
                </a:lnTo>
                <a:lnTo>
                  <a:pt x="191833" y="532161"/>
                </a:lnTo>
                <a:lnTo>
                  <a:pt x="179427" y="543389"/>
                </a:lnTo>
                <a:lnTo>
                  <a:pt x="166877" y="553974"/>
                </a:lnTo>
                <a:lnTo>
                  <a:pt x="151304" y="568249"/>
                </a:lnTo>
                <a:lnTo>
                  <a:pt x="123443" y="610362"/>
                </a:lnTo>
                <a:lnTo>
                  <a:pt x="114121" y="658153"/>
                </a:lnTo>
                <a:lnTo>
                  <a:pt x="113537" y="675894"/>
                </a:lnTo>
                <a:lnTo>
                  <a:pt x="114121" y="695920"/>
                </a:lnTo>
                <a:lnTo>
                  <a:pt x="123443" y="743712"/>
                </a:lnTo>
                <a:lnTo>
                  <a:pt x="150875" y="771144"/>
                </a:lnTo>
                <a:lnTo>
                  <a:pt x="159996" y="769298"/>
                </a:lnTo>
                <a:lnTo>
                  <a:pt x="193357" y="727043"/>
                </a:lnTo>
                <a:lnTo>
                  <a:pt x="208787" y="671322"/>
                </a:lnTo>
                <a:lnTo>
                  <a:pt x="213931" y="624554"/>
                </a:lnTo>
                <a:lnTo>
                  <a:pt x="215645" y="564642"/>
                </a:lnTo>
                <a:lnTo>
                  <a:pt x="215645" y="550354"/>
                </a:lnTo>
                <a:lnTo>
                  <a:pt x="215645" y="536067"/>
                </a:lnTo>
                <a:lnTo>
                  <a:pt x="215645" y="521779"/>
                </a:lnTo>
                <a:lnTo>
                  <a:pt x="215645" y="507492"/>
                </a:lnTo>
                <a:close/>
              </a:path>
              <a:path w="708660" h="967739">
                <a:moveTo>
                  <a:pt x="394715" y="21336"/>
                </a:moveTo>
                <a:lnTo>
                  <a:pt x="421445" y="21336"/>
                </a:lnTo>
                <a:lnTo>
                  <a:pt x="447960" y="21336"/>
                </a:lnTo>
                <a:lnTo>
                  <a:pt x="474333" y="21336"/>
                </a:lnTo>
                <a:lnTo>
                  <a:pt x="500634" y="21336"/>
                </a:lnTo>
                <a:lnTo>
                  <a:pt x="500634" y="59055"/>
                </a:lnTo>
                <a:lnTo>
                  <a:pt x="500634" y="96774"/>
                </a:lnTo>
                <a:lnTo>
                  <a:pt x="500634" y="134493"/>
                </a:lnTo>
                <a:lnTo>
                  <a:pt x="500634" y="172212"/>
                </a:lnTo>
                <a:lnTo>
                  <a:pt x="512635" y="128885"/>
                </a:lnTo>
                <a:lnTo>
                  <a:pt x="524637" y="92487"/>
                </a:lnTo>
                <a:lnTo>
                  <a:pt x="548639" y="39624"/>
                </a:lnTo>
                <a:lnTo>
                  <a:pt x="575500" y="9810"/>
                </a:lnTo>
                <a:lnTo>
                  <a:pt x="608076" y="0"/>
                </a:lnTo>
                <a:lnTo>
                  <a:pt x="630340" y="5441"/>
                </a:lnTo>
                <a:lnTo>
                  <a:pt x="667440" y="49184"/>
                </a:lnTo>
                <a:lnTo>
                  <a:pt x="681989" y="87630"/>
                </a:lnTo>
                <a:lnTo>
                  <a:pt x="691201" y="126303"/>
                </a:lnTo>
                <a:lnTo>
                  <a:pt x="698619" y="172803"/>
                </a:lnTo>
                <a:lnTo>
                  <a:pt x="704100" y="227094"/>
                </a:lnTo>
                <a:lnTo>
                  <a:pt x="707495" y="289139"/>
                </a:lnTo>
                <a:lnTo>
                  <a:pt x="708660" y="358902"/>
                </a:lnTo>
                <a:lnTo>
                  <a:pt x="708660" y="407875"/>
                </a:lnTo>
                <a:lnTo>
                  <a:pt x="708660" y="456875"/>
                </a:lnTo>
                <a:lnTo>
                  <a:pt x="708660" y="947166"/>
                </a:lnTo>
                <a:lnTo>
                  <a:pt x="680085" y="947166"/>
                </a:lnTo>
                <a:lnTo>
                  <a:pt x="651510" y="947166"/>
                </a:lnTo>
                <a:lnTo>
                  <a:pt x="622935" y="947166"/>
                </a:lnTo>
                <a:lnTo>
                  <a:pt x="594360" y="947166"/>
                </a:lnTo>
                <a:lnTo>
                  <a:pt x="594360" y="896188"/>
                </a:lnTo>
                <a:lnTo>
                  <a:pt x="594360" y="438150"/>
                </a:lnTo>
                <a:lnTo>
                  <a:pt x="593657" y="397418"/>
                </a:lnTo>
                <a:lnTo>
                  <a:pt x="588252" y="335387"/>
                </a:lnTo>
                <a:lnTo>
                  <a:pt x="578096" y="298382"/>
                </a:lnTo>
                <a:lnTo>
                  <a:pt x="554736" y="278130"/>
                </a:lnTo>
                <a:lnTo>
                  <a:pt x="544889" y="281249"/>
                </a:lnTo>
                <a:lnTo>
                  <a:pt x="521207" y="326898"/>
                </a:lnTo>
                <a:lnTo>
                  <a:pt x="511587" y="395097"/>
                </a:lnTo>
                <a:lnTo>
                  <a:pt x="509099" y="443698"/>
                </a:lnTo>
                <a:lnTo>
                  <a:pt x="508253" y="502158"/>
                </a:lnTo>
                <a:lnTo>
                  <a:pt x="508253" y="551661"/>
                </a:lnTo>
                <a:lnTo>
                  <a:pt x="508253" y="601121"/>
                </a:lnTo>
                <a:lnTo>
                  <a:pt x="508253" y="947166"/>
                </a:lnTo>
                <a:lnTo>
                  <a:pt x="480119" y="947166"/>
                </a:lnTo>
                <a:lnTo>
                  <a:pt x="451770" y="947166"/>
                </a:lnTo>
                <a:lnTo>
                  <a:pt x="423279" y="947166"/>
                </a:lnTo>
                <a:lnTo>
                  <a:pt x="394715" y="947166"/>
                </a:lnTo>
                <a:lnTo>
                  <a:pt x="394715" y="895731"/>
                </a:lnTo>
                <a:lnTo>
                  <a:pt x="394715" y="72770"/>
                </a:lnTo>
                <a:lnTo>
                  <a:pt x="394715" y="21336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52188" y="2122170"/>
            <a:ext cx="346710" cy="1278890"/>
          </a:xfrm>
          <a:custGeom>
            <a:avLst/>
            <a:gdLst/>
            <a:ahLst/>
            <a:cxnLst/>
            <a:rect l="l" t="t" r="r" b="b"/>
            <a:pathLst>
              <a:path w="346710" h="1278889">
                <a:moveTo>
                  <a:pt x="0" y="0"/>
                </a:moveTo>
                <a:lnTo>
                  <a:pt x="28705" y="0"/>
                </a:lnTo>
                <a:lnTo>
                  <a:pt x="57626" y="0"/>
                </a:lnTo>
                <a:lnTo>
                  <a:pt x="86689" y="0"/>
                </a:lnTo>
                <a:lnTo>
                  <a:pt x="115824" y="0"/>
                </a:lnTo>
                <a:lnTo>
                  <a:pt x="115824" y="50819"/>
                </a:lnTo>
                <a:lnTo>
                  <a:pt x="115824" y="660654"/>
                </a:lnTo>
                <a:lnTo>
                  <a:pt x="129709" y="609275"/>
                </a:lnTo>
                <a:lnTo>
                  <a:pt x="143848" y="557981"/>
                </a:lnTo>
                <a:lnTo>
                  <a:pt x="158115" y="506730"/>
                </a:lnTo>
                <a:lnTo>
                  <a:pt x="172381" y="455478"/>
                </a:lnTo>
                <a:lnTo>
                  <a:pt x="186520" y="404184"/>
                </a:lnTo>
                <a:lnTo>
                  <a:pt x="200406" y="352806"/>
                </a:lnTo>
                <a:lnTo>
                  <a:pt x="235386" y="352806"/>
                </a:lnTo>
                <a:lnTo>
                  <a:pt x="270510" y="352806"/>
                </a:lnTo>
                <a:lnTo>
                  <a:pt x="305633" y="352806"/>
                </a:lnTo>
                <a:lnTo>
                  <a:pt x="340613" y="352806"/>
                </a:lnTo>
                <a:lnTo>
                  <a:pt x="325507" y="399181"/>
                </a:lnTo>
                <a:lnTo>
                  <a:pt x="310267" y="445570"/>
                </a:lnTo>
                <a:lnTo>
                  <a:pt x="294947" y="491985"/>
                </a:lnTo>
                <a:lnTo>
                  <a:pt x="279600" y="538440"/>
                </a:lnTo>
                <a:lnTo>
                  <a:pt x="264280" y="584949"/>
                </a:lnTo>
                <a:lnTo>
                  <a:pt x="249040" y="631524"/>
                </a:lnTo>
                <a:lnTo>
                  <a:pt x="233934" y="678180"/>
                </a:lnTo>
                <a:lnTo>
                  <a:pt x="243298" y="728266"/>
                </a:lnTo>
                <a:lnTo>
                  <a:pt x="252712" y="778326"/>
                </a:lnTo>
                <a:lnTo>
                  <a:pt x="262163" y="828365"/>
                </a:lnTo>
                <a:lnTo>
                  <a:pt x="271638" y="878388"/>
                </a:lnTo>
                <a:lnTo>
                  <a:pt x="281124" y="928400"/>
                </a:lnTo>
                <a:lnTo>
                  <a:pt x="290607" y="978407"/>
                </a:lnTo>
                <a:lnTo>
                  <a:pt x="300074" y="1028415"/>
                </a:lnTo>
                <a:lnTo>
                  <a:pt x="309513" y="1078427"/>
                </a:lnTo>
                <a:lnTo>
                  <a:pt x="318908" y="1128450"/>
                </a:lnTo>
                <a:lnTo>
                  <a:pt x="328249" y="1178489"/>
                </a:lnTo>
                <a:lnTo>
                  <a:pt x="337520" y="1228549"/>
                </a:lnTo>
                <a:lnTo>
                  <a:pt x="346710" y="1278636"/>
                </a:lnTo>
                <a:lnTo>
                  <a:pt x="314706" y="1278636"/>
                </a:lnTo>
                <a:lnTo>
                  <a:pt x="282702" y="1278636"/>
                </a:lnTo>
                <a:lnTo>
                  <a:pt x="250698" y="1278636"/>
                </a:lnTo>
                <a:lnTo>
                  <a:pt x="218694" y="1278636"/>
                </a:lnTo>
                <a:lnTo>
                  <a:pt x="210160" y="1225731"/>
                </a:lnTo>
                <a:lnTo>
                  <a:pt x="201561" y="1172826"/>
                </a:lnTo>
                <a:lnTo>
                  <a:pt x="192921" y="1119922"/>
                </a:lnTo>
                <a:lnTo>
                  <a:pt x="184268" y="1067017"/>
                </a:lnTo>
                <a:lnTo>
                  <a:pt x="175628" y="1014113"/>
                </a:lnTo>
                <a:lnTo>
                  <a:pt x="167029" y="961208"/>
                </a:lnTo>
                <a:lnTo>
                  <a:pt x="158496" y="908304"/>
                </a:lnTo>
                <a:lnTo>
                  <a:pt x="147970" y="940760"/>
                </a:lnTo>
                <a:lnTo>
                  <a:pt x="137160" y="973074"/>
                </a:lnTo>
                <a:lnTo>
                  <a:pt x="126349" y="1005387"/>
                </a:lnTo>
                <a:lnTo>
                  <a:pt x="115824" y="1037844"/>
                </a:lnTo>
                <a:lnTo>
                  <a:pt x="115824" y="1278636"/>
                </a:lnTo>
                <a:lnTo>
                  <a:pt x="86689" y="1278636"/>
                </a:lnTo>
                <a:lnTo>
                  <a:pt x="57626" y="1278636"/>
                </a:lnTo>
                <a:lnTo>
                  <a:pt x="28705" y="1278636"/>
                </a:lnTo>
                <a:lnTo>
                  <a:pt x="0" y="1278636"/>
                </a:lnTo>
                <a:lnTo>
                  <a:pt x="0" y="1227520"/>
                </a:lnTo>
                <a:lnTo>
                  <a:pt x="0" y="5120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90159" y="2122170"/>
            <a:ext cx="1123315" cy="1299210"/>
          </a:xfrm>
          <a:custGeom>
            <a:avLst/>
            <a:gdLst/>
            <a:ahLst/>
            <a:cxnLst/>
            <a:rect l="l" t="t" r="r" b="b"/>
            <a:pathLst>
              <a:path w="1123314" h="1299210">
                <a:moveTo>
                  <a:pt x="0" y="0"/>
                </a:moveTo>
                <a:lnTo>
                  <a:pt x="34873" y="0"/>
                </a:lnTo>
                <a:lnTo>
                  <a:pt x="69818" y="0"/>
                </a:lnTo>
                <a:lnTo>
                  <a:pt x="104905" y="0"/>
                </a:lnTo>
                <a:lnTo>
                  <a:pt x="140207" y="0"/>
                </a:lnTo>
                <a:lnTo>
                  <a:pt x="149176" y="48006"/>
                </a:lnTo>
                <a:lnTo>
                  <a:pt x="158276" y="96012"/>
                </a:lnTo>
                <a:lnTo>
                  <a:pt x="167470" y="144018"/>
                </a:lnTo>
                <a:lnTo>
                  <a:pt x="176721" y="192024"/>
                </a:lnTo>
                <a:lnTo>
                  <a:pt x="185990" y="240030"/>
                </a:lnTo>
                <a:lnTo>
                  <a:pt x="195241" y="288036"/>
                </a:lnTo>
                <a:lnTo>
                  <a:pt x="204435" y="336042"/>
                </a:lnTo>
                <a:lnTo>
                  <a:pt x="213535" y="384048"/>
                </a:lnTo>
                <a:lnTo>
                  <a:pt x="222503" y="432054"/>
                </a:lnTo>
                <a:lnTo>
                  <a:pt x="231472" y="384048"/>
                </a:lnTo>
                <a:lnTo>
                  <a:pt x="240572" y="336042"/>
                </a:lnTo>
                <a:lnTo>
                  <a:pt x="249766" y="288036"/>
                </a:lnTo>
                <a:lnTo>
                  <a:pt x="259017" y="240030"/>
                </a:lnTo>
                <a:lnTo>
                  <a:pt x="268286" y="192024"/>
                </a:lnTo>
                <a:lnTo>
                  <a:pt x="277537" y="144018"/>
                </a:lnTo>
                <a:lnTo>
                  <a:pt x="286731" y="96012"/>
                </a:lnTo>
                <a:lnTo>
                  <a:pt x="295831" y="48006"/>
                </a:lnTo>
                <a:lnTo>
                  <a:pt x="304800" y="0"/>
                </a:lnTo>
                <a:lnTo>
                  <a:pt x="339780" y="0"/>
                </a:lnTo>
                <a:lnTo>
                  <a:pt x="374903" y="0"/>
                </a:lnTo>
                <a:lnTo>
                  <a:pt x="410027" y="0"/>
                </a:lnTo>
                <a:lnTo>
                  <a:pt x="445007" y="0"/>
                </a:lnTo>
                <a:lnTo>
                  <a:pt x="434596" y="49662"/>
                </a:lnTo>
                <a:lnTo>
                  <a:pt x="424096" y="99288"/>
                </a:lnTo>
                <a:lnTo>
                  <a:pt x="413522" y="148882"/>
                </a:lnTo>
                <a:lnTo>
                  <a:pt x="402886" y="198447"/>
                </a:lnTo>
                <a:lnTo>
                  <a:pt x="392204" y="247988"/>
                </a:lnTo>
                <a:lnTo>
                  <a:pt x="381487" y="297509"/>
                </a:lnTo>
                <a:lnTo>
                  <a:pt x="370750" y="347013"/>
                </a:lnTo>
                <a:lnTo>
                  <a:pt x="360007" y="396505"/>
                </a:lnTo>
                <a:lnTo>
                  <a:pt x="349270" y="445989"/>
                </a:lnTo>
                <a:lnTo>
                  <a:pt x="338553" y="495469"/>
                </a:lnTo>
                <a:lnTo>
                  <a:pt x="327871" y="544949"/>
                </a:lnTo>
                <a:lnTo>
                  <a:pt x="317235" y="594433"/>
                </a:lnTo>
                <a:lnTo>
                  <a:pt x="306661" y="643925"/>
                </a:lnTo>
                <a:lnTo>
                  <a:pt x="296161" y="693429"/>
                </a:lnTo>
                <a:lnTo>
                  <a:pt x="285750" y="742950"/>
                </a:lnTo>
                <a:lnTo>
                  <a:pt x="285750" y="791768"/>
                </a:lnTo>
                <a:lnTo>
                  <a:pt x="285750" y="840553"/>
                </a:lnTo>
                <a:lnTo>
                  <a:pt x="285750" y="1278636"/>
                </a:lnTo>
                <a:lnTo>
                  <a:pt x="254198" y="1278636"/>
                </a:lnTo>
                <a:lnTo>
                  <a:pt x="222503" y="1278636"/>
                </a:lnTo>
                <a:lnTo>
                  <a:pt x="190809" y="1278636"/>
                </a:lnTo>
                <a:lnTo>
                  <a:pt x="159257" y="1278636"/>
                </a:lnTo>
                <a:lnTo>
                  <a:pt x="159257" y="1230005"/>
                </a:lnTo>
                <a:lnTo>
                  <a:pt x="159257" y="742950"/>
                </a:lnTo>
                <a:lnTo>
                  <a:pt x="148713" y="693429"/>
                </a:lnTo>
                <a:lnTo>
                  <a:pt x="138117" y="643925"/>
                </a:lnTo>
                <a:lnTo>
                  <a:pt x="127479" y="594433"/>
                </a:lnTo>
                <a:lnTo>
                  <a:pt x="116809" y="544949"/>
                </a:lnTo>
                <a:lnTo>
                  <a:pt x="106115" y="495469"/>
                </a:lnTo>
                <a:lnTo>
                  <a:pt x="95408" y="445989"/>
                </a:lnTo>
                <a:lnTo>
                  <a:pt x="84697" y="396505"/>
                </a:lnTo>
                <a:lnTo>
                  <a:pt x="73991" y="347013"/>
                </a:lnTo>
                <a:lnTo>
                  <a:pt x="63300" y="297509"/>
                </a:lnTo>
                <a:lnTo>
                  <a:pt x="52634" y="247988"/>
                </a:lnTo>
                <a:lnTo>
                  <a:pt x="42001" y="198447"/>
                </a:lnTo>
                <a:lnTo>
                  <a:pt x="31412" y="148882"/>
                </a:lnTo>
                <a:lnTo>
                  <a:pt x="20876" y="99288"/>
                </a:lnTo>
                <a:lnTo>
                  <a:pt x="10402" y="49662"/>
                </a:lnTo>
                <a:lnTo>
                  <a:pt x="0" y="0"/>
                </a:lnTo>
                <a:close/>
              </a:path>
              <a:path w="1123314" h="1299210">
                <a:moveTo>
                  <a:pt x="415289" y="818388"/>
                </a:moveTo>
                <a:lnTo>
                  <a:pt x="416263" y="759185"/>
                </a:lnTo>
                <a:lnTo>
                  <a:pt x="419155" y="703061"/>
                </a:lnTo>
                <a:lnTo>
                  <a:pt x="423927" y="650017"/>
                </a:lnTo>
                <a:lnTo>
                  <a:pt x="430538" y="600051"/>
                </a:lnTo>
                <a:lnTo>
                  <a:pt x="438949" y="553165"/>
                </a:lnTo>
                <a:lnTo>
                  <a:pt x="449120" y="509358"/>
                </a:lnTo>
                <a:lnTo>
                  <a:pt x="461010" y="468630"/>
                </a:lnTo>
                <a:lnTo>
                  <a:pt x="485989" y="408301"/>
                </a:lnTo>
                <a:lnTo>
                  <a:pt x="515112" y="365474"/>
                </a:lnTo>
                <a:lnTo>
                  <a:pt x="548235" y="339935"/>
                </a:lnTo>
                <a:lnTo>
                  <a:pt x="585215" y="331469"/>
                </a:lnTo>
                <a:lnTo>
                  <a:pt x="619134" y="337956"/>
                </a:lnTo>
                <a:lnTo>
                  <a:pt x="676399" y="389735"/>
                </a:lnTo>
                <a:lnTo>
                  <a:pt x="699674" y="434955"/>
                </a:lnTo>
                <a:lnTo>
                  <a:pt x="719327" y="493013"/>
                </a:lnTo>
                <a:lnTo>
                  <a:pt x="730239" y="537834"/>
                </a:lnTo>
                <a:lnTo>
                  <a:pt x="739309" y="586147"/>
                </a:lnTo>
                <a:lnTo>
                  <a:pt x="746474" y="637889"/>
                </a:lnTo>
                <a:lnTo>
                  <a:pt x="751670" y="692996"/>
                </a:lnTo>
                <a:lnTo>
                  <a:pt x="754835" y="751406"/>
                </a:lnTo>
                <a:lnTo>
                  <a:pt x="755903" y="813053"/>
                </a:lnTo>
                <a:lnTo>
                  <a:pt x="754973" y="872296"/>
                </a:lnTo>
                <a:lnTo>
                  <a:pt x="752189" y="928513"/>
                </a:lnTo>
                <a:lnTo>
                  <a:pt x="747566" y="981664"/>
                </a:lnTo>
                <a:lnTo>
                  <a:pt x="741117" y="1031710"/>
                </a:lnTo>
                <a:lnTo>
                  <a:pt x="732855" y="1078609"/>
                </a:lnTo>
                <a:lnTo>
                  <a:pt x="722793" y="1122323"/>
                </a:lnTo>
                <a:lnTo>
                  <a:pt x="710945" y="1162812"/>
                </a:lnTo>
                <a:lnTo>
                  <a:pt x="686264" y="1222700"/>
                </a:lnTo>
                <a:lnTo>
                  <a:pt x="656939" y="1265301"/>
                </a:lnTo>
                <a:lnTo>
                  <a:pt x="623185" y="1290756"/>
                </a:lnTo>
                <a:lnTo>
                  <a:pt x="585215" y="1299209"/>
                </a:lnTo>
                <a:lnTo>
                  <a:pt x="550937" y="1292304"/>
                </a:lnTo>
                <a:lnTo>
                  <a:pt x="492954" y="1236202"/>
                </a:lnTo>
                <a:lnTo>
                  <a:pt x="469391" y="1186433"/>
                </a:lnTo>
                <a:lnTo>
                  <a:pt x="455358" y="1144492"/>
                </a:lnTo>
                <a:lnTo>
                  <a:pt x="443337" y="1099006"/>
                </a:lnTo>
                <a:lnTo>
                  <a:pt x="433382" y="1049973"/>
                </a:lnTo>
                <a:lnTo>
                  <a:pt x="425547" y="997395"/>
                </a:lnTo>
                <a:lnTo>
                  <a:pt x="419884" y="941272"/>
                </a:lnTo>
                <a:lnTo>
                  <a:pt x="416447" y="881602"/>
                </a:lnTo>
                <a:lnTo>
                  <a:pt x="415289" y="818388"/>
                </a:lnTo>
                <a:close/>
              </a:path>
              <a:path w="1123314" h="1299210">
                <a:moveTo>
                  <a:pt x="529589" y="817626"/>
                </a:moveTo>
                <a:lnTo>
                  <a:pt x="530590" y="875347"/>
                </a:lnTo>
                <a:lnTo>
                  <a:pt x="533590" y="925067"/>
                </a:lnTo>
                <a:lnTo>
                  <a:pt x="538591" y="966787"/>
                </a:lnTo>
                <a:lnTo>
                  <a:pt x="554152" y="1026187"/>
                </a:lnTo>
                <a:lnTo>
                  <a:pt x="585977" y="1059941"/>
                </a:lnTo>
                <a:lnTo>
                  <a:pt x="597538" y="1056346"/>
                </a:lnTo>
                <a:lnTo>
                  <a:pt x="626363" y="1001267"/>
                </a:lnTo>
                <a:lnTo>
                  <a:pt x="637698" y="925258"/>
                </a:lnTo>
                <a:lnTo>
                  <a:pt x="640615" y="873966"/>
                </a:lnTo>
                <a:lnTo>
                  <a:pt x="641603" y="813815"/>
                </a:lnTo>
                <a:lnTo>
                  <a:pt x="640603" y="757535"/>
                </a:lnTo>
                <a:lnTo>
                  <a:pt x="637603" y="708755"/>
                </a:lnTo>
                <a:lnTo>
                  <a:pt x="632602" y="667547"/>
                </a:lnTo>
                <a:lnTo>
                  <a:pt x="617493" y="608540"/>
                </a:lnTo>
                <a:lnTo>
                  <a:pt x="586739" y="576072"/>
                </a:lnTo>
                <a:lnTo>
                  <a:pt x="574738" y="579774"/>
                </a:lnTo>
                <a:lnTo>
                  <a:pt x="545591" y="634746"/>
                </a:lnTo>
                <a:lnTo>
                  <a:pt x="533590" y="710755"/>
                </a:lnTo>
                <a:lnTo>
                  <a:pt x="530590" y="760333"/>
                </a:lnTo>
                <a:lnTo>
                  <a:pt x="529589" y="817626"/>
                </a:lnTo>
                <a:close/>
              </a:path>
              <a:path w="1123314" h="1299210">
                <a:moveTo>
                  <a:pt x="1123188" y="1278635"/>
                </a:moveTo>
                <a:lnTo>
                  <a:pt x="1096458" y="1278635"/>
                </a:lnTo>
                <a:lnTo>
                  <a:pt x="1069943" y="1278635"/>
                </a:lnTo>
                <a:lnTo>
                  <a:pt x="1043570" y="1278635"/>
                </a:lnTo>
                <a:lnTo>
                  <a:pt x="1017269" y="1278635"/>
                </a:lnTo>
                <a:lnTo>
                  <a:pt x="1017269" y="1241036"/>
                </a:lnTo>
                <a:lnTo>
                  <a:pt x="1017269" y="1203578"/>
                </a:lnTo>
                <a:lnTo>
                  <a:pt x="1017269" y="1166121"/>
                </a:lnTo>
                <a:lnTo>
                  <a:pt x="1017269" y="1128521"/>
                </a:lnTo>
                <a:lnTo>
                  <a:pt x="1005268" y="1171729"/>
                </a:lnTo>
                <a:lnTo>
                  <a:pt x="981265" y="1237285"/>
                </a:lnTo>
                <a:lnTo>
                  <a:pt x="956548" y="1277671"/>
                </a:lnTo>
                <a:lnTo>
                  <a:pt x="909827" y="1299209"/>
                </a:lnTo>
                <a:lnTo>
                  <a:pt x="887575" y="1293768"/>
                </a:lnTo>
                <a:lnTo>
                  <a:pt x="850784" y="1250025"/>
                </a:lnTo>
                <a:lnTo>
                  <a:pt x="836676" y="1211579"/>
                </a:lnTo>
                <a:lnTo>
                  <a:pt x="827093" y="1172626"/>
                </a:lnTo>
                <a:lnTo>
                  <a:pt x="819448" y="1126175"/>
                </a:lnTo>
                <a:lnTo>
                  <a:pt x="813852" y="1072225"/>
                </a:lnTo>
                <a:lnTo>
                  <a:pt x="810414" y="1010777"/>
                </a:lnTo>
                <a:lnTo>
                  <a:pt x="809243" y="941831"/>
                </a:lnTo>
                <a:lnTo>
                  <a:pt x="809243" y="892697"/>
                </a:lnTo>
                <a:lnTo>
                  <a:pt x="809243" y="843590"/>
                </a:lnTo>
                <a:lnTo>
                  <a:pt x="809243" y="352806"/>
                </a:lnTo>
                <a:lnTo>
                  <a:pt x="837818" y="352806"/>
                </a:lnTo>
                <a:lnTo>
                  <a:pt x="866393" y="352806"/>
                </a:lnTo>
                <a:lnTo>
                  <a:pt x="894968" y="352806"/>
                </a:lnTo>
                <a:lnTo>
                  <a:pt x="923543" y="352806"/>
                </a:lnTo>
                <a:lnTo>
                  <a:pt x="923543" y="403577"/>
                </a:lnTo>
                <a:lnTo>
                  <a:pt x="923543" y="861821"/>
                </a:lnTo>
                <a:lnTo>
                  <a:pt x="924246" y="902446"/>
                </a:lnTo>
                <a:lnTo>
                  <a:pt x="929651" y="964263"/>
                </a:lnTo>
                <a:lnTo>
                  <a:pt x="939807" y="1002029"/>
                </a:lnTo>
                <a:lnTo>
                  <a:pt x="963167" y="1022603"/>
                </a:lnTo>
                <a:lnTo>
                  <a:pt x="973014" y="1019472"/>
                </a:lnTo>
                <a:lnTo>
                  <a:pt x="996695" y="973074"/>
                </a:lnTo>
                <a:lnTo>
                  <a:pt x="1006316" y="905446"/>
                </a:lnTo>
                <a:lnTo>
                  <a:pt x="1008804" y="856702"/>
                </a:lnTo>
                <a:lnTo>
                  <a:pt x="1009649" y="797813"/>
                </a:lnTo>
                <a:lnTo>
                  <a:pt x="1009649" y="748510"/>
                </a:lnTo>
                <a:lnTo>
                  <a:pt x="1009649" y="699157"/>
                </a:lnTo>
                <a:lnTo>
                  <a:pt x="1009649" y="352806"/>
                </a:lnTo>
                <a:lnTo>
                  <a:pt x="1037784" y="352806"/>
                </a:lnTo>
                <a:lnTo>
                  <a:pt x="1066133" y="352806"/>
                </a:lnTo>
                <a:lnTo>
                  <a:pt x="1094624" y="352806"/>
                </a:lnTo>
                <a:lnTo>
                  <a:pt x="1123188" y="352806"/>
                </a:lnTo>
                <a:lnTo>
                  <a:pt x="1123188" y="404241"/>
                </a:lnTo>
                <a:lnTo>
                  <a:pt x="1123188" y="1227201"/>
                </a:lnTo>
                <a:lnTo>
                  <a:pt x="1123188" y="1278635"/>
                </a:lnTo>
                <a:close/>
              </a:path>
            </a:pathLst>
          </a:custGeom>
          <a:ln w="9525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@ SKG</a:t>
            </a: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86A60AA0-0809-49ED-8641-26664A2BA8AE}" type="datetime1">
              <a:rPr lang="en-US" spc="-5" smtClean="0"/>
              <a:t>4/22/2021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5073" y="771398"/>
            <a:ext cx="437197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00009A"/>
                </a:solidFill>
              </a:rPr>
              <a:t>Relational</a:t>
            </a:r>
            <a:r>
              <a:rPr sz="4000" spc="-75" dirty="0">
                <a:solidFill>
                  <a:srgbClr val="00009A"/>
                </a:solidFill>
              </a:rPr>
              <a:t> </a:t>
            </a:r>
            <a:r>
              <a:rPr sz="4000" spc="-5" dirty="0">
                <a:solidFill>
                  <a:srgbClr val="00009A"/>
                </a:solidFill>
              </a:rPr>
              <a:t>Calculus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@ SKG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72BEA033-B5D1-4ACC-A9E5-0021ADD49B57}" type="datetime1">
              <a:rPr lang="en-US" spc="-5" smtClean="0"/>
              <a:t>4/22/2021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65073" y="1656079"/>
            <a:ext cx="7714615" cy="402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 algn="just">
              <a:lnSpc>
                <a:spcPct val="144900"/>
              </a:lnSpc>
              <a:spcBef>
                <a:spcPts val="95"/>
              </a:spcBef>
              <a:buClr>
                <a:srgbClr val="3333FF"/>
              </a:buClr>
              <a:buSzPct val="75000"/>
              <a:buFont typeface="Wingdings"/>
              <a:buChar char="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b="1" spc="-5" dirty="0">
                <a:latin typeface="Arial"/>
                <a:cs typeface="Arial"/>
              </a:rPr>
              <a:t>relational calculus </a:t>
            </a:r>
            <a:r>
              <a:rPr sz="2400" dirty="0">
                <a:latin typeface="Arial"/>
                <a:cs typeface="Arial"/>
              </a:rPr>
              <a:t>expression creates a new  relation, </a:t>
            </a:r>
            <a:r>
              <a:rPr sz="2400" spc="-5" dirty="0">
                <a:latin typeface="Arial"/>
                <a:cs typeface="Arial"/>
              </a:rPr>
              <a:t>which is </a:t>
            </a:r>
            <a:r>
              <a:rPr sz="2400" dirty="0">
                <a:latin typeface="Arial"/>
                <a:cs typeface="Arial"/>
              </a:rPr>
              <a:t>specified </a:t>
            </a:r>
            <a:r>
              <a:rPr sz="2400" spc="-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terms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dirty="0">
                <a:latin typeface="Arial"/>
                <a:cs typeface="Arial"/>
              </a:rPr>
              <a:t>variables that  range</a:t>
            </a:r>
            <a:endParaRPr sz="2400">
              <a:latin typeface="Arial"/>
              <a:cs typeface="Arial"/>
            </a:endParaRPr>
          </a:p>
          <a:p>
            <a:pPr marL="755650" lvl="1" indent="-285750" algn="just">
              <a:lnSpc>
                <a:spcPct val="100000"/>
              </a:lnSpc>
              <a:spcBef>
                <a:spcPts val="1870"/>
              </a:spcBef>
              <a:buClr>
                <a:srgbClr val="3333FF"/>
              </a:buClr>
              <a:buSzPct val="75000"/>
              <a:buFont typeface="Wingdings"/>
              <a:buChar char="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over </a:t>
            </a:r>
            <a:r>
              <a:rPr sz="2400" dirty="0">
                <a:latin typeface="Arial"/>
                <a:cs typeface="Arial"/>
              </a:rPr>
              <a:t>rows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dirty="0">
                <a:latin typeface="Arial"/>
                <a:cs typeface="Arial"/>
              </a:rPr>
              <a:t>the stored </a:t>
            </a:r>
            <a:r>
              <a:rPr sz="2400" spc="-5" dirty="0">
                <a:latin typeface="Arial"/>
                <a:cs typeface="Arial"/>
              </a:rPr>
              <a:t>database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relations,</a:t>
            </a:r>
            <a:endParaRPr sz="2400">
              <a:latin typeface="Arial"/>
              <a:cs typeface="Arial"/>
            </a:endParaRPr>
          </a:p>
          <a:p>
            <a:pPr marL="564515" algn="ctr">
              <a:lnSpc>
                <a:spcPct val="100000"/>
              </a:lnSpc>
              <a:spcBef>
                <a:spcPts val="1875"/>
              </a:spcBef>
            </a:pPr>
            <a:r>
              <a:rPr sz="2400" b="1" spc="-5" dirty="0">
                <a:solidFill>
                  <a:srgbClr val="A50021"/>
                </a:solidFill>
                <a:latin typeface="Arial"/>
                <a:cs typeface="Arial"/>
              </a:rPr>
              <a:t>tuple relational</a:t>
            </a:r>
            <a:r>
              <a:rPr sz="2400" b="1" spc="-20" dirty="0">
                <a:solidFill>
                  <a:srgbClr val="A50021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A50021"/>
                </a:solidFill>
                <a:latin typeface="Arial"/>
                <a:cs typeface="Arial"/>
              </a:rPr>
              <a:t>calculus</a:t>
            </a:r>
            <a:endParaRPr sz="2400">
              <a:latin typeface="Arial"/>
              <a:cs typeface="Arial"/>
            </a:endParaRPr>
          </a:p>
          <a:p>
            <a:pPr marL="755650" lvl="1" indent="-285750" algn="just">
              <a:lnSpc>
                <a:spcPct val="100000"/>
              </a:lnSpc>
              <a:spcBef>
                <a:spcPts val="1864"/>
              </a:spcBef>
              <a:buClr>
                <a:srgbClr val="3333FF"/>
              </a:buClr>
              <a:buSzPct val="75000"/>
              <a:buFont typeface="Wingdings"/>
              <a:buChar char="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over </a:t>
            </a:r>
            <a:r>
              <a:rPr sz="2400" dirty="0">
                <a:latin typeface="Arial"/>
                <a:cs typeface="Arial"/>
              </a:rPr>
              <a:t>columns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dirty="0">
                <a:latin typeface="Arial"/>
                <a:cs typeface="Arial"/>
              </a:rPr>
              <a:t>the stored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relations</a:t>
            </a:r>
            <a:endParaRPr sz="2400">
              <a:latin typeface="Arial"/>
              <a:cs typeface="Arial"/>
            </a:endParaRPr>
          </a:p>
          <a:p>
            <a:pPr marL="583565" algn="ctr">
              <a:lnSpc>
                <a:spcPct val="100000"/>
              </a:lnSpc>
              <a:spcBef>
                <a:spcPts val="1870"/>
              </a:spcBef>
            </a:pPr>
            <a:r>
              <a:rPr sz="2400" b="1" spc="-5" dirty="0">
                <a:solidFill>
                  <a:srgbClr val="006500"/>
                </a:solidFill>
                <a:latin typeface="Arial"/>
                <a:cs typeface="Arial"/>
              </a:rPr>
              <a:t>domain relational</a:t>
            </a:r>
            <a:r>
              <a:rPr sz="2400" b="1" spc="-15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6500"/>
                </a:solidFill>
                <a:latin typeface="Arial"/>
                <a:cs typeface="Arial"/>
              </a:rPr>
              <a:t>calculus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75" y="304800"/>
            <a:ext cx="6117336" cy="756919"/>
          </a:xfrm>
        </p:spPr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222" y="1541272"/>
            <a:ext cx="8459978" cy="2492990"/>
          </a:xfrm>
        </p:spPr>
        <p:txBody>
          <a:bodyPr/>
          <a:lstStyle/>
          <a:p>
            <a:pPr lvl="1"/>
            <a:r>
              <a:rPr lang="en-US" sz="2400" dirty="0"/>
              <a:t>Both TRC and DRC are simple subsets of first-order logic/ first order predicate calculus.</a:t>
            </a:r>
          </a:p>
          <a:p>
            <a:pPr lvl="1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	Expressions in the calculus are called </a:t>
            </a:r>
            <a:r>
              <a:rPr lang="en-US" sz="2400" i="1" dirty="0">
                <a:solidFill>
                  <a:schemeClr val="accent2"/>
                </a:solidFill>
              </a:rPr>
              <a:t>formulas</a:t>
            </a:r>
            <a:r>
              <a:rPr lang="en-US" sz="2400" dirty="0">
                <a:solidFill>
                  <a:schemeClr val="accent2"/>
                </a:solidFill>
              </a:rPr>
              <a:t>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	Answer tuple is an assignment of constants to variables that 	make the formula evaluate to </a:t>
            </a:r>
            <a:r>
              <a:rPr lang="en-US" sz="2400" i="1" dirty="0">
                <a:solidFill>
                  <a:schemeClr val="accent2"/>
                </a:solidFill>
              </a:rPr>
              <a:t>true</a:t>
            </a:r>
            <a:r>
              <a:rPr lang="en-US" sz="2400" dirty="0"/>
              <a:t>.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@ SKG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9B2B5D5A-2DC7-46B2-9F37-7377FAAEF325}" type="datetime1">
              <a:rPr lang="en-US" spc="-5" smtClean="0"/>
              <a:t>4/22/2021</a:t>
            </a:fld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62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8077199" cy="1477328"/>
          </a:xfrm>
        </p:spPr>
        <p:txBody>
          <a:bodyPr/>
          <a:lstStyle/>
          <a:p>
            <a:r>
              <a:rPr lang="en-US" dirty="0"/>
              <a:t>First-Order Predicate Logic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@ SKG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9B2B5D5A-2DC7-46B2-9F37-7377FAAEF325}" type="datetime1">
              <a:rPr lang="en-US" spc="-5" smtClean="0"/>
              <a:t>4/22/2021</a:t>
            </a:fld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IN" smtClean="0"/>
              <a:t>6</a:t>
            </a:fld>
            <a:endParaRPr lang="en-IN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4431983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Predicate: </a:t>
            </a:r>
            <a:r>
              <a:rPr lang="en-US" sz="2400" dirty="0"/>
              <a:t>is a feature of language which you can use to make a statement about something, e.g., to attribute a property to that thing.</a:t>
            </a:r>
          </a:p>
          <a:p>
            <a:pPr lvl="1"/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Peter </a:t>
            </a:r>
            <a:r>
              <a:rPr lang="en-US" sz="2400" i="1" dirty="0">
                <a:solidFill>
                  <a:schemeClr val="tx2">
                    <a:lumMod val="50000"/>
                  </a:schemeClr>
                </a:solidFill>
              </a:rPr>
              <a:t>is tall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2400" dirty="0"/>
              <a:t>We predicated tallness of peter or attributed tallness to peter.</a:t>
            </a:r>
          </a:p>
          <a:p>
            <a:pPr lvl="1"/>
            <a:r>
              <a:rPr lang="en-US" sz="2400" dirty="0"/>
              <a:t>A predicate may be thought of as a kind of function which applies to individuals and yields a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proposition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Proposition logic is concerned only with sentential connectives such as and, or, not.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Predicate Logic, where a logic is concerned not only with the sentential connectives but also with the internal structure of atomic propositions.</a:t>
            </a:r>
          </a:p>
        </p:txBody>
      </p:sp>
    </p:spTree>
    <p:extLst>
      <p:ext uri="{BB962C8B-B14F-4D97-AF65-F5344CB8AC3E}">
        <p14:creationId xmlns:p14="http://schemas.microsoft.com/office/powerpoint/2010/main" val="563415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249" y="381000"/>
            <a:ext cx="6117336" cy="756919"/>
          </a:xfrm>
        </p:spPr>
        <p:txBody>
          <a:bodyPr/>
          <a:lstStyle/>
          <a:p>
            <a:r>
              <a:rPr lang="en-US" dirty="0"/>
              <a:t>FOPL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@ SKG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9B2B5D5A-2DC7-46B2-9F37-7377FAAEF325}" type="datetime1">
              <a:rPr lang="en-US" spc="-5" smtClean="0"/>
              <a:t>4/22/2021</a:t>
            </a:fld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n-IN" smtClean="0"/>
              <a:t>7</a:t>
            </a:fld>
            <a:endParaRPr lang="en-IN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8840"/>
            <a:ext cx="7772400" cy="517064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First-order predicate logic, first-order says we consider predicates on the one hand, and individuals on the other; that atomic sentences are constricted by applying the former to the latter; and that quantification is permitted only over the individuals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First-order logic permits reasoning about propositional connectives and also about quantification.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/>
                </a:solidFill>
              </a:rPr>
              <a:t>All men are mortal</a:t>
            </a:r>
            <a:r>
              <a:rPr lang="en-US" sz="2400" dirty="0">
                <a:solidFill>
                  <a:schemeClr val="accent2"/>
                </a:solidFill>
                <a:sym typeface="Wingdings" panose="05000000000000000000" pitchFamily="2" charset="2"/>
              </a:rPr>
              <a:t> 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mortal(men) </a:t>
            </a:r>
            <a:r>
              <a:rPr lang="en-US" sz="2400" dirty="0">
                <a:solidFill>
                  <a:schemeClr val="accent2"/>
                </a:solidFill>
                <a:sym typeface="Wingdings" panose="05000000000000000000" pitchFamily="2" charset="2"/>
              </a:rPr>
              <a:t>or </a:t>
            </a:r>
            <a:r>
              <a:rPr lang="en-US" sz="2400" dirty="0">
                <a:solidFill>
                  <a:schemeClr val="accent1"/>
                </a:solidFill>
                <a:sym typeface="Wingdings" panose="05000000000000000000" pitchFamily="2" charset="2"/>
              </a:rPr>
              <a:t>\</a:t>
            </a:r>
            <a:r>
              <a:rPr lang="en-US" sz="2400" dirty="0" err="1">
                <a:solidFill>
                  <a:schemeClr val="accent1"/>
                </a:solidFill>
                <a:sym typeface="Wingdings" panose="05000000000000000000" pitchFamily="2" charset="2"/>
              </a:rPr>
              <a:t>forall</a:t>
            </a:r>
            <a:r>
              <a:rPr lang="en-US" sz="2400" dirty="0">
                <a:solidFill>
                  <a:schemeClr val="accent1"/>
                </a:solidFill>
                <a:sym typeface="Wingdings" panose="05000000000000000000" pitchFamily="2" charset="2"/>
              </a:rPr>
              <a:t> X, mortal(X)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/>
                </a:solidFill>
                <a:sym typeface="Wingdings" panose="05000000000000000000" pitchFamily="2" charset="2"/>
              </a:rPr>
              <a:t>Some men are mortal  </a:t>
            </a:r>
            <a:r>
              <a:rPr lang="en-US" sz="2400" dirty="0">
                <a:solidFill>
                  <a:schemeClr val="accent1"/>
                </a:solidFill>
                <a:sym typeface="Wingdings" panose="05000000000000000000" pitchFamily="2" charset="2"/>
              </a:rPr>
              <a:t>\</a:t>
            </a:r>
            <a:r>
              <a:rPr lang="en-US" sz="2400" dirty="0" err="1">
                <a:solidFill>
                  <a:schemeClr val="accent1"/>
                </a:solidFill>
                <a:sym typeface="Wingdings" panose="05000000000000000000" pitchFamily="2" charset="2"/>
              </a:rPr>
              <a:t>thereexits</a:t>
            </a:r>
            <a:r>
              <a:rPr lang="en-US" sz="2400" dirty="0">
                <a:solidFill>
                  <a:schemeClr val="accent1"/>
                </a:solidFill>
                <a:sym typeface="Wingdings" panose="05000000000000000000" pitchFamily="2" charset="2"/>
              </a:rPr>
              <a:t> X, mortal(X)</a:t>
            </a:r>
            <a:endParaRPr lang="en-US" sz="2400" dirty="0">
              <a:solidFill>
                <a:schemeClr val="accent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/>
                </a:solidFill>
              </a:rPr>
              <a:t>Peter is a man</a:t>
            </a:r>
            <a:r>
              <a:rPr lang="en-US" sz="2400" dirty="0">
                <a:solidFill>
                  <a:schemeClr val="accent2"/>
                </a:solidFill>
                <a:sym typeface="Wingdings" panose="05000000000000000000" pitchFamily="2" charset="2"/>
              </a:rPr>
              <a:t> </a:t>
            </a:r>
            <a:r>
              <a:rPr lang="en-US" sz="2400" dirty="0">
                <a:solidFill>
                  <a:schemeClr val="accent1"/>
                </a:solidFill>
                <a:sym typeface="Wingdings" panose="05000000000000000000" pitchFamily="2" charset="2"/>
              </a:rPr>
              <a:t>man(peter)</a:t>
            </a:r>
            <a:endParaRPr lang="en-US" sz="2400" dirty="0">
              <a:solidFill>
                <a:schemeClr val="accent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/>
                </a:solidFill>
              </a:rPr>
              <a:t>Peter is mortal</a:t>
            </a:r>
            <a:r>
              <a:rPr lang="en-US" sz="2400" dirty="0">
                <a:solidFill>
                  <a:schemeClr val="accent2"/>
                </a:solidFill>
                <a:sym typeface="Wingdings" panose="05000000000000000000" pitchFamily="2" charset="2"/>
              </a:rPr>
              <a:t> </a:t>
            </a:r>
            <a:r>
              <a:rPr lang="en-US" sz="2400" dirty="0">
                <a:solidFill>
                  <a:schemeClr val="accent1"/>
                </a:solidFill>
                <a:sym typeface="Wingdings" panose="05000000000000000000" pitchFamily="2" charset="2"/>
              </a:rPr>
              <a:t>mortal(peter)</a:t>
            </a:r>
            <a:endParaRPr lang="en-US" sz="2400" dirty="0">
              <a:solidFill>
                <a:schemeClr val="accent1"/>
              </a:solidFill>
            </a:endParaRPr>
          </a:p>
          <a:p>
            <a:pPr>
              <a:buFontTx/>
              <a:buNone/>
            </a:pPr>
            <a:r>
              <a:rPr lang="en-US" sz="2400" dirty="0"/>
              <a:t>	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9595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5073" y="771398"/>
            <a:ext cx="437197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00009A"/>
                </a:solidFill>
              </a:rPr>
              <a:t>Relational</a:t>
            </a:r>
            <a:r>
              <a:rPr sz="4000" spc="-75" dirty="0">
                <a:solidFill>
                  <a:srgbClr val="00009A"/>
                </a:solidFill>
              </a:rPr>
              <a:t> </a:t>
            </a:r>
            <a:r>
              <a:rPr sz="4000" spc="-5" dirty="0">
                <a:solidFill>
                  <a:srgbClr val="00009A"/>
                </a:solidFill>
              </a:rPr>
              <a:t>Calculus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@ SKG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3E7F820F-955C-4FDB-AE28-8F60FBFBB782}" type="datetime1">
              <a:rPr lang="en-US" spc="-5" smtClean="0"/>
              <a:t>4/22/2021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11150" y="2000956"/>
            <a:ext cx="8352155" cy="3989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350" indent="-342900" algn="just">
              <a:lnSpc>
                <a:spcPct val="140100"/>
              </a:lnSpc>
              <a:spcBef>
                <a:spcPts val="95"/>
              </a:spcBef>
              <a:buClr>
                <a:srgbClr val="006500"/>
              </a:buClr>
              <a:buSzPct val="75000"/>
              <a:buFont typeface="Wingdings"/>
              <a:buChar char="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In a </a:t>
            </a:r>
            <a:r>
              <a:rPr sz="2000" spc="-10" dirty="0">
                <a:latin typeface="Arial"/>
                <a:cs typeface="Arial"/>
              </a:rPr>
              <a:t>calculus expression, </a:t>
            </a:r>
            <a:r>
              <a:rPr sz="2000" spc="-5" dirty="0">
                <a:latin typeface="Arial"/>
                <a:cs typeface="Arial"/>
              </a:rPr>
              <a:t>there is </a:t>
            </a:r>
            <a:r>
              <a:rPr sz="2000" i="1" spc="-5" dirty="0">
                <a:solidFill>
                  <a:srgbClr val="006500"/>
                </a:solidFill>
                <a:latin typeface="Arial"/>
                <a:cs typeface="Arial"/>
              </a:rPr>
              <a:t>no order of </a:t>
            </a:r>
            <a:r>
              <a:rPr sz="2000" i="1" spc="-10" dirty="0">
                <a:solidFill>
                  <a:srgbClr val="006500"/>
                </a:solidFill>
                <a:latin typeface="Arial"/>
                <a:cs typeface="Arial"/>
              </a:rPr>
              <a:t>operations </a:t>
            </a:r>
            <a:r>
              <a:rPr sz="2000" spc="-5" dirty="0">
                <a:latin typeface="Arial"/>
                <a:cs typeface="Arial"/>
              </a:rPr>
              <a:t>to specify </a:t>
            </a:r>
            <a:r>
              <a:rPr sz="2000" spc="-10" dirty="0">
                <a:solidFill>
                  <a:srgbClr val="00009A"/>
                </a:solidFill>
                <a:latin typeface="Arial"/>
                <a:cs typeface="Arial"/>
              </a:rPr>
              <a:t>how  </a:t>
            </a:r>
            <a:r>
              <a:rPr sz="2000" spc="-5" dirty="0">
                <a:solidFill>
                  <a:srgbClr val="00009A"/>
                </a:solidFill>
                <a:latin typeface="Arial"/>
                <a:cs typeface="Arial"/>
              </a:rPr>
              <a:t>to </a:t>
            </a:r>
            <a:r>
              <a:rPr sz="2000" spc="-10" dirty="0">
                <a:solidFill>
                  <a:srgbClr val="00009A"/>
                </a:solidFill>
                <a:latin typeface="Arial"/>
                <a:cs typeface="Arial"/>
              </a:rPr>
              <a:t>retrieve </a:t>
            </a:r>
            <a:r>
              <a:rPr sz="2000" spc="-5" dirty="0">
                <a:solidFill>
                  <a:srgbClr val="00009A"/>
                </a:solidFill>
                <a:latin typeface="Arial"/>
                <a:cs typeface="Arial"/>
              </a:rPr>
              <a:t>the query result</a:t>
            </a:r>
            <a:r>
              <a:rPr sz="2000" spc="-5" dirty="0">
                <a:latin typeface="Arial"/>
                <a:cs typeface="Arial"/>
              </a:rPr>
              <a:t>—a calculus expression specifies only </a:t>
            </a:r>
            <a:r>
              <a:rPr sz="2000" spc="-10" dirty="0">
                <a:solidFill>
                  <a:srgbClr val="A50021"/>
                </a:solidFill>
                <a:latin typeface="Arial"/>
                <a:cs typeface="Arial"/>
              </a:rPr>
              <a:t>what  information </a:t>
            </a:r>
            <a:r>
              <a:rPr sz="2000" spc="-5" dirty="0">
                <a:solidFill>
                  <a:srgbClr val="A50021"/>
                </a:solidFill>
                <a:latin typeface="Arial"/>
                <a:cs typeface="Arial"/>
              </a:rPr>
              <a:t>the result </a:t>
            </a:r>
            <a:r>
              <a:rPr sz="2000" spc="-10" dirty="0">
                <a:solidFill>
                  <a:srgbClr val="A50021"/>
                </a:solidFill>
                <a:latin typeface="Arial"/>
                <a:cs typeface="Arial"/>
              </a:rPr>
              <a:t>should </a:t>
            </a:r>
            <a:r>
              <a:rPr sz="2000" spc="-5" dirty="0">
                <a:solidFill>
                  <a:srgbClr val="A50021"/>
                </a:solidFill>
                <a:latin typeface="Arial"/>
                <a:cs typeface="Arial"/>
              </a:rPr>
              <a:t>contain</a:t>
            </a:r>
            <a:r>
              <a:rPr sz="2000" spc="-5" dirty="0">
                <a:latin typeface="Arial"/>
                <a:cs typeface="Arial"/>
              </a:rPr>
              <a:t>. This is the main distinguishing  feature </a:t>
            </a:r>
            <a:r>
              <a:rPr sz="2000" spc="-10" dirty="0">
                <a:latin typeface="Arial"/>
                <a:cs typeface="Arial"/>
              </a:rPr>
              <a:t>between </a:t>
            </a:r>
            <a:r>
              <a:rPr sz="2000" spc="-5" dirty="0">
                <a:latin typeface="Arial"/>
                <a:cs typeface="Arial"/>
              </a:rPr>
              <a:t>relational </a:t>
            </a:r>
            <a:r>
              <a:rPr sz="2000" spc="-10" dirty="0">
                <a:latin typeface="Arial"/>
                <a:cs typeface="Arial"/>
              </a:rPr>
              <a:t>algebra </a:t>
            </a:r>
            <a:r>
              <a:rPr sz="2000" spc="-5" dirty="0">
                <a:latin typeface="Arial"/>
                <a:cs typeface="Arial"/>
              </a:rPr>
              <a:t>and relational</a:t>
            </a:r>
            <a:r>
              <a:rPr sz="2000" spc="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calculus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6500"/>
              </a:buClr>
              <a:buFont typeface="Wingdings"/>
              <a:buChar char=""/>
            </a:pPr>
            <a:endParaRPr sz="2200">
              <a:latin typeface="Arial"/>
              <a:cs typeface="Arial"/>
            </a:endParaRPr>
          </a:p>
          <a:p>
            <a:pPr marL="354965" marR="5080" indent="-342900" algn="just">
              <a:lnSpc>
                <a:spcPct val="140100"/>
              </a:lnSpc>
              <a:spcBef>
                <a:spcPts val="1785"/>
              </a:spcBef>
              <a:buSzPct val="75000"/>
              <a:buFont typeface="Wingdings"/>
              <a:buChar char=""/>
              <a:tabLst>
                <a:tab pos="355600" algn="l"/>
              </a:tabLst>
            </a:pPr>
            <a:r>
              <a:rPr sz="2000" spc="-5" dirty="0">
                <a:solidFill>
                  <a:srgbClr val="006500"/>
                </a:solidFill>
                <a:latin typeface="Arial"/>
                <a:cs typeface="Arial"/>
              </a:rPr>
              <a:t>Relational calculus </a:t>
            </a:r>
            <a:r>
              <a:rPr sz="2000" spc="-5" dirty="0">
                <a:latin typeface="Arial"/>
                <a:cs typeface="Arial"/>
              </a:rPr>
              <a:t>is considered to be a </a:t>
            </a:r>
            <a:r>
              <a:rPr sz="2000" b="1" spc="-5" dirty="0">
                <a:solidFill>
                  <a:srgbClr val="006500"/>
                </a:solidFill>
                <a:latin typeface="Arial"/>
                <a:cs typeface="Arial"/>
              </a:rPr>
              <a:t>nonprocedural </a:t>
            </a:r>
            <a:r>
              <a:rPr sz="2000" spc="-5" dirty="0">
                <a:latin typeface="Arial"/>
                <a:cs typeface="Arial"/>
              </a:rPr>
              <a:t>language.  This </a:t>
            </a:r>
            <a:r>
              <a:rPr sz="2000" spc="-10" dirty="0">
                <a:latin typeface="Arial"/>
                <a:cs typeface="Arial"/>
              </a:rPr>
              <a:t>differs </a:t>
            </a:r>
            <a:r>
              <a:rPr sz="2000" spc="-5" dirty="0">
                <a:latin typeface="Arial"/>
                <a:cs typeface="Arial"/>
              </a:rPr>
              <a:t>from relational </a:t>
            </a:r>
            <a:r>
              <a:rPr sz="2000" spc="-10" dirty="0">
                <a:latin typeface="Arial"/>
                <a:cs typeface="Arial"/>
              </a:rPr>
              <a:t>algebra, where </a:t>
            </a:r>
            <a:r>
              <a:rPr sz="2000" spc="-5" dirty="0">
                <a:latin typeface="Arial"/>
                <a:cs typeface="Arial"/>
              </a:rPr>
              <a:t>we must write a </a:t>
            </a:r>
            <a:r>
              <a:rPr sz="2000" i="1" spc="-10" dirty="0">
                <a:solidFill>
                  <a:srgbClr val="0000FF"/>
                </a:solidFill>
                <a:latin typeface="Arial"/>
                <a:cs typeface="Arial"/>
              </a:rPr>
              <a:t>sequence of  operations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spc="-10" dirty="0">
                <a:latin typeface="Arial"/>
                <a:cs typeface="Arial"/>
              </a:rPr>
              <a:t>specify </a:t>
            </a:r>
            <a:r>
              <a:rPr sz="2000" spc="-5" dirty="0">
                <a:latin typeface="Arial"/>
                <a:cs typeface="Arial"/>
              </a:rPr>
              <a:t>a </a:t>
            </a:r>
            <a:r>
              <a:rPr sz="2000" spc="-10" dirty="0">
                <a:latin typeface="Arial"/>
                <a:cs typeface="Arial"/>
              </a:rPr>
              <a:t>retrieval </a:t>
            </a:r>
            <a:r>
              <a:rPr sz="2000" spc="-5" dirty="0">
                <a:latin typeface="Arial"/>
                <a:cs typeface="Arial"/>
              </a:rPr>
              <a:t>request; </a:t>
            </a:r>
            <a:r>
              <a:rPr sz="2000" spc="-10" dirty="0">
                <a:latin typeface="Arial"/>
                <a:cs typeface="Arial"/>
              </a:rPr>
              <a:t>hence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relational algebra </a:t>
            </a:r>
            <a:r>
              <a:rPr sz="2000" spc="-5" dirty="0">
                <a:latin typeface="Arial"/>
                <a:cs typeface="Arial"/>
              </a:rPr>
              <a:t>can  be </a:t>
            </a:r>
            <a:r>
              <a:rPr sz="2000" spc="-10" dirty="0">
                <a:latin typeface="Arial"/>
                <a:cs typeface="Arial"/>
              </a:rPr>
              <a:t>considered </a:t>
            </a:r>
            <a:r>
              <a:rPr sz="2000" spc="-5" dirty="0">
                <a:latin typeface="Arial"/>
                <a:cs typeface="Arial"/>
              </a:rPr>
              <a:t>as a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procedural </a:t>
            </a:r>
            <a:r>
              <a:rPr sz="2000" spc="-5" dirty="0">
                <a:latin typeface="Arial"/>
                <a:cs typeface="Arial"/>
              </a:rPr>
              <a:t>way of </a:t>
            </a:r>
            <a:r>
              <a:rPr sz="2000" spc="-10" dirty="0">
                <a:latin typeface="Arial"/>
                <a:cs typeface="Arial"/>
              </a:rPr>
              <a:t>stating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query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701" y="708151"/>
            <a:ext cx="569150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009A"/>
                </a:solidFill>
              </a:rPr>
              <a:t>RELATIONAL</a:t>
            </a:r>
            <a:r>
              <a:rPr sz="3600" spc="-185" dirty="0">
                <a:solidFill>
                  <a:srgbClr val="00009A"/>
                </a:solidFill>
              </a:rPr>
              <a:t> </a:t>
            </a:r>
            <a:r>
              <a:rPr sz="4000" spc="-5" dirty="0">
                <a:solidFill>
                  <a:srgbClr val="00009A"/>
                </a:solidFill>
              </a:rPr>
              <a:t>CALCULUS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@ SKG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fld id="{5FB0A3A3-9ECF-4D7C-ABF3-975F2AA9BF01}" type="datetime1">
              <a:rPr lang="en-US" spc="-5" smtClean="0"/>
              <a:t>4/22/2021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810004" y="3089401"/>
            <a:ext cx="53035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00009A"/>
              </a:buClr>
              <a:buSzPct val="75000"/>
              <a:buFont typeface="Wingdings"/>
              <a:buChar char=""/>
              <a:tabLst>
                <a:tab pos="355600" algn="l"/>
              </a:tabLst>
            </a:pPr>
            <a:r>
              <a:rPr sz="3200" b="1" spc="-10" dirty="0">
                <a:solidFill>
                  <a:srgbClr val="006500"/>
                </a:solidFill>
                <a:latin typeface="Arial"/>
                <a:cs typeface="Arial"/>
              </a:rPr>
              <a:t>Tuple </a:t>
            </a:r>
            <a:r>
              <a:rPr sz="3200" b="1" spc="-5" dirty="0">
                <a:solidFill>
                  <a:srgbClr val="006500"/>
                </a:solidFill>
                <a:latin typeface="Arial"/>
                <a:cs typeface="Arial"/>
              </a:rPr>
              <a:t>Relational</a:t>
            </a:r>
            <a:r>
              <a:rPr sz="3200" b="1" spc="-40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006500"/>
                </a:solidFill>
                <a:latin typeface="Arial"/>
                <a:cs typeface="Arial"/>
              </a:rPr>
              <a:t>Calculus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3011</Words>
  <Application>Microsoft Office PowerPoint</Application>
  <PresentationFormat>On-screen Show (4:3)</PresentationFormat>
  <Paragraphs>809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Symbol</vt:lpstr>
      <vt:lpstr>Times New Roman</vt:lpstr>
      <vt:lpstr>Verdana</vt:lpstr>
      <vt:lpstr>Wingdings</vt:lpstr>
      <vt:lpstr>Office Theme</vt:lpstr>
      <vt:lpstr>Relational Language</vt:lpstr>
      <vt:lpstr>Query Languages</vt:lpstr>
      <vt:lpstr>RELATIONAL CALCULUS</vt:lpstr>
      <vt:lpstr>Relational Calculus</vt:lpstr>
      <vt:lpstr>PowerPoint Presentation</vt:lpstr>
      <vt:lpstr>First-Order Predicate Logic</vt:lpstr>
      <vt:lpstr>FOPL</vt:lpstr>
      <vt:lpstr>Relational Calculus</vt:lpstr>
      <vt:lpstr>RELATIONAL CALCULUS</vt:lpstr>
      <vt:lpstr>Tuple Relational Calculus</vt:lpstr>
      <vt:lpstr>Tuple Relational Calculus</vt:lpstr>
      <vt:lpstr>Tuple Relational Calculus</vt:lpstr>
      <vt:lpstr>Example of Relation</vt:lpstr>
      <vt:lpstr>Tuple Relational Calculus</vt:lpstr>
      <vt:lpstr>Tuple Relational Calculus</vt:lpstr>
      <vt:lpstr>Tuple Relational Calculus</vt:lpstr>
      <vt:lpstr>Example of Relation</vt:lpstr>
      <vt:lpstr>Tuple Relational Calculus-example</vt:lpstr>
      <vt:lpstr>Predicate Calculus Formula</vt:lpstr>
      <vt:lpstr>Tuple Relational Calculus-example</vt:lpstr>
      <vt:lpstr>Tuple Relational Calculus-example</vt:lpstr>
      <vt:lpstr>Tuple Relational Calculus-example</vt:lpstr>
      <vt:lpstr>Safety of Expressions</vt:lpstr>
      <vt:lpstr>Safety of Expressions</vt:lpstr>
      <vt:lpstr>RELATIONAL CALCULUS</vt:lpstr>
      <vt:lpstr>The Domain Relational Calculus</vt:lpstr>
      <vt:lpstr>Example of Relation</vt:lpstr>
      <vt:lpstr>Domain Relational Calculus</vt:lpstr>
      <vt:lpstr>Domain Relational Calculus-Example</vt:lpstr>
      <vt:lpstr>Domain Relational Calculus-Example</vt:lpstr>
      <vt:lpstr>Domain Relational Calculus-Example</vt:lpstr>
      <vt:lpstr>Domain Relational Calculus-example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Language</dc:title>
  <dc:creator>user</dc:creator>
  <cp:lastModifiedBy>debadrita neogi</cp:lastModifiedBy>
  <cp:revision>4</cp:revision>
  <dcterms:modified xsi:type="dcterms:W3CDTF">2021-04-22T14:15:00Z</dcterms:modified>
</cp:coreProperties>
</file>