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0" r:id="rId21"/>
    <p:sldId id="275" r:id="rId22"/>
    <p:sldId id="289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9144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0FD52-70B6-4FA3-94C3-639ADCCA9AE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C624A-18B2-4E3F-A3A6-56633A10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624A-18B2-4E3F-A3A6-56633A10C34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6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EE1E80D5-4724-40CD-ABD5-0852A5625E2B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DAFD65DC-8919-4DC5-907C-E4F217C48163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9C85566B-C2D1-4320-B87A-54A7A7ADCC3B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02F3F155-EB51-47C7-841F-3E5E3A5A009D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B58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D1B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BD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51" y="1447800"/>
            <a:ext cx="8218170" cy="13335"/>
          </a:xfrm>
          <a:custGeom>
            <a:avLst/>
            <a:gdLst/>
            <a:ahLst/>
            <a:cxnLst/>
            <a:rect l="l" t="t" r="r" b="b"/>
            <a:pathLst>
              <a:path w="8218170" h="13334">
                <a:moveTo>
                  <a:pt x="0" y="12954"/>
                </a:moveTo>
                <a:lnTo>
                  <a:pt x="8218170" y="0"/>
                </a:lnTo>
              </a:path>
            </a:pathLst>
          </a:custGeom>
          <a:ln w="38100">
            <a:solidFill>
              <a:srgbClr val="5501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331" y="2013458"/>
            <a:ext cx="611733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541272"/>
            <a:ext cx="4364355" cy="180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701" y="6279212"/>
            <a:ext cx="707390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39261" y="6279212"/>
            <a:ext cx="266636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D65C7EEB-479E-4FCE-91C5-B305EE1EC18E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4805" y="6279212"/>
            <a:ext cx="23812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8519" cy="6859905"/>
            <a:chOff x="0" y="0"/>
            <a:chExt cx="858519" cy="6859905"/>
          </a:xfrm>
        </p:grpSpPr>
        <p:sp>
          <p:nvSpPr>
            <p:cNvPr id="3" name="object 3"/>
            <p:cNvSpPr/>
            <p:nvPr/>
          </p:nvSpPr>
          <p:spPr>
            <a:xfrm>
              <a:off x="103631" y="621791"/>
              <a:ext cx="579119" cy="573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25450" cy="6858000"/>
            </a:xfrm>
            <a:custGeom>
              <a:avLst/>
              <a:gdLst/>
              <a:ahLst/>
              <a:cxnLst/>
              <a:rect l="l" t="t" r="r" b="b"/>
              <a:pathLst>
                <a:path w="425450" h="6858000">
                  <a:moveTo>
                    <a:pt x="425196" y="6858000"/>
                  </a:moveTo>
                  <a:lnTo>
                    <a:pt x="425195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25196" y="68580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" y="0"/>
              <a:ext cx="432205" cy="46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" y="46482"/>
              <a:ext cx="432205" cy="693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7" y="254508"/>
              <a:ext cx="422148" cy="3246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7" y="115823"/>
              <a:ext cx="419100" cy="693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7" y="185165"/>
              <a:ext cx="419100" cy="693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7" y="0"/>
              <a:ext cx="432434" cy="379730"/>
            </a:xfrm>
            <a:custGeom>
              <a:avLst/>
              <a:gdLst/>
              <a:ahLst/>
              <a:cxnLst/>
              <a:rect l="l" t="t" r="r" b="b"/>
              <a:pathLst>
                <a:path w="432434" h="379730">
                  <a:moveTo>
                    <a:pt x="432205" y="0"/>
                  </a:moveTo>
                  <a:lnTo>
                    <a:pt x="422159" y="69966"/>
                  </a:lnTo>
                  <a:lnTo>
                    <a:pt x="408370" y="113320"/>
                  </a:lnTo>
                  <a:lnTo>
                    <a:pt x="389626" y="154486"/>
                  </a:lnTo>
                  <a:lnTo>
                    <a:pt x="366250" y="193162"/>
                  </a:lnTo>
                  <a:lnTo>
                    <a:pt x="338565" y="229048"/>
                  </a:lnTo>
                  <a:lnTo>
                    <a:pt x="306895" y="261842"/>
                  </a:lnTo>
                  <a:lnTo>
                    <a:pt x="271563" y="291241"/>
                  </a:lnTo>
                  <a:lnTo>
                    <a:pt x="232891" y="316945"/>
                  </a:lnTo>
                  <a:lnTo>
                    <a:pt x="191204" y="338652"/>
                  </a:lnTo>
                  <a:lnTo>
                    <a:pt x="146824" y="356060"/>
                  </a:lnTo>
                  <a:lnTo>
                    <a:pt x="100075" y="368867"/>
                  </a:lnTo>
                  <a:lnTo>
                    <a:pt x="51280" y="376773"/>
                  </a:lnTo>
                  <a:lnTo>
                    <a:pt x="761" y="379475"/>
                  </a:lnTo>
                  <a:lnTo>
                    <a:pt x="0" y="379475"/>
                  </a:lnTo>
                  <a:lnTo>
                    <a:pt x="720" y="0"/>
                  </a:lnTo>
                </a:path>
              </a:pathLst>
            </a:custGeom>
            <a:ln w="3175">
              <a:solidFill>
                <a:srgbClr val="AB9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363" y="106679"/>
              <a:ext cx="419862" cy="419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79" y="148589"/>
              <a:ext cx="281178" cy="693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731" y="148589"/>
              <a:ext cx="281178" cy="693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1" y="217931"/>
              <a:ext cx="183642" cy="138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1416" y="217931"/>
              <a:ext cx="196596" cy="693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31" y="287274"/>
              <a:ext cx="114300" cy="138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758" y="287274"/>
              <a:ext cx="127253" cy="2773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1" y="356615"/>
              <a:ext cx="114300" cy="2080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1" y="495300"/>
              <a:ext cx="114300" cy="1386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758" y="564641"/>
              <a:ext cx="127253" cy="693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1" y="564641"/>
              <a:ext cx="114300" cy="138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679" y="633983"/>
              <a:ext cx="142494" cy="6934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416" y="633983"/>
              <a:ext cx="196596" cy="693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79" y="703326"/>
              <a:ext cx="697230" cy="1325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47" y="95250"/>
              <a:ext cx="765175" cy="702310"/>
            </a:xfrm>
            <a:custGeom>
              <a:avLst/>
              <a:gdLst/>
              <a:ahLst/>
              <a:cxnLst/>
              <a:rect l="l" t="t" r="r" b="b"/>
              <a:pathLst>
                <a:path w="765174" h="702310">
                  <a:moveTo>
                    <a:pt x="382523" y="0"/>
                  </a:moveTo>
                  <a:lnTo>
                    <a:pt x="334578" y="2731"/>
                  </a:lnTo>
                  <a:lnTo>
                    <a:pt x="288398" y="10707"/>
                  </a:lnTo>
                  <a:lnTo>
                    <a:pt x="244346" y="23598"/>
                  </a:lnTo>
                  <a:lnTo>
                    <a:pt x="202780" y="41076"/>
                  </a:lnTo>
                  <a:lnTo>
                    <a:pt x="164062" y="62812"/>
                  </a:lnTo>
                  <a:lnTo>
                    <a:pt x="128550" y="88476"/>
                  </a:lnTo>
                  <a:lnTo>
                    <a:pt x="96605" y="117741"/>
                  </a:lnTo>
                  <a:lnTo>
                    <a:pt x="68586" y="150277"/>
                  </a:lnTo>
                  <a:lnTo>
                    <a:pt x="44855" y="185755"/>
                  </a:lnTo>
                  <a:lnTo>
                    <a:pt x="25771" y="223848"/>
                  </a:lnTo>
                  <a:lnTo>
                    <a:pt x="11693" y="264225"/>
                  </a:lnTo>
                  <a:lnTo>
                    <a:pt x="2983" y="306559"/>
                  </a:lnTo>
                  <a:lnTo>
                    <a:pt x="0" y="350519"/>
                  </a:lnTo>
                  <a:lnTo>
                    <a:pt x="2983" y="394643"/>
                  </a:lnTo>
                  <a:lnTo>
                    <a:pt x="11693" y="437114"/>
                  </a:lnTo>
                  <a:lnTo>
                    <a:pt x="25771" y="477606"/>
                  </a:lnTo>
                  <a:lnTo>
                    <a:pt x="44855" y="515793"/>
                  </a:lnTo>
                  <a:lnTo>
                    <a:pt x="68586" y="551347"/>
                  </a:lnTo>
                  <a:lnTo>
                    <a:pt x="96605" y="583941"/>
                  </a:lnTo>
                  <a:lnTo>
                    <a:pt x="128550" y="613250"/>
                  </a:lnTo>
                  <a:lnTo>
                    <a:pt x="164062" y="638946"/>
                  </a:lnTo>
                  <a:lnTo>
                    <a:pt x="202780" y="660703"/>
                  </a:lnTo>
                  <a:lnTo>
                    <a:pt x="244346" y="678193"/>
                  </a:lnTo>
                  <a:lnTo>
                    <a:pt x="288398" y="691091"/>
                  </a:lnTo>
                  <a:lnTo>
                    <a:pt x="334578" y="699069"/>
                  </a:lnTo>
                  <a:lnTo>
                    <a:pt x="382523" y="701802"/>
                  </a:lnTo>
                  <a:lnTo>
                    <a:pt x="430619" y="699069"/>
                  </a:lnTo>
                  <a:lnTo>
                    <a:pt x="476901" y="691091"/>
                  </a:lnTo>
                  <a:lnTo>
                    <a:pt x="521013" y="678193"/>
                  </a:lnTo>
                  <a:lnTo>
                    <a:pt x="562604" y="660703"/>
                  </a:lnTo>
                  <a:lnTo>
                    <a:pt x="601318" y="638946"/>
                  </a:lnTo>
                  <a:lnTo>
                    <a:pt x="636803" y="613250"/>
                  </a:lnTo>
                  <a:lnTo>
                    <a:pt x="668705" y="583941"/>
                  </a:lnTo>
                  <a:lnTo>
                    <a:pt x="696669" y="551347"/>
                  </a:lnTo>
                  <a:lnTo>
                    <a:pt x="720342" y="515793"/>
                  </a:lnTo>
                  <a:lnTo>
                    <a:pt x="739370" y="477606"/>
                  </a:lnTo>
                  <a:lnTo>
                    <a:pt x="753399" y="437114"/>
                  </a:lnTo>
                  <a:lnTo>
                    <a:pt x="762076" y="394643"/>
                  </a:lnTo>
                  <a:lnTo>
                    <a:pt x="765047" y="350519"/>
                  </a:lnTo>
                  <a:lnTo>
                    <a:pt x="762076" y="306559"/>
                  </a:lnTo>
                  <a:lnTo>
                    <a:pt x="753399" y="264225"/>
                  </a:lnTo>
                  <a:lnTo>
                    <a:pt x="739370" y="223848"/>
                  </a:lnTo>
                  <a:lnTo>
                    <a:pt x="720342" y="185755"/>
                  </a:lnTo>
                  <a:lnTo>
                    <a:pt x="696669" y="150277"/>
                  </a:lnTo>
                  <a:lnTo>
                    <a:pt x="668705" y="117741"/>
                  </a:lnTo>
                  <a:lnTo>
                    <a:pt x="636803" y="88476"/>
                  </a:lnTo>
                  <a:lnTo>
                    <a:pt x="601318" y="62812"/>
                  </a:lnTo>
                  <a:lnTo>
                    <a:pt x="562604" y="41076"/>
                  </a:lnTo>
                  <a:lnTo>
                    <a:pt x="521013" y="23598"/>
                  </a:lnTo>
                  <a:lnTo>
                    <a:pt x="476901" y="10707"/>
                  </a:lnTo>
                  <a:lnTo>
                    <a:pt x="430619" y="2731"/>
                  </a:lnTo>
                  <a:lnTo>
                    <a:pt x="382523" y="0"/>
                  </a:lnTo>
                  <a:close/>
                </a:path>
              </a:pathLst>
            </a:custGeom>
            <a:ln w="27305">
              <a:solidFill>
                <a:srgbClr val="E8E0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83741" y="3158489"/>
            <a:ext cx="7634605" cy="154305"/>
            <a:chOff x="983741" y="3158489"/>
            <a:chExt cx="7634605" cy="154305"/>
          </a:xfrm>
        </p:grpSpPr>
        <p:sp>
          <p:nvSpPr>
            <p:cNvPr id="27" name="object 27"/>
            <p:cNvSpPr/>
            <p:nvPr/>
          </p:nvSpPr>
          <p:spPr>
            <a:xfrm>
              <a:off x="983741" y="3158489"/>
              <a:ext cx="2545080" cy="154305"/>
            </a:xfrm>
            <a:custGeom>
              <a:avLst/>
              <a:gdLst/>
              <a:ahLst/>
              <a:cxnLst/>
              <a:rect l="l" t="t" r="r" b="b"/>
              <a:pathLst>
                <a:path w="2545079" h="154304">
                  <a:moveTo>
                    <a:pt x="2545079" y="153924"/>
                  </a:moveTo>
                  <a:lnTo>
                    <a:pt x="2545079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5079" y="153924"/>
                  </a:lnTo>
                  <a:close/>
                </a:path>
              </a:pathLst>
            </a:custGeom>
            <a:solidFill>
              <a:srgbClr val="6701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8821" y="3158489"/>
              <a:ext cx="2544445" cy="154305"/>
            </a:xfrm>
            <a:custGeom>
              <a:avLst/>
              <a:gdLst/>
              <a:ahLst/>
              <a:cxnLst/>
              <a:rect l="l" t="t" r="r" b="b"/>
              <a:pathLst>
                <a:path w="2544445" h="154304">
                  <a:moveTo>
                    <a:pt x="2544318" y="153924"/>
                  </a:moveTo>
                  <a:lnTo>
                    <a:pt x="2544318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4318" y="153924"/>
                  </a:lnTo>
                  <a:close/>
                </a:path>
              </a:pathLst>
            </a:custGeom>
            <a:solidFill>
              <a:srgbClr val="D1B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3139" y="3158489"/>
              <a:ext cx="2545080" cy="154305"/>
            </a:xfrm>
            <a:custGeom>
              <a:avLst/>
              <a:gdLst/>
              <a:ahLst/>
              <a:cxnLst/>
              <a:rect l="l" t="t" r="r" b="b"/>
              <a:pathLst>
                <a:path w="2545079" h="154304">
                  <a:moveTo>
                    <a:pt x="2545079" y="153924"/>
                  </a:moveTo>
                  <a:lnTo>
                    <a:pt x="2545079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5079" y="153924"/>
                  </a:lnTo>
                  <a:close/>
                </a:path>
              </a:pathLst>
            </a:custGeom>
            <a:solidFill>
              <a:srgbClr val="A788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32103" y="563689"/>
            <a:ext cx="7907020" cy="5702935"/>
            <a:chOff x="832103" y="563689"/>
            <a:chExt cx="7907020" cy="5702935"/>
          </a:xfrm>
        </p:grpSpPr>
        <p:sp>
          <p:nvSpPr>
            <p:cNvPr id="31" name="object 31"/>
            <p:cNvSpPr/>
            <p:nvPr/>
          </p:nvSpPr>
          <p:spPr>
            <a:xfrm>
              <a:off x="882395" y="645413"/>
              <a:ext cx="6921500" cy="111760"/>
            </a:xfrm>
            <a:custGeom>
              <a:avLst/>
              <a:gdLst/>
              <a:ahLst/>
              <a:cxnLst/>
              <a:rect l="l" t="t" r="r" b="b"/>
              <a:pathLst>
                <a:path w="6921500" h="111759">
                  <a:moveTo>
                    <a:pt x="6921246" y="111252"/>
                  </a:moveTo>
                  <a:lnTo>
                    <a:pt x="6921246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6921246" y="111252"/>
                  </a:lnTo>
                  <a:close/>
                </a:path>
              </a:pathLst>
            </a:custGeom>
            <a:solidFill>
              <a:srgbClr val="C8B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395" y="646175"/>
              <a:ext cx="6922134" cy="111760"/>
            </a:xfrm>
            <a:custGeom>
              <a:avLst/>
              <a:gdLst/>
              <a:ahLst/>
              <a:cxnLst/>
              <a:rect l="l" t="t" r="r" b="b"/>
              <a:pathLst>
                <a:path w="6922134" h="111759">
                  <a:moveTo>
                    <a:pt x="0" y="0"/>
                  </a:moveTo>
                  <a:lnTo>
                    <a:pt x="0" y="111252"/>
                  </a:lnTo>
                  <a:lnTo>
                    <a:pt x="6922008" y="111252"/>
                  </a:lnTo>
                  <a:lnTo>
                    <a:pt x="692200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1153" y="755903"/>
              <a:ext cx="47625" cy="5485130"/>
            </a:xfrm>
            <a:custGeom>
              <a:avLst/>
              <a:gdLst/>
              <a:ahLst/>
              <a:cxnLst/>
              <a:rect l="l" t="t" r="r" b="b"/>
              <a:pathLst>
                <a:path w="47625" h="5485130">
                  <a:moveTo>
                    <a:pt x="0" y="0"/>
                  </a:moveTo>
                  <a:lnTo>
                    <a:pt x="47244" y="5484876"/>
                  </a:lnTo>
                </a:path>
              </a:pathLst>
            </a:custGeom>
            <a:ln w="38100">
              <a:solidFill>
                <a:srgbClr val="410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6393" y="6229349"/>
              <a:ext cx="7867650" cy="32384"/>
            </a:xfrm>
            <a:custGeom>
              <a:avLst/>
              <a:gdLst/>
              <a:ahLst/>
              <a:cxnLst/>
              <a:rect l="l" t="t" r="r" b="b"/>
              <a:pathLst>
                <a:path w="7867650" h="32385">
                  <a:moveTo>
                    <a:pt x="0" y="0"/>
                  </a:moveTo>
                  <a:lnTo>
                    <a:pt x="7867650" y="32003"/>
                  </a:lnTo>
                </a:path>
              </a:pathLst>
            </a:custGeom>
            <a:ln w="9525">
              <a:solidFill>
                <a:srgbClr val="5E6E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34044" y="630173"/>
              <a:ext cx="0" cy="5614035"/>
            </a:xfrm>
            <a:custGeom>
              <a:avLst/>
              <a:gdLst/>
              <a:ahLst/>
              <a:cxnLst/>
              <a:rect l="l" t="t" r="r" b="b"/>
              <a:pathLst>
                <a:path h="5614035">
                  <a:moveTo>
                    <a:pt x="0" y="0"/>
                  </a:moveTo>
                  <a:lnTo>
                    <a:pt x="0" y="158496"/>
                  </a:lnTo>
                </a:path>
                <a:path h="5614035">
                  <a:moveTo>
                    <a:pt x="0" y="158496"/>
                  </a:moveTo>
                  <a:lnTo>
                    <a:pt x="0" y="5613654"/>
                  </a:lnTo>
                </a:path>
              </a:pathLst>
            </a:custGeom>
            <a:ln w="9525">
              <a:solidFill>
                <a:srgbClr val="5E6E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3641" y="567689"/>
              <a:ext cx="930910" cy="220979"/>
            </a:xfrm>
            <a:custGeom>
              <a:avLst/>
              <a:gdLst/>
              <a:ahLst/>
              <a:cxnLst/>
              <a:rect l="l" t="t" r="r" b="b"/>
              <a:pathLst>
                <a:path w="930909" h="220979">
                  <a:moveTo>
                    <a:pt x="930401" y="220980"/>
                  </a:moveTo>
                  <a:lnTo>
                    <a:pt x="930401" y="0"/>
                  </a:lnTo>
                  <a:lnTo>
                    <a:pt x="0" y="0"/>
                  </a:lnTo>
                  <a:lnTo>
                    <a:pt x="0" y="220980"/>
                  </a:lnTo>
                  <a:lnTo>
                    <a:pt x="930401" y="220980"/>
                  </a:lnTo>
                  <a:close/>
                </a:path>
              </a:pathLst>
            </a:custGeom>
            <a:solidFill>
              <a:srgbClr val="CF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403" y="568451"/>
              <a:ext cx="929640" cy="220345"/>
            </a:xfrm>
            <a:custGeom>
              <a:avLst/>
              <a:gdLst/>
              <a:ahLst/>
              <a:cxnLst/>
              <a:rect l="l" t="t" r="r" b="b"/>
              <a:pathLst>
                <a:path w="929640" h="220345">
                  <a:moveTo>
                    <a:pt x="0" y="0"/>
                  </a:moveTo>
                  <a:lnTo>
                    <a:pt x="0" y="220217"/>
                  </a:lnTo>
                  <a:lnTo>
                    <a:pt x="929640" y="220217"/>
                  </a:lnTo>
                  <a:lnTo>
                    <a:pt x="92964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FB7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61237" y="8382"/>
            <a:ext cx="436245" cy="59690"/>
            <a:chOff x="761237" y="8382"/>
            <a:chExt cx="436245" cy="59690"/>
          </a:xfrm>
        </p:grpSpPr>
        <p:sp>
          <p:nvSpPr>
            <p:cNvPr id="39" name="object 39"/>
            <p:cNvSpPr/>
            <p:nvPr/>
          </p:nvSpPr>
          <p:spPr>
            <a:xfrm>
              <a:off x="761237" y="8382"/>
              <a:ext cx="435863" cy="198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7383" y="2324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1237" y="33146"/>
              <a:ext cx="436245" cy="29845"/>
            </a:xfrm>
            <a:custGeom>
              <a:avLst/>
              <a:gdLst/>
              <a:ahLst/>
              <a:cxnLst/>
              <a:rect l="l" t="t" r="r" b="b"/>
              <a:pathLst>
                <a:path w="436244" h="29844">
                  <a:moveTo>
                    <a:pt x="406146" y="0"/>
                  </a:moveTo>
                  <a:lnTo>
                    <a:pt x="435863" y="0"/>
                  </a:lnTo>
                </a:path>
                <a:path w="436244" h="29844">
                  <a:moveTo>
                    <a:pt x="9906" y="9905"/>
                  </a:moveTo>
                  <a:lnTo>
                    <a:pt x="39623" y="9905"/>
                  </a:lnTo>
                </a:path>
                <a:path w="436244" h="29844">
                  <a:moveTo>
                    <a:pt x="0" y="29718"/>
                  </a:moveTo>
                  <a:lnTo>
                    <a:pt x="49530" y="29718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4151" y="15201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990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454151" y="28194"/>
            <a:ext cx="816610" cy="515620"/>
            <a:chOff x="454151" y="28194"/>
            <a:chExt cx="816610" cy="515620"/>
          </a:xfrm>
        </p:grpSpPr>
        <p:sp>
          <p:nvSpPr>
            <p:cNvPr id="44" name="object 44"/>
            <p:cNvSpPr/>
            <p:nvPr/>
          </p:nvSpPr>
          <p:spPr>
            <a:xfrm>
              <a:off x="523493" y="16192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151" y="28194"/>
              <a:ext cx="816102" cy="3764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151" y="404621"/>
              <a:ext cx="802386" cy="990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7571" y="498728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151" y="503681"/>
              <a:ext cx="336804" cy="198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151" y="513588"/>
              <a:ext cx="376427" cy="198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9639" y="518541"/>
              <a:ext cx="59690" cy="10160"/>
            </a:xfrm>
            <a:custGeom>
              <a:avLst/>
              <a:gdLst/>
              <a:ahLst/>
              <a:cxnLst/>
              <a:rect l="l" t="t" r="r" b="b"/>
              <a:pathLst>
                <a:path w="59690" h="10159">
                  <a:moveTo>
                    <a:pt x="0" y="0"/>
                  </a:moveTo>
                  <a:lnTo>
                    <a:pt x="19811" y="0"/>
                  </a:lnTo>
                </a:path>
                <a:path w="59690" h="10159">
                  <a:moveTo>
                    <a:pt x="39623" y="0"/>
                  </a:moveTo>
                  <a:lnTo>
                    <a:pt x="59435" y="0"/>
                  </a:lnTo>
                </a:path>
                <a:path w="59690" h="10159">
                  <a:moveTo>
                    <a:pt x="0" y="9905"/>
                  </a:moveTo>
                  <a:lnTo>
                    <a:pt x="19811" y="9905"/>
                  </a:lnTo>
                </a:path>
                <a:path w="59690" h="10159">
                  <a:moveTo>
                    <a:pt x="39623" y="9905"/>
                  </a:moveTo>
                  <a:lnTo>
                    <a:pt x="59435" y="9905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3869" y="523494"/>
              <a:ext cx="346709" cy="198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4151" y="53835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9639" y="53835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spc="-85" dirty="0"/>
              <a:t> </a:t>
            </a:r>
            <a:r>
              <a:rPr dirty="0"/>
              <a:t>Language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043938" y="3494023"/>
            <a:ext cx="561784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S</a:t>
            </a:r>
            <a:r>
              <a:rPr lang="en-US" sz="3000" dirty="0">
                <a:latin typeface="Verdana"/>
                <a:cs typeface="Verdana"/>
              </a:rPr>
              <a:t>warup Kr Ghosh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swarupg1@gmail.com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AC44B9EB-6402-476A-B329-5107614FA79E}" type="datetime1">
              <a:rPr lang="en-US" spc="-5" smtClean="0"/>
              <a:t>3/21/2024</a:t>
            </a:fld>
            <a:endParaRPr lang="en-US" spc="-5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1273" y="1752549"/>
            <a:ext cx="8022590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lr>
                <a:srgbClr val="3333FF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tuple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relational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calculus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based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specifying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Arial"/>
                <a:cs typeface="Arial"/>
              </a:rPr>
              <a:t>tuple</a:t>
            </a:r>
            <a:r>
              <a:rPr sz="2000" b="1" spc="-10" dirty="0">
                <a:latin typeface="Arial"/>
                <a:cs typeface="Arial"/>
              </a:rPr>
              <a:t> variables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25000"/>
              </a:lnSpc>
              <a:spcBef>
                <a:spcPts val="475"/>
              </a:spcBef>
              <a:buClr>
                <a:srgbClr val="3333FF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Each tuple variable usually </a:t>
            </a:r>
            <a:r>
              <a:rPr sz="2000" i="1" spc="-10" dirty="0">
                <a:latin typeface="Arial"/>
                <a:cs typeface="Arial"/>
              </a:rPr>
              <a:t>ranges </a:t>
            </a:r>
            <a:r>
              <a:rPr sz="2000" i="1" spc="-5" dirty="0">
                <a:latin typeface="Arial"/>
                <a:cs typeface="Arial"/>
              </a:rPr>
              <a:t>over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particular database  </a:t>
            </a:r>
            <a:r>
              <a:rPr sz="2000" spc="-5" dirty="0">
                <a:latin typeface="Arial"/>
                <a:cs typeface="Arial"/>
              </a:rPr>
              <a:t>relation, </a:t>
            </a:r>
            <a:r>
              <a:rPr sz="2000" spc="-10" dirty="0">
                <a:latin typeface="Arial"/>
                <a:cs typeface="Arial"/>
              </a:rPr>
              <a:t>meaning </a:t>
            </a:r>
            <a:r>
              <a:rPr sz="2000" spc="-5" dirty="0">
                <a:latin typeface="Arial"/>
                <a:cs typeface="Arial"/>
              </a:rPr>
              <a:t>that the variable may take as </a:t>
            </a:r>
            <a:r>
              <a:rPr sz="2000" spc="-10" dirty="0">
                <a:latin typeface="Arial"/>
                <a:cs typeface="Arial"/>
              </a:rPr>
              <a:t>its </a:t>
            </a:r>
            <a:r>
              <a:rPr sz="2000" spc="-5" dirty="0">
                <a:latin typeface="Arial"/>
                <a:cs typeface="Arial"/>
              </a:rPr>
              <a:t>value any  individual tuple from that</a:t>
            </a:r>
            <a:r>
              <a:rPr sz="2000" spc="-10" dirty="0">
                <a:latin typeface="Arial"/>
                <a:cs typeface="Arial"/>
              </a:rPr>
              <a:t> relation</a:t>
            </a:r>
            <a:endParaRPr sz="2000">
              <a:latin typeface="Arial"/>
              <a:cs typeface="Arial"/>
            </a:endParaRPr>
          </a:p>
          <a:p>
            <a:pPr marL="1663700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6470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8696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2426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911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5794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0473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4382" y="602126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68576" y="4344670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2547FA6-6743-4EED-A8DF-4D02469D070B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1273" y="1467111"/>
            <a:ext cx="8021955" cy="25952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3333FF"/>
                </a:solidFill>
                <a:latin typeface="Wingdings"/>
                <a:cs typeface="Wingdings"/>
              </a:rPr>
              <a:t></a:t>
            </a:r>
            <a:r>
              <a:rPr sz="1400" spc="-5" dirty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A simple tuple relational calculus </a:t>
            </a:r>
            <a:r>
              <a:rPr sz="1800" spc="-5" dirty="0">
                <a:latin typeface="Arial"/>
                <a:cs typeface="Arial"/>
              </a:rPr>
              <a:t>query is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</a:p>
          <a:p>
            <a:pPr marL="342900" algn="ctr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COND(t)}</a:t>
            </a:r>
            <a:endParaRPr sz="1800" dirty="0">
              <a:latin typeface="Arial"/>
              <a:cs typeface="Arial"/>
            </a:endParaRPr>
          </a:p>
          <a:p>
            <a:pPr marL="355600" marR="5080" algn="just">
              <a:lnSpc>
                <a:spcPct val="125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tuple variable </a:t>
            </a:r>
            <a:r>
              <a:rPr sz="1800" spc="-5" dirty="0">
                <a:latin typeface="Arial"/>
                <a:cs typeface="Arial"/>
              </a:rPr>
              <a:t>and COND </a:t>
            </a:r>
            <a:r>
              <a:rPr sz="1800" dirty="0">
                <a:latin typeface="Arial"/>
                <a:cs typeface="Arial"/>
              </a:rPr>
              <a:t>(t)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conditional </a:t>
            </a:r>
            <a:r>
              <a:rPr sz="1800" spc="-5" dirty="0">
                <a:latin typeface="Arial"/>
                <a:cs typeface="Arial"/>
              </a:rPr>
              <a:t>expression  involving </a:t>
            </a:r>
            <a:r>
              <a:rPr sz="1800" dirty="0">
                <a:latin typeface="Arial"/>
                <a:cs typeface="Arial"/>
              </a:rPr>
              <a:t>t. The result of such a query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set </a:t>
            </a:r>
            <a:r>
              <a:rPr sz="1800" spc="-5" dirty="0">
                <a:latin typeface="Arial"/>
                <a:cs typeface="Arial"/>
              </a:rPr>
              <a:t>of all </a:t>
            </a:r>
            <a:r>
              <a:rPr sz="1800" dirty="0">
                <a:latin typeface="Arial"/>
                <a:cs typeface="Arial"/>
              </a:rPr>
              <a:t>tuples t that satisfy  COND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R="109537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4438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6664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0394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7641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761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9203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3111" y="594354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6544" y="4266946"/>
          <a:ext cx="4344033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358DB2FB-5C3F-4266-B788-DC2CE653A22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C49D75BE-4D14-4EC9-B35B-A31A64EED0CA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873" y="1729994"/>
            <a:ext cx="7804150" cy="290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49600"/>
              </a:lnSpc>
              <a:spcBef>
                <a:spcPts val="100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general expression of the tuple </a:t>
            </a:r>
            <a:r>
              <a:rPr sz="2400" spc="-5" dirty="0">
                <a:solidFill>
                  <a:srgbClr val="A50021"/>
                </a:solidFill>
                <a:latin typeface="Arial"/>
                <a:cs typeface="Arial"/>
              </a:rPr>
              <a:t>relation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calculus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2010"/>
              </a:spcBef>
              <a:buClr>
                <a:srgbClr val="A50021"/>
              </a:buClr>
              <a:buSzPct val="75000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Arial"/>
                <a:cs typeface="Arial"/>
              </a:rPr>
              <a:t>{t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t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,…, t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| </a:t>
            </a:r>
            <a:r>
              <a:rPr sz="2400" spc="-5" dirty="0">
                <a:latin typeface="Arial"/>
                <a:cs typeface="Arial"/>
              </a:rPr>
              <a:t>Cond(t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,t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,…, t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,t</a:t>
            </a:r>
            <a:r>
              <a:rPr sz="2400" spc="-7" baseline="-20833" dirty="0">
                <a:latin typeface="Arial"/>
                <a:cs typeface="Arial"/>
              </a:rPr>
              <a:t>n+1</a:t>
            </a:r>
            <a:r>
              <a:rPr sz="2400" spc="-5" dirty="0">
                <a:latin typeface="Arial"/>
                <a:cs typeface="Arial"/>
              </a:rPr>
              <a:t>,…,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7" baseline="-20833" dirty="0">
                <a:latin typeface="Arial"/>
                <a:cs typeface="Arial"/>
              </a:rPr>
              <a:t>n+m</a:t>
            </a:r>
            <a:r>
              <a:rPr sz="2400" spc="-5" dirty="0">
                <a:latin typeface="Arial"/>
                <a:cs typeface="Arial"/>
              </a:rPr>
              <a:t>)}</a:t>
            </a:r>
            <a:endParaRPr sz="2400">
              <a:latin typeface="Arial"/>
              <a:cs typeface="Arial"/>
            </a:endParaRPr>
          </a:p>
          <a:p>
            <a:pPr marL="780415" marR="31115" lvl="1" indent="-285750">
              <a:lnSpc>
                <a:spcPct val="149800"/>
              </a:lnSpc>
              <a:spcBef>
                <a:spcPts val="570"/>
              </a:spcBef>
              <a:buClr>
                <a:srgbClr val="A50021"/>
              </a:buClr>
              <a:buSzPct val="75000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tuple and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an attribute of </a:t>
            </a:r>
            <a:r>
              <a:rPr sz="2400" dirty="0">
                <a:latin typeface="Arial"/>
                <a:cs typeface="Arial"/>
              </a:rPr>
              <a:t>the relation </a:t>
            </a:r>
            <a:r>
              <a:rPr sz="2400" spc="-5" dirty="0">
                <a:latin typeface="Arial"/>
                <a:cs typeface="Arial"/>
              </a:rPr>
              <a:t>on  which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315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AEEB570B-ECE5-4138-8DA9-2814A3203AC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5045" y="3730497"/>
          <a:ext cx="1898649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93994" y="3882897"/>
          <a:ext cx="25831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6973" y="1751330"/>
            <a:ext cx="7418070" cy="90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Example1: </a:t>
            </a:r>
            <a:r>
              <a:rPr sz="2000" spc="-5" dirty="0">
                <a:latin typeface="Arial"/>
                <a:cs typeface="Arial"/>
              </a:rPr>
              <a:t>To find the employees </a:t>
            </a:r>
            <a:r>
              <a:rPr sz="2000" spc="-10" dirty="0">
                <a:latin typeface="Arial"/>
                <a:cs typeface="Arial"/>
              </a:rPr>
              <a:t>whose salary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above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$50000.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Arial"/>
              <a:cs typeface="Arial"/>
            </a:endParaRPr>
          </a:p>
          <a:p>
            <a:pPr marL="285750" algn="ctr">
              <a:lnSpc>
                <a:spcPct val="100000"/>
              </a:lnSpc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</a:t>
            </a:r>
            <a:r>
              <a:rPr sz="1800" b="1" spc="-5" dirty="0">
                <a:solidFill>
                  <a:srgbClr val="A50021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1891" y="5425440"/>
            <a:ext cx="6643878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4314" y="3993903"/>
            <a:ext cx="54800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Ans. in</a:t>
            </a: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TRC: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t.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salary&gt;50000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}</a:t>
            </a:r>
            <a:r>
              <a:rPr sz="1800" b="1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* 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1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9300CB6-CB36-4442-BB72-41C09C798073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32279" y="3302000"/>
            <a:ext cx="104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</a:t>
            </a:r>
            <a:r>
              <a:rPr sz="1800" spc="-8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298" y="3263892"/>
            <a:ext cx="37747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employee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(t)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Λ t.</a:t>
            </a:r>
            <a:r>
              <a:rPr sz="20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salary&gt;50000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3173" y="2341880"/>
            <a:ext cx="828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Example2: </a:t>
            </a:r>
            <a:r>
              <a:rPr sz="2000" spc="-5" dirty="0">
                <a:latin typeface="Arial"/>
                <a:cs typeface="Arial"/>
              </a:rPr>
              <a:t>To find the first and last </a:t>
            </a:r>
            <a:r>
              <a:rPr sz="2000" spc="-1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all </a:t>
            </a:r>
            <a:r>
              <a:rPr sz="2000" spc="-10" dirty="0">
                <a:latin typeface="Arial"/>
                <a:cs typeface="Arial"/>
              </a:rPr>
              <a:t>employees whose </a:t>
            </a:r>
            <a:r>
              <a:rPr sz="2000" spc="-5" dirty="0">
                <a:latin typeface="Arial"/>
                <a:cs typeface="Arial"/>
              </a:rPr>
              <a:t>salary  is above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$50,000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644" y="5003291"/>
            <a:ext cx="7296150" cy="3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1146" y="5030978"/>
            <a:ext cx="678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fname,lname FROM 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8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03561177-6F74-4F7B-8AAE-834E11D70345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71911" y="3801864"/>
            <a:ext cx="518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{t.fname, t.lname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t.</a:t>
            </a:r>
            <a:r>
              <a:rPr sz="1800" spc="-8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salary&gt;50000};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1273" y="2507233"/>
            <a:ext cx="7649209" cy="121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21765" algn="l"/>
              </a:tabLst>
            </a:pPr>
            <a:r>
              <a:rPr sz="2000" b="1" spc="-5" dirty="0">
                <a:latin typeface="Arial"/>
                <a:cs typeface="Arial"/>
              </a:rPr>
              <a:t>Example3:	</a:t>
            </a:r>
            <a:r>
              <a:rPr sz="2000" spc="-10" dirty="0">
                <a:latin typeface="Arial"/>
                <a:cs typeface="Arial"/>
              </a:rPr>
              <a:t>Retrieve </a:t>
            </a:r>
            <a:r>
              <a:rPr sz="2000" spc="-5" dirty="0">
                <a:latin typeface="Arial"/>
                <a:cs typeface="Arial"/>
              </a:rPr>
              <a:t>the birth date and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employee whose  </a:t>
            </a:r>
            <a:r>
              <a:rPr sz="2000" spc="-5" dirty="0">
                <a:latin typeface="Arial"/>
                <a:cs typeface="Arial"/>
              </a:rPr>
              <a:t>name is “John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smith”,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{t.bdate, t.address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t. fname=“John” Λ t.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lname=“Smith”</a:t>
            </a:r>
            <a:r>
              <a:rPr sz="1800" spc="-9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};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4592573"/>
            <a:ext cx="8103870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998" y="4619497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bdate,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fname=“John”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lname=“Smith”</a:t>
            </a:r>
            <a:r>
              <a:rPr sz="1800" b="1" spc="-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4C5F1EBE-B586-47A0-9821-FA067C340C57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D2B88-44B1-4993-AD73-CA67512348C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99292"/>
              </p:ext>
            </p:extLst>
          </p:nvPr>
        </p:nvGraphicFramePr>
        <p:xfrm>
          <a:off x="495045" y="3730497"/>
          <a:ext cx="1807845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01281"/>
              </p:ext>
            </p:extLst>
          </p:nvPr>
        </p:nvGraphicFramePr>
        <p:xfrm>
          <a:off x="5793994" y="3882897"/>
          <a:ext cx="25450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1395" y="5041391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874" y="1612341"/>
            <a:ext cx="8175625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25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Example 4: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the name and address of all employees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who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work for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‘Research’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{t.fname,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t.lname,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t.address</a:t>
            </a:r>
            <a:r>
              <a:rPr sz="2000" spc="1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|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employee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(t)</a:t>
            </a:r>
            <a:r>
              <a:rPr sz="2000" spc="1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((</a:t>
            </a:r>
            <a:r>
              <a:rPr sz="2000" spc="-5" dirty="0">
                <a:solidFill>
                  <a:schemeClr val="accent1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d)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(department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(d)</a:t>
            </a:r>
            <a:r>
              <a:rPr sz="2000" spc="1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d.dname=“research”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r>
              <a:rPr sz="20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d.dnum=t.dno))}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4965" marR="7620" indent="-342900">
              <a:lnSpc>
                <a:spcPct val="125000"/>
              </a:lnSpc>
              <a:spcBef>
                <a:spcPts val="470"/>
              </a:spcBef>
              <a:tabLst>
                <a:tab pos="354965" algn="l"/>
                <a:tab pos="947419" algn="l"/>
                <a:tab pos="1568450" algn="l"/>
                <a:tab pos="2159635" algn="l"/>
                <a:tab pos="2863850" algn="l"/>
                <a:tab pos="4032885" algn="l"/>
                <a:tab pos="4383405" algn="l"/>
                <a:tab pos="4677410" algn="l"/>
                <a:tab pos="5861050" algn="l"/>
                <a:tab pos="693229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	</a:t>
            </a:r>
            <a:r>
              <a:rPr sz="2000" i="1" spc="-5" dirty="0">
                <a:latin typeface="Arial"/>
                <a:cs typeface="Arial"/>
              </a:rPr>
              <a:t>only	</a:t>
            </a:r>
            <a:r>
              <a:rPr sz="2000" i="1" spc="-5" dirty="0">
                <a:solidFill>
                  <a:srgbClr val="A50021"/>
                </a:solidFill>
                <a:latin typeface="Arial"/>
                <a:cs typeface="Arial"/>
              </a:rPr>
              <a:t>free	tuple	variables	</a:t>
            </a:r>
            <a:r>
              <a:rPr sz="2000" spc="-5" dirty="0">
                <a:latin typeface="Arial"/>
                <a:cs typeface="Arial"/>
              </a:rPr>
              <a:t>in	a	relational	calculus	expression 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be those 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to the left of the bar ( |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Arial"/>
              <a:cs typeface="Arial"/>
            </a:endParaRPr>
          </a:p>
          <a:p>
            <a:pPr marL="204470" marR="392430">
              <a:lnSpc>
                <a:spcPct val="100000"/>
              </a:lnSpc>
            </a:pPr>
            <a:r>
              <a:rPr lang="en-IN" b="1" dirty="0">
                <a:solidFill>
                  <a:srgbClr val="FFFFEF"/>
                </a:solidFill>
                <a:latin typeface="Arial"/>
                <a:cs typeface="Arial"/>
              </a:rPr>
              <a:t>SELECT</a:t>
            </a:r>
            <a:r>
              <a:rPr lang="en-IN" sz="1800" b="1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 err="1">
                <a:solidFill>
                  <a:srgbClr val="FFFFEF"/>
                </a:solidFill>
                <a:latin typeface="Arial"/>
                <a:cs typeface="Arial"/>
              </a:rPr>
              <a:t>fname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, </a:t>
            </a:r>
            <a:r>
              <a:rPr sz="1800" b="1" dirty="0" err="1">
                <a:solidFill>
                  <a:srgbClr val="FFFFEF"/>
                </a:solidFill>
                <a:latin typeface="Arial"/>
                <a:cs typeface="Arial"/>
              </a:rPr>
              <a:t>lname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department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 dname=“Research”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dnum =dno</a:t>
            </a:r>
            <a:r>
              <a:rPr sz="1800" b="1" spc="-2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C618AC0-D86F-442A-87B4-EF5B86F95023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273" y="711199"/>
            <a:ext cx="6266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Predicate Calculus</a:t>
            </a:r>
            <a:r>
              <a:rPr sz="4000" spc="-70" dirty="0">
                <a:solidFill>
                  <a:srgbClr val="00009A"/>
                </a:solidFill>
              </a:rPr>
              <a:t> </a:t>
            </a:r>
            <a:r>
              <a:rPr sz="4000" dirty="0">
                <a:solidFill>
                  <a:srgbClr val="00009A"/>
                </a:solidFill>
              </a:rPr>
              <a:t>Formula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7FD0239-44EA-4FB6-BB85-D35F588F01C3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5185" y="1648144"/>
            <a:ext cx="6031865" cy="267843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10"/>
              </a:spcBef>
              <a:buSzPct val="80000"/>
              <a:buFont typeface="Verdana"/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Set of </a:t>
            </a:r>
            <a:r>
              <a:rPr sz="2000" spc="-10" dirty="0">
                <a:latin typeface="Arial"/>
                <a:cs typeface="Arial"/>
              </a:rPr>
              <a:t>attributes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constants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354965" algn="l"/>
                <a:tab pos="355600" algn="l"/>
                <a:tab pos="3748404" algn="l"/>
              </a:tabLst>
            </a:pPr>
            <a:r>
              <a:rPr sz="2000" spc="-5" dirty="0">
                <a:latin typeface="Arial"/>
                <a:cs typeface="Arial"/>
              </a:rPr>
              <a:t>Set of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comparison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operators:	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spc="-5" dirty="0">
                <a:latin typeface="Symbol"/>
                <a:cs typeface="Symbol"/>
              </a:rPr>
              <a:t>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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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Symbol"/>
                <a:cs typeface="Symbol"/>
              </a:rPr>
              <a:t>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354965" algn="l"/>
                <a:tab pos="355600" algn="l"/>
                <a:tab pos="2637790" algn="l"/>
              </a:tabLst>
            </a:pPr>
            <a:r>
              <a:rPr sz="2000" spc="-5" dirty="0">
                <a:latin typeface="Arial"/>
                <a:cs typeface="Arial"/>
              </a:rPr>
              <a:t>Set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connectives:	</a:t>
            </a:r>
            <a:r>
              <a:rPr sz="2000" spc="-5" dirty="0">
                <a:latin typeface="Arial"/>
                <a:cs typeface="Arial"/>
              </a:rPr>
              <a:t>and (</a:t>
            </a:r>
            <a:r>
              <a:rPr sz="2000" spc="-5" dirty="0">
                <a:latin typeface="Symbol"/>
                <a:cs typeface="Symbol"/>
              </a:rPr>
              <a:t></a:t>
            </a:r>
            <a:r>
              <a:rPr sz="2000" spc="-5" dirty="0">
                <a:latin typeface="Arial"/>
                <a:cs typeface="Arial"/>
              </a:rPr>
              <a:t>), or (v)‚ 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Implication (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Arial"/>
                <a:cs typeface="Arial"/>
              </a:rPr>
              <a:t>): x 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y, if x if true, then y is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1075"/>
              </a:spcBef>
            </a:pP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y </a:t>
            </a:r>
            <a:r>
              <a:rPr sz="2000" spc="-5" dirty="0">
                <a:latin typeface="Symbol"/>
                <a:cs typeface="Symbol"/>
              </a:rPr>
              <a:t>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v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45"/>
              </a:spcBef>
              <a:buClr>
                <a:srgbClr val="000000"/>
              </a:buClr>
              <a:buAutoNum type="arabicPeriod" startAt="5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Set of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quantifiers: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97" y="4370015"/>
            <a:ext cx="6108700" cy="12242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775335" algn="l"/>
                <a:tab pos="1306830" algn="l"/>
                <a:tab pos="1790700" algn="l"/>
                <a:tab pos="2148205" algn="l"/>
                <a:tab pos="2519045" algn="l"/>
                <a:tab pos="3589020" algn="l"/>
                <a:tab pos="4525645" algn="l"/>
                <a:tab pos="4870450" algn="l"/>
                <a:tab pos="5623560" algn="l"/>
                <a:tab pos="5897880" algn="l"/>
              </a:tabLst>
            </a:pPr>
            <a:r>
              <a:rPr sz="1500" spc="500" dirty="0">
                <a:solidFill>
                  <a:srgbClr val="9A9A00"/>
                </a:solidFill>
                <a:latin typeface="Arial"/>
                <a:cs typeface="Arial"/>
              </a:rPr>
              <a:t>€ </a:t>
            </a:r>
            <a:r>
              <a:rPr sz="1500" spc="75" dirty="0">
                <a:solidFill>
                  <a:srgbClr val="9A9A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))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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”there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exists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”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tuple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197485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such 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predicate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 is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 true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500" spc="500" dirty="0">
                <a:solidFill>
                  <a:srgbClr val="9A9A00"/>
                </a:solidFill>
                <a:latin typeface="Arial"/>
                <a:cs typeface="Arial"/>
              </a:rPr>
              <a:t>€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))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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is true “for all”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tuples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in relation</a:t>
            </a:r>
            <a:r>
              <a:rPr sz="20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338" y="4441952"/>
            <a:ext cx="1144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7115" algn="l"/>
              </a:tabLst>
            </a:pP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relatio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34821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Query</a:t>
            </a:r>
            <a:r>
              <a:rPr sz="3600" spc="-95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Languages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28A16-5390-4CCC-B15C-BFF16990A16D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701" y="1406397"/>
            <a:ext cx="7835265" cy="46405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653300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Categories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009A"/>
              </a:buClr>
              <a:buSzPct val="77777"/>
              <a:buFont typeface="Wingdings"/>
              <a:buChar char="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procedural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600"/>
              </a:spcBef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3200" spc="-10" dirty="0">
                <a:solidFill>
                  <a:srgbClr val="00009A"/>
                </a:solidFill>
                <a:latin typeface="Arial"/>
                <a:cs typeface="Arial"/>
              </a:rPr>
              <a:t>non-procedural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Clr>
                <a:srgbClr val="653300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“Pure”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languages: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95"/>
              </a:spcBef>
              <a:buClr>
                <a:srgbClr val="008000"/>
              </a:buClr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solidFill>
                  <a:srgbClr val="C0C0C0"/>
                </a:solidFill>
                <a:latin typeface="Arial"/>
                <a:cs typeface="Arial"/>
              </a:rPr>
              <a:t>Relational</a:t>
            </a: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C0C0"/>
                </a:solidFill>
                <a:latin typeface="Arial"/>
                <a:cs typeface="Arial"/>
              </a:rPr>
              <a:t>Algebra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00"/>
              </a:spcBef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Relational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Calculus</a:t>
            </a:r>
            <a:endParaRPr sz="2800">
              <a:latin typeface="Arial"/>
              <a:cs typeface="Arial"/>
            </a:endParaRPr>
          </a:p>
          <a:p>
            <a:pPr marL="1098550" lvl="2" indent="-228600">
              <a:lnSpc>
                <a:spcPct val="100000"/>
              </a:lnSpc>
              <a:spcBef>
                <a:spcPts val="1140"/>
              </a:spcBef>
              <a:buSzPct val="65000"/>
              <a:buFont typeface="Wingdings"/>
              <a:buChar char=""/>
              <a:tabLst>
                <a:tab pos="10985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Tuple Relational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 marL="1098550" lvl="2" indent="-228600">
              <a:lnSpc>
                <a:spcPct val="100000"/>
              </a:lnSpc>
              <a:spcBef>
                <a:spcPts val="1070"/>
              </a:spcBef>
              <a:buSzPct val="65000"/>
              <a:buFont typeface="Wingdings"/>
              <a:buChar char=""/>
              <a:tabLst>
                <a:tab pos="10985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Domain Relational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653300"/>
              </a:buClr>
              <a:buSzPct val="77777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Pure languages </a:t>
            </a:r>
            <a:r>
              <a:rPr sz="1800" dirty="0">
                <a:solidFill>
                  <a:srgbClr val="C0C0C0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underlying basis of query languages </a:t>
            </a:r>
            <a:r>
              <a:rPr sz="1800" dirty="0">
                <a:solidFill>
                  <a:srgbClr val="C0C0C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people</a:t>
            </a:r>
            <a:r>
              <a:rPr sz="1800" spc="-6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D2B88-44B1-4993-AD73-CA67512348C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5045" y="3730497"/>
          <a:ext cx="1807845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93994" y="3882897"/>
          <a:ext cx="25450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7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1395" y="5041391"/>
            <a:ext cx="8103870" cy="65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>
                <a:solidFill>
                  <a:schemeClr val="bg1"/>
                </a:solidFill>
              </a:rPr>
              <a:t>SELECT </a:t>
            </a:r>
            <a:r>
              <a:rPr lang="en-IN" dirty="0" err="1">
                <a:solidFill>
                  <a:schemeClr val="bg1"/>
                </a:solidFill>
              </a:rPr>
              <a:t>p.pnum,p.dnum,e.lname,e.bfate,e.address</a:t>
            </a:r>
            <a:r>
              <a:rPr lang="en-IN" dirty="0">
                <a:solidFill>
                  <a:schemeClr val="bg1"/>
                </a:solidFill>
              </a:rPr>
              <a:t> FROM employee e , project p, department d WHERE </a:t>
            </a:r>
            <a:r>
              <a:rPr lang="en-IN" dirty="0" err="1">
                <a:solidFill>
                  <a:schemeClr val="bg1"/>
                </a:solidFill>
              </a:rPr>
              <a:t>p.dnum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d.dnum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d.mgr_id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e.empid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p.ploc</a:t>
            </a:r>
            <a:r>
              <a:rPr lang="en-IN" dirty="0">
                <a:solidFill>
                  <a:schemeClr val="bg1"/>
                </a:solidFill>
              </a:rPr>
              <a:t>="Stafford" 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" y="1612341"/>
            <a:ext cx="8177530" cy="353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 algn="just">
              <a:lnSpc>
                <a:spcPct val="125000"/>
              </a:lnSpc>
              <a:spcBef>
                <a:spcPts val="10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Example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5: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For every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located in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“Stafford“,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list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number, controlling 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number,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manager’s last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name 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birthdate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354965" algn="just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54965" marR="5080" algn="just">
              <a:lnSpc>
                <a:spcPct val="125000"/>
              </a:lnSpc>
              <a:spcBef>
                <a:spcPts val="475"/>
              </a:spcBef>
            </a:pP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{p.pnum, p.dnum, t.lname, t.bdate, t.address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| employee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(t) 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</a:t>
            </a:r>
            <a:r>
              <a:rPr lang="en-US" sz="2000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IN" sz="2000" spc="-5" dirty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lang="en-IN" sz="2000" spc="-5" dirty="0">
                <a:solidFill>
                  <a:schemeClr val="tx2"/>
                </a:solidFill>
                <a:latin typeface="Symbol"/>
                <a:cs typeface="Symbol"/>
              </a:rPr>
              <a:t></a:t>
            </a:r>
            <a:r>
              <a:rPr lang="en-IN" sz="2000" spc="-5" dirty="0">
                <a:solidFill>
                  <a:schemeClr val="tx2"/>
                </a:solidFill>
                <a:latin typeface="Arial"/>
                <a:cs typeface="Arial"/>
              </a:rPr>
              <a:t>p)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project(p)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Λp.ploc=“Stafford”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 ((</a:t>
            </a:r>
            <a:r>
              <a:rPr sz="2000" spc="-5" dirty="0">
                <a:solidFill>
                  <a:schemeClr val="tx2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d)(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(d) Λ 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p.dnum=d.dnum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d.mgr_eid=t.empid))</a:t>
            </a:r>
            <a:r>
              <a:rPr sz="2000" spc="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}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C840680D-A650-479C-91F7-FFAF3BFFE25E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D2B88-44B1-4993-AD73-CA67512348C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5045" y="3730497"/>
          <a:ext cx="1807845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93994" y="3882897"/>
          <a:ext cx="25450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9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EED4E64-9655-4374-BC89-0B93BA612595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6973" y="2190708"/>
            <a:ext cx="8326120" cy="33610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Example6:</a:t>
            </a:r>
            <a:endParaRPr sz="2000" dirty="0">
              <a:latin typeface="Arial"/>
              <a:cs typeface="Arial"/>
            </a:endParaRPr>
          </a:p>
          <a:p>
            <a:pPr marL="355600" marR="158750" indent="77470">
              <a:lnSpc>
                <a:spcPct val="125000"/>
              </a:lnSpc>
              <a:spcBef>
                <a:spcPts val="470"/>
              </a:spcBef>
              <a:tabLst>
                <a:tab pos="1079500" algn="l"/>
                <a:tab pos="1585595" algn="l"/>
                <a:tab pos="2372995" algn="l"/>
                <a:tab pos="2736850" algn="l"/>
                <a:tab pos="3439795" algn="l"/>
                <a:tab pos="4762500" algn="l"/>
                <a:tab pos="5379085" algn="l"/>
                <a:tab pos="6192520" algn="l"/>
                <a:tab pos="6625590" algn="l"/>
                <a:tab pos="7397750" algn="l"/>
              </a:tabLst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	the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nam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eac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work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some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controlled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20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5.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166370" algn="just">
              <a:lnSpc>
                <a:spcPct val="100000"/>
              </a:lnSpc>
              <a:spcBef>
                <a:spcPts val="191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spc="229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Example7:</a:t>
            </a:r>
            <a:endParaRPr sz="2000" dirty="0">
              <a:latin typeface="Arial"/>
              <a:cs typeface="Arial"/>
            </a:endParaRPr>
          </a:p>
          <a:p>
            <a:pPr marL="509270" marR="5080" indent="6350" algn="just">
              <a:lnSpc>
                <a:spcPct val="125000"/>
              </a:lnSpc>
              <a:spcBef>
                <a:spcPts val="475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Make </a:t>
            </a:r>
            <a:r>
              <a:rPr lang="en-IN" sz="2000" spc="-5" dirty="0">
                <a:solidFill>
                  <a:srgbClr val="3333FF"/>
                </a:solidFill>
                <a:latin typeface="Arial"/>
                <a:cs typeface="Arial"/>
              </a:rPr>
              <a:t>a list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of project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numbers for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projects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involve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an employee  whose last name is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“Smith”,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either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worker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or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manager of 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controlling department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for the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95325C3-5B08-4F9C-83B7-7CE559DE8D57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500337"/>
            <a:ext cx="8237855" cy="499816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75"/>
              </a:spcBef>
              <a:tabLst>
                <a:tab pos="4311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Example8:</a:t>
            </a:r>
            <a:endParaRPr sz="2000" dirty="0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1070"/>
              </a:spcBef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 the name of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employees,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who have no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dependents.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9A"/>
                </a:solidFill>
                <a:latin typeface="Arial"/>
                <a:cs typeface="Arial"/>
              </a:rPr>
              <a:t>Ans</a:t>
            </a:r>
            <a:r>
              <a:rPr sz="2400" b="1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{e.fname, </a:t>
            </a:r>
            <a:r>
              <a:rPr sz="2400" spc="-5" dirty="0" err="1">
                <a:solidFill>
                  <a:srgbClr val="00009A"/>
                </a:solidFill>
                <a:latin typeface="Arial"/>
                <a:cs typeface="Arial"/>
              </a:rPr>
              <a:t>e.lname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| employee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(e) 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Λnot((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(dependent</a:t>
            </a:r>
            <a:r>
              <a:rPr sz="2400" spc="-5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(d)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400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d.e_id=e.empid))}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Example9:</a:t>
            </a:r>
            <a:endParaRPr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List the </a:t>
            </a:r>
            <a:r>
              <a:rPr lang="en-IN" sz="2000" spc="-5" dirty="0">
                <a:solidFill>
                  <a:srgbClr val="A50021"/>
                </a:solidFill>
                <a:latin typeface="Arial"/>
                <a:cs typeface="Arial"/>
              </a:rPr>
              <a:t>names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 of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managers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who have at least one</a:t>
            </a:r>
            <a:r>
              <a:rPr sz="2000" spc="4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dependent.</a:t>
            </a:r>
            <a:endParaRPr lang="en-US" sz="2000" spc="-10" dirty="0">
              <a:solidFill>
                <a:srgbClr val="A5002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{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e.fname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, </a:t>
            </a:r>
            <a:r>
              <a:rPr lang="en-IN" sz="2000" spc="-5" dirty="0" err="1">
                <a:solidFill>
                  <a:srgbClr val="00009A"/>
                </a:solidFill>
                <a:latin typeface="Arial"/>
                <a:cs typeface="Arial"/>
              </a:rPr>
              <a:t>e.lname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| employee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(e)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 Λ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 (</a:t>
            </a:r>
            <a:r>
              <a:rPr lang="en-IN"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t)(department (t)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 Λ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2000" spc="-5" dirty="0" err="1">
                <a:solidFill>
                  <a:srgbClr val="00009A"/>
                </a:solidFill>
                <a:latin typeface="Arial"/>
                <a:cs typeface="Arial"/>
              </a:rPr>
              <a:t>e.empid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=</a:t>
            </a:r>
            <a:r>
              <a:rPr lang="en-US" sz="2000" spc="-5" dirty="0" err="1">
                <a:solidFill>
                  <a:srgbClr val="00009A"/>
                </a:solidFill>
                <a:latin typeface="Arial"/>
                <a:cs typeface="Arial"/>
              </a:rPr>
              <a:t>t.mgr_eid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((</a:t>
            </a:r>
            <a:r>
              <a:rPr lang="en-IN"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lang="en-IN" sz="2000" spc="-5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)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(dependent</a:t>
            </a:r>
            <a:r>
              <a:rPr lang="en-IN" sz="2000" spc="-5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(d)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l-GR" sz="2000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lang="el-GR" sz="2000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d.e_id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=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e.empid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)))}</a:t>
            </a:r>
            <a:endParaRPr lang="en-IN"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860551"/>
            <a:ext cx="4940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Safety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Expressions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792086D-1BD5-49CB-BFDE-E013D7858299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3173" y="1818839"/>
            <a:ext cx="8072755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40300"/>
              </a:lnSpc>
              <a:spcBef>
                <a:spcPts val="100"/>
              </a:spcBef>
              <a:buClr>
                <a:srgbClr val="656500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spc="-10" dirty="0">
                <a:latin typeface="Arial"/>
                <a:cs typeface="Arial"/>
              </a:rPr>
              <a:t>possible </a:t>
            </a:r>
            <a:r>
              <a:rPr sz="2000" spc="-5" dirty="0">
                <a:latin typeface="Arial"/>
                <a:cs typeface="Arial"/>
              </a:rPr>
              <a:t>to write tuple calculus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generate infinite  </a:t>
            </a:r>
            <a:r>
              <a:rPr sz="2000" spc="-5" dirty="0"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3075305" algn="just">
              <a:lnSpc>
                <a:spcPct val="100000"/>
              </a:lnSpc>
              <a:spcBef>
                <a:spcPts val="1430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{t| not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(employee (t))}</a:t>
            </a:r>
            <a:endParaRPr sz="2000">
              <a:latin typeface="Arial"/>
              <a:cs typeface="Arial"/>
            </a:endParaRPr>
          </a:p>
          <a:p>
            <a:pPr marL="755015" marR="8255" indent="-75565" algn="just">
              <a:lnSpc>
                <a:spcPct val="14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results </a:t>
            </a:r>
            <a:r>
              <a:rPr sz="2000" spc="-5" dirty="0">
                <a:latin typeface="Arial"/>
                <a:cs typeface="Arial"/>
              </a:rPr>
              <a:t>in an </a:t>
            </a:r>
            <a:r>
              <a:rPr sz="2000" spc="-10" dirty="0">
                <a:latin typeface="Arial"/>
                <a:cs typeface="Arial"/>
              </a:rPr>
              <a:t>infinite relation </a:t>
            </a:r>
            <a:r>
              <a:rPr sz="2000" spc="-5" dirty="0">
                <a:latin typeface="Arial"/>
                <a:cs typeface="Arial"/>
              </a:rPr>
              <a:t>if the domain of any attribute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relation r 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infinite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40100"/>
              </a:lnSpc>
              <a:spcBef>
                <a:spcPts val="480"/>
              </a:spcBef>
              <a:buClr>
                <a:srgbClr val="656500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An expression {</a:t>
            </a:r>
            <a:r>
              <a:rPr sz="2000" i="1" spc="-5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| 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)} in the tuple relational calculus is </a:t>
            </a:r>
            <a:r>
              <a:rPr sz="2000" i="1" spc="-5" dirty="0">
                <a:latin typeface="Arial"/>
                <a:cs typeface="Arial"/>
              </a:rPr>
              <a:t>safe </a:t>
            </a:r>
            <a:r>
              <a:rPr sz="2000" spc="-5" dirty="0">
                <a:latin typeface="Arial"/>
                <a:cs typeface="Arial"/>
              </a:rPr>
              <a:t>if  every component of </a:t>
            </a:r>
            <a:r>
              <a:rPr sz="2000" i="1" spc="-5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appears </a:t>
            </a:r>
            <a:r>
              <a:rPr sz="2000" spc="-5" dirty="0">
                <a:latin typeface="Arial"/>
                <a:cs typeface="Arial"/>
              </a:rPr>
              <a:t>in one of the </a:t>
            </a:r>
            <a:r>
              <a:rPr sz="2000" spc="-10" dirty="0">
                <a:latin typeface="Arial"/>
                <a:cs typeface="Arial"/>
              </a:rPr>
              <a:t>relations, </a:t>
            </a:r>
            <a:r>
              <a:rPr sz="2000" spc="-5" dirty="0">
                <a:latin typeface="Arial"/>
                <a:cs typeface="Arial"/>
              </a:rPr>
              <a:t>tuples, </a:t>
            </a:r>
            <a:r>
              <a:rPr sz="2000" spc="-10" dirty="0">
                <a:latin typeface="Arial"/>
                <a:cs typeface="Arial"/>
              </a:rPr>
              <a:t>or  constants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435"/>
              </a:spcBef>
              <a:buClr>
                <a:srgbClr val="9A9A00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NOTE: </a:t>
            </a:r>
            <a:r>
              <a:rPr sz="2000" spc="-5" dirty="0">
                <a:latin typeface="Arial"/>
                <a:cs typeface="Arial"/>
              </a:rPr>
              <a:t>this is more than just a </a:t>
            </a:r>
            <a:r>
              <a:rPr sz="2000" spc="-10" dirty="0">
                <a:latin typeface="Arial"/>
                <a:cs typeface="Arial"/>
              </a:rPr>
              <a:t>syntax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condition.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08151"/>
            <a:ext cx="4940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Safety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Expressions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2380E67-B2CA-44F5-A7D7-3CD22CFA2EB7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8772" y="1460706"/>
            <a:ext cx="7660005" cy="455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marR="2827655" indent="703580" algn="just">
              <a:lnSpc>
                <a:spcPct val="151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5" dirty="0">
                <a:latin typeface="Symbol"/>
                <a:cs typeface="Symbol"/>
              </a:rPr>
              <a:t>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i="1" spc="-5" dirty="0">
                <a:latin typeface="Arial"/>
                <a:cs typeface="Arial"/>
              </a:rPr>
              <a:t>, x</a:t>
            </a:r>
            <a:r>
              <a:rPr sz="1950" spc="-7" baseline="-21367" dirty="0">
                <a:latin typeface="Arial"/>
                <a:cs typeface="Arial"/>
              </a:rPr>
              <a:t>2</a:t>
            </a:r>
            <a:r>
              <a:rPr sz="2000" i="1" spc="-5" dirty="0">
                <a:latin typeface="Arial"/>
                <a:cs typeface="Arial"/>
              </a:rPr>
              <a:t>, …,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n </a:t>
            </a:r>
            <a:r>
              <a:rPr sz="2000" spc="-5" dirty="0">
                <a:latin typeface="Symbol"/>
                <a:cs typeface="Symbol"/>
              </a:rPr>
              <a:t>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|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2</a:t>
            </a:r>
            <a:r>
              <a:rPr sz="2000" i="1" spc="-5" dirty="0">
                <a:latin typeface="Arial"/>
                <a:cs typeface="Arial"/>
              </a:rPr>
              <a:t>, …, x</a:t>
            </a:r>
            <a:r>
              <a:rPr sz="1950" i="1" spc="-7" baseline="-21367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)}  is safe if all of the following </a:t>
            </a:r>
            <a:r>
              <a:rPr sz="2000" spc="-10" dirty="0">
                <a:latin typeface="Arial"/>
                <a:cs typeface="Arial"/>
              </a:rPr>
              <a:t>hold:</a:t>
            </a:r>
            <a:endParaRPr sz="2000">
              <a:latin typeface="Arial"/>
              <a:cs typeface="Arial"/>
            </a:endParaRPr>
          </a:p>
          <a:p>
            <a:pPr marL="271780" marR="31115" indent="-234315" algn="just">
              <a:lnSpc>
                <a:spcPct val="125000"/>
              </a:lnSpc>
              <a:spcBef>
                <a:spcPts val="475"/>
              </a:spcBef>
              <a:buSzPct val="95000"/>
              <a:buAutoNum type="arabicPeriod"/>
              <a:tabLst>
                <a:tab pos="250825" algn="l"/>
              </a:tabLst>
            </a:pPr>
            <a:r>
              <a:rPr sz="2000" spc="-5" dirty="0">
                <a:latin typeface="Arial"/>
                <a:cs typeface="Arial"/>
              </a:rPr>
              <a:t>All values 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in tuples of the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values 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i="1" spc="-5" dirty="0">
                <a:solidFill>
                  <a:srgbClr val="9A9A00"/>
                </a:solidFill>
                <a:latin typeface="Arial"/>
                <a:cs typeface="Arial"/>
              </a:rPr>
              <a:t>dom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 (that is, the </a:t>
            </a:r>
            <a:r>
              <a:rPr sz="2000" spc="-10" dirty="0">
                <a:latin typeface="Arial"/>
                <a:cs typeface="Arial"/>
              </a:rPr>
              <a:t>values appear </a:t>
            </a:r>
            <a:r>
              <a:rPr sz="2000" spc="-5" dirty="0">
                <a:latin typeface="Arial"/>
                <a:cs typeface="Arial"/>
              </a:rPr>
              <a:t>either in 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spc="-5" dirty="0">
                <a:latin typeface="Arial"/>
                <a:cs typeface="Arial"/>
              </a:rPr>
              <a:t>or in a tuple  of a </a:t>
            </a:r>
            <a:r>
              <a:rPr sz="2000" spc="-10" dirty="0">
                <a:latin typeface="Arial"/>
                <a:cs typeface="Arial"/>
              </a:rPr>
              <a:t>relation mentioned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71780" marR="30480" indent="-234315" algn="just">
              <a:lnSpc>
                <a:spcPct val="124300"/>
              </a:lnSpc>
              <a:spcBef>
                <a:spcPts val="525"/>
              </a:spcBef>
              <a:buSzPct val="95000"/>
              <a:buAutoNum type="arabicPeriod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For every “there </a:t>
            </a:r>
            <a:r>
              <a:rPr sz="2000" spc="-10" dirty="0">
                <a:latin typeface="Arial"/>
                <a:cs typeface="Arial"/>
              </a:rPr>
              <a:t>exists” subformula </a:t>
            </a:r>
            <a:r>
              <a:rPr sz="2000" spc="-5" dirty="0">
                <a:latin typeface="Arial"/>
                <a:cs typeface="Arial"/>
              </a:rPr>
              <a:t>of the form </a:t>
            </a:r>
            <a:r>
              <a:rPr sz="2000" spc="-5" dirty="0">
                <a:latin typeface="Symbol"/>
                <a:cs typeface="Symbol"/>
              </a:rPr>
              <a:t>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)),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subformula is true if and only if there is a value of 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i="1" spc="-5" dirty="0">
                <a:latin typeface="Arial"/>
                <a:cs typeface="Arial"/>
              </a:rPr>
              <a:t>dom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  such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 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341630" marR="789305" indent="-296545">
              <a:lnSpc>
                <a:spcPct val="124200"/>
              </a:lnSpc>
              <a:spcBef>
                <a:spcPts val="530"/>
              </a:spcBef>
              <a:buSzPct val="95000"/>
              <a:buAutoNum type="arabicPeriod"/>
              <a:tabLst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For every “for all” </a:t>
            </a:r>
            <a:r>
              <a:rPr sz="2000" spc="-10" dirty="0">
                <a:latin typeface="Arial"/>
                <a:cs typeface="Arial"/>
              </a:rPr>
              <a:t>subformula </a:t>
            </a:r>
            <a:r>
              <a:rPr sz="2000" spc="-5" dirty="0">
                <a:latin typeface="Arial"/>
                <a:cs typeface="Arial"/>
              </a:rPr>
              <a:t>of the form 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1950" spc="-7" baseline="-21367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)), </a:t>
            </a:r>
            <a:r>
              <a:rPr sz="2000" spc="-10" dirty="0">
                <a:latin typeface="Arial"/>
                <a:cs typeface="Arial"/>
              </a:rPr>
              <a:t>the  subformula </a:t>
            </a:r>
            <a:r>
              <a:rPr sz="2000" spc="-5" dirty="0">
                <a:latin typeface="Arial"/>
                <a:cs typeface="Arial"/>
              </a:rPr>
              <a:t>is true if and only if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 is true for all </a:t>
            </a:r>
            <a:r>
              <a:rPr sz="2000" spc="-10" dirty="0">
                <a:latin typeface="Arial"/>
                <a:cs typeface="Arial"/>
              </a:rPr>
              <a:t>values </a:t>
            </a:r>
            <a:r>
              <a:rPr sz="2000" i="1" spc="-5" dirty="0">
                <a:latin typeface="Arial"/>
                <a:cs typeface="Arial"/>
              </a:rPr>
              <a:t>x 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i="1" spc="-5" dirty="0">
                <a:latin typeface="Arial"/>
                <a:cs typeface="Arial"/>
              </a:rPr>
              <a:t>dom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18378AFB-FB78-4258-84D6-C1703CE33C51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0004" y="3089401"/>
            <a:ext cx="5709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Domain Relational</a:t>
            </a:r>
            <a:r>
              <a:rPr sz="3200" b="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73455"/>
            <a:ext cx="655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The </a:t>
            </a: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5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5AB27B36-AD36-4327-A749-BE381EE33248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873" y="1601682"/>
            <a:ext cx="8052434" cy="4343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75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10" dirty="0">
                <a:latin typeface="Arial"/>
                <a:cs typeface="Arial"/>
              </a:rPr>
              <a:t>Domain </a:t>
            </a:r>
            <a:r>
              <a:rPr sz="2000" spc="-5" dirty="0">
                <a:latin typeface="Arial"/>
                <a:cs typeface="Arial"/>
              </a:rPr>
              <a:t>calculus differs from tuple calculus in the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50021"/>
                </a:solidFill>
                <a:latin typeface="Arial"/>
                <a:cs typeface="Arial"/>
              </a:rPr>
              <a:t>type of </a:t>
            </a:r>
            <a:r>
              <a:rPr sz="2000" i="1" spc="-10" dirty="0">
                <a:solidFill>
                  <a:srgbClr val="A50021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used in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formulas</a:t>
            </a:r>
            <a:endParaRPr sz="2000">
              <a:latin typeface="Arial"/>
              <a:cs typeface="Arial"/>
            </a:endParaRPr>
          </a:p>
          <a:p>
            <a:pPr marL="381000" marR="30480" indent="-342900">
              <a:lnSpc>
                <a:spcPct val="120000"/>
              </a:lnSpc>
              <a:spcBef>
                <a:spcPts val="470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10" dirty="0">
                <a:latin typeface="Arial"/>
                <a:cs typeface="Arial"/>
              </a:rPr>
              <a:t>Rather </a:t>
            </a:r>
            <a:r>
              <a:rPr sz="2000" spc="-5" dirty="0">
                <a:latin typeface="Arial"/>
                <a:cs typeface="Arial"/>
              </a:rPr>
              <a:t>than having variables range over tuples, the variables range  over single values from domains 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381000" marR="32384" indent="-342900">
              <a:lnSpc>
                <a:spcPct val="119700"/>
              </a:lnSpc>
              <a:spcBef>
                <a:spcPts val="475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To form a </a:t>
            </a:r>
            <a:r>
              <a:rPr sz="2000" spc="-10" dirty="0">
                <a:latin typeface="Arial"/>
                <a:cs typeface="Arial"/>
              </a:rPr>
              <a:t>relation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degree </a:t>
            </a:r>
            <a:r>
              <a:rPr sz="2000" spc="-5" dirty="0">
                <a:latin typeface="Arial"/>
                <a:cs typeface="Arial"/>
              </a:rPr>
              <a:t>n for a query </a:t>
            </a:r>
            <a:r>
              <a:rPr sz="2000" spc="-10" dirty="0">
                <a:latin typeface="Arial"/>
                <a:cs typeface="Arial"/>
              </a:rPr>
              <a:t>result, </a:t>
            </a:r>
            <a:r>
              <a:rPr sz="2000" spc="-5" dirty="0">
                <a:latin typeface="Arial"/>
                <a:cs typeface="Arial"/>
              </a:rPr>
              <a:t>we must have n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these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—one </a:t>
            </a:r>
            <a:r>
              <a:rPr sz="2000" spc="-5" dirty="0">
                <a:latin typeface="Arial"/>
                <a:cs typeface="Arial"/>
              </a:rPr>
              <a:t>for 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  <a:tabLst>
                <a:tab pos="451484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domain </a:t>
            </a:r>
            <a:r>
              <a:rPr sz="2000" spc="-5" dirty="0">
                <a:latin typeface="Arial"/>
                <a:cs typeface="Arial"/>
              </a:rPr>
              <a:t>calculus is of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380365" marR="30480" indent="654050">
              <a:lnSpc>
                <a:spcPct val="129600"/>
              </a:lnSpc>
              <a:spcBef>
                <a:spcPts val="240"/>
              </a:spcBef>
              <a:tabLst>
                <a:tab pos="6521450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{x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.,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| COND(x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n+m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)}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. . .,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15" baseline="-21367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n+1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n+2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n+m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variables that  range  over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domains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(of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attributes)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and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COND</a:t>
            </a:r>
            <a:r>
              <a:rPr sz="2000" spc="-20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2000" spc="4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	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condition</a:t>
            </a:r>
            <a:r>
              <a:rPr sz="2000" b="1" spc="3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formula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of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relational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94742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6068EC1D-77DE-4A1F-847C-2010B7613EBC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26973" y="882650"/>
            <a:ext cx="398081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 dirty="0">
              <a:latin typeface="Arial"/>
              <a:cs typeface="Arial"/>
            </a:endParaRPr>
          </a:p>
          <a:p>
            <a:pPr marL="50165">
              <a:lnSpc>
                <a:spcPts val="2225"/>
              </a:lnSpc>
              <a:tabLst>
                <a:tab pos="742315" algn="l"/>
                <a:tab pos="1433195" algn="l"/>
                <a:tab pos="2009775" algn="l"/>
                <a:tab pos="2529840" algn="l"/>
                <a:tab pos="3392804" algn="l"/>
                <a:tab pos="3769995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q	r	s	t	u	v	w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5045" y="3730497"/>
          <a:ext cx="1898649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244475">
                        <a:lnSpc>
                          <a:spcPts val="535"/>
                        </a:lnSpc>
                      </a:pPr>
                      <a:r>
                        <a:rPr sz="20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ts val="153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3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00" b="1" spc="-465" baseline="26388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u="heavy" spc="-3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535"/>
                        </a:lnSpc>
                      </a:pPr>
                      <a:r>
                        <a:rPr sz="20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770123" y="3340100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93994" y="3882897"/>
          <a:ext cx="25831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841746" y="3302000"/>
            <a:ext cx="118110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ts val="2225"/>
              </a:lnSpc>
              <a:tabLst>
                <a:tab pos="8020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	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8721" y="1441958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7946" y="1063346"/>
            <a:ext cx="1270635" cy="7086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  <a:spcBef>
                <a:spcPts val="430"/>
              </a:spcBef>
              <a:tabLst>
                <a:tab pos="734695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l	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0254" y="364871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944" y="364871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633" y="364871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4014" y="3648711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3787" y="3532115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02477" y="3532115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40000" y="2644394"/>
            <a:ext cx="297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Relational</a:t>
            </a:r>
            <a:r>
              <a:rPr sz="2400" spc="-9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8" y="3671123"/>
            <a:ext cx="25304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Clr>
                <a:srgbClr val="00009A"/>
              </a:buClr>
              <a:buSzPct val="77272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6500"/>
                </a:solidFill>
                <a:latin typeface="Arial"/>
                <a:cs typeface="Arial"/>
              </a:rPr>
              <a:t>Tuple</a:t>
            </a:r>
            <a:r>
              <a:rPr sz="2200" b="1" spc="-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500"/>
                </a:solidFill>
                <a:latin typeface="Arial"/>
                <a:cs typeface="Arial"/>
              </a:rPr>
              <a:t>Relational  </a:t>
            </a:r>
            <a:r>
              <a:rPr sz="2200" b="1" spc="-5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7326" y="3669599"/>
            <a:ext cx="28086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SzPct val="77272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009A"/>
                </a:solidFill>
                <a:latin typeface="Arial"/>
                <a:cs typeface="Arial"/>
              </a:rPr>
              <a:t>Domain</a:t>
            </a:r>
            <a:r>
              <a:rPr sz="2200" b="1" spc="-8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A"/>
                </a:solidFill>
                <a:latin typeface="Arial"/>
                <a:cs typeface="Arial"/>
              </a:rPr>
              <a:t>Relational  </a:t>
            </a:r>
            <a:r>
              <a:rPr sz="2200" b="1" spc="-5" dirty="0">
                <a:solidFill>
                  <a:srgbClr val="00009A"/>
                </a:solidFill>
                <a:latin typeface="Arial"/>
                <a:cs typeface="Arial"/>
              </a:rPr>
              <a:t>Calculus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898" y="3079241"/>
            <a:ext cx="3111500" cy="666750"/>
          </a:xfrm>
          <a:custGeom>
            <a:avLst/>
            <a:gdLst/>
            <a:ahLst/>
            <a:cxnLst/>
            <a:rect l="l" t="t" r="r" b="b"/>
            <a:pathLst>
              <a:path w="3111500" h="666750">
                <a:moveTo>
                  <a:pt x="3111246" y="657606"/>
                </a:moveTo>
                <a:lnTo>
                  <a:pt x="3053334" y="595884"/>
                </a:lnTo>
                <a:lnTo>
                  <a:pt x="3041751" y="626668"/>
                </a:lnTo>
                <a:lnTo>
                  <a:pt x="1348181" y="1409"/>
                </a:lnTo>
                <a:lnTo>
                  <a:pt x="1347978" y="762"/>
                </a:lnTo>
                <a:lnTo>
                  <a:pt x="1344930" y="0"/>
                </a:lnTo>
                <a:lnTo>
                  <a:pt x="1344549" y="127"/>
                </a:lnTo>
                <a:lnTo>
                  <a:pt x="1344168" y="0"/>
                </a:lnTo>
                <a:lnTo>
                  <a:pt x="1341120" y="762"/>
                </a:lnTo>
                <a:lnTo>
                  <a:pt x="1340916" y="1549"/>
                </a:lnTo>
                <a:lnTo>
                  <a:pt x="67386" y="583653"/>
                </a:lnTo>
                <a:lnTo>
                  <a:pt x="53340" y="553212"/>
                </a:lnTo>
                <a:lnTo>
                  <a:pt x="0" y="619506"/>
                </a:lnTo>
                <a:lnTo>
                  <a:pt x="52578" y="621385"/>
                </a:lnTo>
                <a:lnTo>
                  <a:pt x="85344" y="622554"/>
                </a:lnTo>
                <a:lnTo>
                  <a:pt x="71374" y="592302"/>
                </a:lnTo>
                <a:lnTo>
                  <a:pt x="1345082" y="10541"/>
                </a:lnTo>
                <a:lnTo>
                  <a:pt x="3038348" y="635685"/>
                </a:lnTo>
                <a:lnTo>
                  <a:pt x="3026664" y="666750"/>
                </a:lnTo>
                <a:lnTo>
                  <a:pt x="3057144" y="663460"/>
                </a:lnTo>
                <a:lnTo>
                  <a:pt x="3111246" y="65760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F909519-DD97-46B4-A90C-076FAB4698D8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Domain Relational</a:t>
            </a:r>
            <a:r>
              <a:rPr sz="4000" spc="-70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1767" y="2928366"/>
            <a:ext cx="7296150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19" y="5079491"/>
            <a:ext cx="810387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973" y="1419407"/>
            <a:ext cx="8270875" cy="426212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4570" algn="l"/>
              </a:tabLst>
            </a:pPr>
            <a:r>
              <a:rPr sz="1800" b="1" spc="-5" dirty="0">
                <a:latin typeface="Arial"/>
                <a:cs typeface="Arial"/>
              </a:rPr>
              <a:t>Example1: </a:t>
            </a:r>
            <a:r>
              <a:rPr sz="2000" spc="-5" dirty="0">
                <a:latin typeface="Arial"/>
                <a:cs typeface="Arial"/>
              </a:rPr>
              <a:t>To find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	employees </a:t>
            </a:r>
            <a:r>
              <a:rPr sz="2000" spc="-10" dirty="0">
                <a:latin typeface="Arial"/>
                <a:cs typeface="Arial"/>
              </a:rPr>
              <a:t>whose </a:t>
            </a:r>
            <a:r>
              <a:rPr sz="2000" spc="-5" dirty="0">
                <a:latin typeface="Arial"/>
                <a:cs typeface="Arial"/>
              </a:rPr>
              <a:t>salary is </a:t>
            </a:r>
            <a:r>
              <a:rPr sz="2000" spc="-10" dirty="0">
                <a:latin typeface="Arial"/>
                <a:cs typeface="Arial"/>
              </a:rPr>
              <a:t>above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$50000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Ans.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DRC:</a:t>
            </a:r>
            <a:endParaRPr sz="1800" dirty="0">
              <a:latin typeface="Arial"/>
              <a:cs typeface="Arial"/>
            </a:endParaRPr>
          </a:p>
          <a:p>
            <a:pPr marL="848994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{qr |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u)(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w) (employee (qrstuvw) Λ</a:t>
            </a:r>
            <a:r>
              <a:rPr sz="20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w&gt;50000)};</a:t>
            </a:r>
            <a:endParaRPr sz="2000" dirty="0">
              <a:latin typeface="Arial"/>
              <a:cs typeface="Arial"/>
            </a:endParaRPr>
          </a:p>
          <a:p>
            <a:pPr marL="856615">
              <a:lnSpc>
                <a:spcPct val="100000"/>
              </a:lnSpc>
              <a:spcBef>
                <a:spcPts val="1955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fname,lname FROM 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4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204470" marR="433705">
              <a:lnSpc>
                <a:spcPct val="100000"/>
              </a:lnSpc>
              <a:tabLst>
                <a:tab pos="1614170" algn="l"/>
              </a:tabLst>
            </a:pPr>
            <a:r>
              <a:rPr sz="2000" b="1" spc="-5" dirty="0">
                <a:latin typeface="Arial"/>
                <a:cs typeface="Arial"/>
              </a:rPr>
              <a:t>Example2:	</a:t>
            </a:r>
            <a:r>
              <a:rPr sz="2000" spc="-10" dirty="0">
                <a:latin typeface="Arial"/>
                <a:cs typeface="Arial"/>
              </a:rPr>
              <a:t>Retrieve </a:t>
            </a:r>
            <a:r>
              <a:rPr sz="2000" spc="-5" dirty="0">
                <a:latin typeface="Arial"/>
                <a:cs typeface="Arial"/>
              </a:rPr>
              <a:t>the birth date and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employee whose  </a:t>
            </a:r>
            <a:r>
              <a:rPr sz="2000" spc="-5" dirty="0">
                <a:latin typeface="Arial"/>
                <a:cs typeface="Arial"/>
              </a:rPr>
              <a:t>name is “John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smith”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</a:pPr>
            <a:r>
              <a:rPr sz="1800" b="1" dirty="0">
                <a:solidFill>
                  <a:srgbClr val="00009A"/>
                </a:solidFill>
                <a:latin typeface="Arial"/>
                <a:cs typeface="Arial"/>
              </a:rPr>
              <a:t>{tu |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r)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s)(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w)(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(qrstuvw)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Λ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q=“John”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r=“Smith”</a:t>
            </a:r>
            <a:r>
              <a:rPr sz="1800" spc="-4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)};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3420110" marR="169545" indent="-2877820">
              <a:lnSpc>
                <a:spcPct val="100000"/>
              </a:lnSpc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bdate,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fname=“John”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lname=“Smith”</a:t>
            </a:r>
            <a:r>
              <a:rPr sz="1800" b="1" spc="-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1FA209BB-EF67-4C8E-9905-F227218F13BE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8498" y="1636725"/>
            <a:ext cx="8174355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Example 3: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the name and address of all employees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who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work for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‘Research’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10"/>
              </a:spcBef>
              <a:tabLst>
                <a:tab pos="1010285" algn="l"/>
                <a:tab pos="1279525" algn="l"/>
                <a:tab pos="2802890" algn="l"/>
                <a:tab pos="4105275" algn="l"/>
                <a:tab pos="5352415" algn="l"/>
                <a:tab pos="5725795" algn="l"/>
                <a:tab pos="7211695" algn="l"/>
                <a:tab pos="7991475" algn="l"/>
              </a:tabLst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{qru	|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l)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v)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employe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departmen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(lmn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l=“research”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m=v)};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95" y="4503420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2358" y="4530344"/>
            <a:ext cx="75958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0" marR="5080" indent="-17214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fname, lname,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department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 dname=“Research”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dnum =dno</a:t>
            </a:r>
            <a:r>
              <a:rPr sz="1800" b="1" spc="-25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45B6E3F-77C6-4528-B2AF-B4DDBA54EDF5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874" y="1612341"/>
            <a:ext cx="8175625" cy="243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25000"/>
              </a:lnSpc>
              <a:spcBef>
                <a:spcPts val="10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Example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4: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For every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located in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“Stafford“,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list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number, controlling 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number,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manager’s last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name , birth date and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110"/>
              </a:spcBef>
              <a:tabLst>
                <a:tab pos="1241425" algn="l"/>
                <a:tab pos="3348990" algn="l"/>
                <a:tab pos="4703445" algn="l"/>
                <a:tab pos="6001385" algn="l"/>
                <a:tab pos="6424295" algn="l"/>
                <a:tab pos="7992745" algn="l"/>
              </a:tabLst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{ikrtu|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j)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emplo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project(hijk)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(lmn) Λ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j=“Stafford”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 k=m Λ</a:t>
            </a:r>
            <a:r>
              <a:rPr sz="2000" spc="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n=s)};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395" y="5041391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898" y="5069078"/>
            <a:ext cx="777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pnum, p.dnum, lname, bdate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project  p, department d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p.dnum =d.dnum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mgr_eid =empid</a:t>
            </a:r>
            <a:r>
              <a:rPr sz="1800" b="1" spc="-6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80D0133-2072-4998-B0C3-7AA87392081F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67EE908F-F2AC-4CCF-8065-5E3279A0DC33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6973" y="2190708"/>
            <a:ext cx="8326120" cy="33610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Example5:</a:t>
            </a:r>
            <a:endParaRPr sz="2000">
              <a:latin typeface="Arial"/>
              <a:cs typeface="Arial"/>
            </a:endParaRPr>
          </a:p>
          <a:p>
            <a:pPr marL="355600" marR="158750" indent="77470">
              <a:lnSpc>
                <a:spcPct val="125000"/>
              </a:lnSpc>
              <a:spcBef>
                <a:spcPts val="470"/>
              </a:spcBef>
              <a:tabLst>
                <a:tab pos="1079500" algn="l"/>
                <a:tab pos="1585595" algn="l"/>
                <a:tab pos="2372995" algn="l"/>
                <a:tab pos="2736850" algn="l"/>
                <a:tab pos="3439795" algn="l"/>
                <a:tab pos="4762500" algn="l"/>
                <a:tab pos="5379085" algn="l"/>
                <a:tab pos="6192520" algn="l"/>
                <a:tab pos="6625590" algn="l"/>
                <a:tab pos="7397750" algn="l"/>
              </a:tabLst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	the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nam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eac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work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some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controlled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20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66370" algn="just">
              <a:lnSpc>
                <a:spcPct val="100000"/>
              </a:lnSpc>
              <a:spcBef>
                <a:spcPts val="191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spc="229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Example6:</a:t>
            </a:r>
            <a:endParaRPr sz="2000">
              <a:latin typeface="Arial"/>
              <a:cs typeface="Arial"/>
            </a:endParaRPr>
          </a:p>
          <a:p>
            <a:pPr marL="509270" marR="5080" indent="6350" algn="just">
              <a:lnSpc>
                <a:spcPct val="125000"/>
              </a:lnSpc>
              <a:spcBef>
                <a:spcPts val="475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Make alist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of project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numbers for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projects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involve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an employee  whopse last name is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“Smith”,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either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worker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or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manager of 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controlling department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for the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1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F4DD74-1C13-4758-BBAB-E3C94BFDDCA7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500337"/>
            <a:ext cx="7808595" cy="37115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75"/>
              </a:spcBef>
              <a:tabLst>
                <a:tab pos="4311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 7:</a:t>
            </a:r>
            <a:endParaRPr sz="2000" dirty="0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1070"/>
              </a:spcBef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 the name of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employees,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who have no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dependents.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9A"/>
                </a:solidFill>
                <a:latin typeface="Arial"/>
                <a:cs typeface="Arial"/>
              </a:rPr>
              <a:t>Ans</a:t>
            </a:r>
            <a:r>
              <a:rPr sz="2400" b="1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95"/>
              </a:spcBef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{qr|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s)(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employee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(qrstuvw)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Λnot((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)(dependent(abcd) Λ</a:t>
            </a:r>
            <a:r>
              <a:rPr sz="2000" spc="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a=s)))};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Example 8:</a:t>
            </a:r>
            <a:endParaRPr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List the name of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managers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who have at least one</a:t>
            </a:r>
            <a:r>
              <a:rPr sz="2000" spc="4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dependent.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129" y="3850640"/>
            <a:ext cx="7035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Arial"/>
                <a:cs typeface="Arial"/>
              </a:rPr>
              <a:t>?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8845" y="2122170"/>
            <a:ext cx="384810" cy="1278890"/>
          </a:xfrm>
          <a:custGeom>
            <a:avLst/>
            <a:gdLst/>
            <a:ahLst/>
            <a:cxnLst/>
            <a:rect l="l" t="t" r="r" b="b"/>
            <a:pathLst>
              <a:path w="384810" h="1278889">
                <a:moveTo>
                  <a:pt x="0" y="0"/>
                </a:moveTo>
                <a:lnTo>
                  <a:pt x="0" y="0"/>
                </a:lnTo>
                <a:lnTo>
                  <a:pt x="384809" y="0"/>
                </a:lnTo>
                <a:lnTo>
                  <a:pt x="384809" y="52634"/>
                </a:lnTo>
                <a:lnTo>
                  <a:pt x="384809" y="316230"/>
                </a:lnTo>
                <a:lnTo>
                  <a:pt x="352353" y="316230"/>
                </a:lnTo>
                <a:lnTo>
                  <a:pt x="320039" y="316230"/>
                </a:lnTo>
                <a:lnTo>
                  <a:pt x="287726" y="316230"/>
                </a:lnTo>
                <a:lnTo>
                  <a:pt x="255269" y="316230"/>
                </a:lnTo>
                <a:lnTo>
                  <a:pt x="255269" y="366882"/>
                </a:lnTo>
                <a:lnTo>
                  <a:pt x="255269" y="1278636"/>
                </a:lnTo>
                <a:lnTo>
                  <a:pt x="223825" y="1278636"/>
                </a:lnTo>
                <a:lnTo>
                  <a:pt x="192309" y="1278636"/>
                </a:lnTo>
                <a:lnTo>
                  <a:pt x="160651" y="1278636"/>
                </a:lnTo>
                <a:lnTo>
                  <a:pt x="128777" y="1278636"/>
                </a:lnTo>
                <a:lnTo>
                  <a:pt x="128777" y="1227983"/>
                </a:lnTo>
                <a:lnTo>
                  <a:pt x="128777" y="316230"/>
                </a:lnTo>
                <a:lnTo>
                  <a:pt x="96762" y="316230"/>
                </a:lnTo>
                <a:lnTo>
                  <a:pt x="64674" y="316230"/>
                </a:lnTo>
                <a:lnTo>
                  <a:pt x="32444" y="316230"/>
                </a:lnTo>
                <a:lnTo>
                  <a:pt x="0" y="316230"/>
                </a:lnTo>
                <a:lnTo>
                  <a:pt x="0" y="263595"/>
                </a:lnTo>
                <a:lnTo>
                  <a:pt x="0" y="210876"/>
                </a:lnTo>
                <a:lnTo>
                  <a:pt x="0" y="158115"/>
                </a:lnTo>
                <a:lnTo>
                  <a:pt x="0" y="105353"/>
                </a:lnTo>
                <a:lnTo>
                  <a:pt x="0" y="526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8426" y="2122170"/>
            <a:ext cx="313690" cy="1278890"/>
          </a:xfrm>
          <a:custGeom>
            <a:avLst/>
            <a:gdLst/>
            <a:ahLst/>
            <a:cxnLst/>
            <a:rect l="l" t="t" r="r" b="b"/>
            <a:pathLst>
              <a:path w="313689" h="1278889">
                <a:moveTo>
                  <a:pt x="0" y="0"/>
                </a:moveTo>
                <a:lnTo>
                  <a:pt x="28455" y="0"/>
                </a:lnTo>
                <a:lnTo>
                  <a:pt x="56769" y="0"/>
                </a:lnTo>
                <a:lnTo>
                  <a:pt x="85082" y="0"/>
                </a:lnTo>
                <a:lnTo>
                  <a:pt x="113537" y="0"/>
                </a:lnTo>
                <a:lnTo>
                  <a:pt x="113537" y="52324"/>
                </a:lnTo>
                <a:lnTo>
                  <a:pt x="113537" y="470916"/>
                </a:lnTo>
                <a:lnTo>
                  <a:pt x="125075" y="436352"/>
                </a:lnTo>
                <a:lnTo>
                  <a:pt x="148149" y="382940"/>
                </a:lnTo>
                <a:lnTo>
                  <a:pt x="171247" y="349793"/>
                </a:lnTo>
                <a:lnTo>
                  <a:pt x="213360" y="331469"/>
                </a:lnTo>
                <a:lnTo>
                  <a:pt x="235505" y="337030"/>
                </a:lnTo>
                <a:lnTo>
                  <a:pt x="272081" y="381297"/>
                </a:lnTo>
                <a:lnTo>
                  <a:pt x="286512" y="419862"/>
                </a:lnTo>
                <a:lnTo>
                  <a:pt x="296015" y="458894"/>
                </a:lnTo>
                <a:lnTo>
                  <a:pt x="303471" y="505535"/>
                </a:lnTo>
                <a:lnTo>
                  <a:pt x="308841" y="559710"/>
                </a:lnTo>
                <a:lnTo>
                  <a:pt x="312090" y="621346"/>
                </a:lnTo>
                <a:lnTo>
                  <a:pt x="313182" y="690372"/>
                </a:lnTo>
                <a:lnTo>
                  <a:pt x="313182" y="739345"/>
                </a:lnTo>
                <a:lnTo>
                  <a:pt x="313182" y="788345"/>
                </a:lnTo>
                <a:lnTo>
                  <a:pt x="313182" y="1278636"/>
                </a:lnTo>
                <a:lnTo>
                  <a:pt x="284607" y="1278636"/>
                </a:lnTo>
                <a:lnTo>
                  <a:pt x="256032" y="1278636"/>
                </a:lnTo>
                <a:lnTo>
                  <a:pt x="227457" y="1278636"/>
                </a:lnTo>
                <a:lnTo>
                  <a:pt x="198882" y="1278636"/>
                </a:lnTo>
                <a:lnTo>
                  <a:pt x="198882" y="1227658"/>
                </a:lnTo>
                <a:lnTo>
                  <a:pt x="198882" y="769620"/>
                </a:lnTo>
                <a:lnTo>
                  <a:pt x="198298" y="728888"/>
                </a:lnTo>
                <a:lnTo>
                  <a:pt x="193417" y="666857"/>
                </a:lnTo>
                <a:lnTo>
                  <a:pt x="183272" y="629852"/>
                </a:lnTo>
                <a:lnTo>
                  <a:pt x="160020" y="609600"/>
                </a:lnTo>
                <a:lnTo>
                  <a:pt x="150173" y="612719"/>
                </a:lnTo>
                <a:lnTo>
                  <a:pt x="126491" y="658368"/>
                </a:lnTo>
                <a:lnTo>
                  <a:pt x="116871" y="726567"/>
                </a:lnTo>
                <a:lnTo>
                  <a:pt x="114383" y="775168"/>
                </a:lnTo>
                <a:lnTo>
                  <a:pt x="113537" y="833628"/>
                </a:lnTo>
                <a:lnTo>
                  <a:pt x="113537" y="883131"/>
                </a:lnTo>
                <a:lnTo>
                  <a:pt x="113537" y="932591"/>
                </a:lnTo>
                <a:lnTo>
                  <a:pt x="113537" y="1278636"/>
                </a:lnTo>
                <a:lnTo>
                  <a:pt x="85082" y="1278636"/>
                </a:lnTo>
                <a:lnTo>
                  <a:pt x="56768" y="1278636"/>
                </a:lnTo>
                <a:lnTo>
                  <a:pt x="28455" y="1278636"/>
                </a:lnTo>
                <a:lnTo>
                  <a:pt x="0" y="1278636"/>
                </a:lnTo>
                <a:lnTo>
                  <a:pt x="0" y="1227520"/>
                </a:lnTo>
                <a:lnTo>
                  <a:pt x="0" y="512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709" y="2453639"/>
            <a:ext cx="708660" cy="967740"/>
          </a:xfrm>
          <a:custGeom>
            <a:avLst/>
            <a:gdLst/>
            <a:ahLst/>
            <a:cxnLst/>
            <a:rect l="l" t="t" r="r" b="b"/>
            <a:pathLst>
              <a:path w="708660" h="967739">
                <a:moveTo>
                  <a:pt x="117348" y="320802"/>
                </a:moveTo>
                <a:lnTo>
                  <a:pt x="90368" y="311777"/>
                </a:lnTo>
                <a:lnTo>
                  <a:pt x="63246" y="302895"/>
                </a:lnTo>
                <a:lnTo>
                  <a:pt x="36123" y="294012"/>
                </a:lnTo>
                <a:lnTo>
                  <a:pt x="9143" y="284988"/>
                </a:lnTo>
                <a:lnTo>
                  <a:pt x="12418" y="243149"/>
                </a:lnTo>
                <a:lnTo>
                  <a:pt x="16478" y="205740"/>
                </a:lnTo>
                <a:lnTo>
                  <a:pt x="26669" y="144780"/>
                </a:lnTo>
                <a:lnTo>
                  <a:pt x="40862" y="97821"/>
                </a:lnTo>
                <a:lnTo>
                  <a:pt x="60198" y="57150"/>
                </a:lnTo>
                <a:lnTo>
                  <a:pt x="89880" y="22967"/>
                </a:lnTo>
                <a:lnTo>
                  <a:pt x="131444" y="3905"/>
                </a:lnTo>
                <a:lnTo>
                  <a:pt x="162305" y="0"/>
                </a:lnTo>
                <a:lnTo>
                  <a:pt x="186297" y="1131"/>
                </a:lnTo>
                <a:lnTo>
                  <a:pt x="227135" y="9965"/>
                </a:lnTo>
                <a:lnTo>
                  <a:pt x="272319" y="45529"/>
                </a:lnTo>
                <a:lnTo>
                  <a:pt x="295655" y="92964"/>
                </a:lnTo>
                <a:lnTo>
                  <a:pt x="308800" y="139922"/>
                </a:lnTo>
                <a:lnTo>
                  <a:pt x="318515" y="203454"/>
                </a:lnTo>
                <a:lnTo>
                  <a:pt x="324707" y="273843"/>
                </a:lnTo>
                <a:lnTo>
                  <a:pt x="326898" y="341376"/>
                </a:lnTo>
                <a:lnTo>
                  <a:pt x="326898" y="392492"/>
                </a:lnTo>
                <a:lnTo>
                  <a:pt x="326898" y="443555"/>
                </a:lnTo>
                <a:lnTo>
                  <a:pt x="326898" y="749808"/>
                </a:lnTo>
                <a:lnTo>
                  <a:pt x="327052" y="780978"/>
                </a:lnTo>
                <a:lnTo>
                  <a:pt x="328505" y="831889"/>
                </a:lnTo>
                <a:lnTo>
                  <a:pt x="331517" y="872049"/>
                </a:lnTo>
                <a:lnTo>
                  <a:pt x="337232" y="919745"/>
                </a:lnTo>
                <a:lnTo>
                  <a:pt x="341375" y="947166"/>
                </a:lnTo>
                <a:lnTo>
                  <a:pt x="314527" y="947166"/>
                </a:lnTo>
                <a:lnTo>
                  <a:pt x="287750" y="947166"/>
                </a:lnTo>
                <a:lnTo>
                  <a:pt x="261115" y="947166"/>
                </a:lnTo>
                <a:lnTo>
                  <a:pt x="234695" y="947166"/>
                </a:lnTo>
                <a:lnTo>
                  <a:pt x="231671" y="930449"/>
                </a:lnTo>
                <a:lnTo>
                  <a:pt x="226313" y="892302"/>
                </a:lnTo>
                <a:lnTo>
                  <a:pt x="223527" y="852654"/>
                </a:lnTo>
                <a:lnTo>
                  <a:pt x="222503" y="833628"/>
                </a:lnTo>
                <a:lnTo>
                  <a:pt x="211514" y="864917"/>
                </a:lnTo>
                <a:lnTo>
                  <a:pt x="188964" y="912923"/>
                </a:lnTo>
                <a:lnTo>
                  <a:pt x="161996" y="946523"/>
                </a:lnTo>
                <a:lnTo>
                  <a:pt x="127182" y="965430"/>
                </a:lnTo>
                <a:lnTo>
                  <a:pt x="108203" y="967740"/>
                </a:lnTo>
                <a:lnTo>
                  <a:pt x="82938" y="963013"/>
                </a:lnTo>
                <a:lnTo>
                  <a:pt x="42410" y="924984"/>
                </a:lnTo>
                <a:lnTo>
                  <a:pt x="15430" y="850642"/>
                </a:lnTo>
                <a:lnTo>
                  <a:pt x="6857" y="805529"/>
                </a:lnTo>
                <a:lnTo>
                  <a:pt x="1714" y="755987"/>
                </a:lnTo>
                <a:lnTo>
                  <a:pt x="0" y="701802"/>
                </a:lnTo>
                <a:lnTo>
                  <a:pt x="1273" y="651521"/>
                </a:lnTo>
                <a:lnTo>
                  <a:pt x="5048" y="605885"/>
                </a:lnTo>
                <a:lnTo>
                  <a:pt x="11251" y="564963"/>
                </a:lnTo>
                <a:lnTo>
                  <a:pt x="31777" y="496812"/>
                </a:lnTo>
                <a:lnTo>
                  <a:pt x="68568" y="446210"/>
                </a:lnTo>
                <a:lnTo>
                  <a:pt x="122122" y="408705"/>
                </a:lnTo>
                <a:lnTo>
                  <a:pt x="145637" y="393287"/>
                </a:lnTo>
                <a:lnTo>
                  <a:pt x="185427" y="362509"/>
                </a:lnTo>
                <a:lnTo>
                  <a:pt x="215645" y="329184"/>
                </a:lnTo>
                <a:lnTo>
                  <a:pt x="215086" y="298608"/>
                </a:lnTo>
                <a:lnTo>
                  <a:pt x="210823" y="252888"/>
                </a:lnTo>
                <a:lnTo>
                  <a:pt x="195167" y="217836"/>
                </a:lnTo>
                <a:lnTo>
                  <a:pt x="176784" y="211074"/>
                </a:lnTo>
                <a:lnTo>
                  <a:pt x="163484" y="212907"/>
                </a:lnTo>
                <a:lnTo>
                  <a:pt x="134874" y="239268"/>
                </a:lnTo>
                <a:lnTo>
                  <a:pt x="121050" y="293381"/>
                </a:lnTo>
                <a:lnTo>
                  <a:pt x="117348" y="320802"/>
                </a:lnTo>
                <a:close/>
              </a:path>
              <a:path w="708660" h="967739">
                <a:moveTo>
                  <a:pt x="215645" y="507492"/>
                </a:moveTo>
                <a:lnTo>
                  <a:pt x="203954" y="520219"/>
                </a:lnTo>
                <a:lnTo>
                  <a:pt x="191833" y="532161"/>
                </a:lnTo>
                <a:lnTo>
                  <a:pt x="179427" y="543389"/>
                </a:lnTo>
                <a:lnTo>
                  <a:pt x="166877" y="553974"/>
                </a:lnTo>
                <a:lnTo>
                  <a:pt x="151304" y="568249"/>
                </a:lnTo>
                <a:lnTo>
                  <a:pt x="123443" y="610362"/>
                </a:lnTo>
                <a:lnTo>
                  <a:pt x="114121" y="658153"/>
                </a:lnTo>
                <a:lnTo>
                  <a:pt x="113537" y="675894"/>
                </a:lnTo>
                <a:lnTo>
                  <a:pt x="114121" y="695920"/>
                </a:lnTo>
                <a:lnTo>
                  <a:pt x="123443" y="743712"/>
                </a:lnTo>
                <a:lnTo>
                  <a:pt x="150875" y="771144"/>
                </a:lnTo>
                <a:lnTo>
                  <a:pt x="159996" y="769298"/>
                </a:lnTo>
                <a:lnTo>
                  <a:pt x="193357" y="727043"/>
                </a:lnTo>
                <a:lnTo>
                  <a:pt x="208787" y="671322"/>
                </a:lnTo>
                <a:lnTo>
                  <a:pt x="213931" y="624554"/>
                </a:lnTo>
                <a:lnTo>
                  <a:pt x="215645" y="564642"/>
                </a:lnTo>
                <a:lnTo>
                  <a:pt x="215645" y="550354"/>
                </a:lnTo>
                <a:lnTo>
                  <a:pt x="215645" y="536067"/>
                </a:lnTo>
                <a:lnTo>
                  <a:pt x="215645" y="521779"/>
                </a:lnTo>
                <a:lnTo>
                  <a:pt x="215645" y="507492"/>
                </a:lnTo>
                <a:close/>
              </a:path>
              <a:path w="708660" h="967739">
                <a:moveTo>
                  <a:pt x="394715" y="21336"/>
                </a:moveTo>
                <a:lnTo>
                  <a:pt x="421445" y="21336"/>
                </a:lnTo>
                <a:lnTo>
                  <a:pt x="447960" y="21336"/>
                </a:lnTo>
                <a:lnTo>
                  <a:pt x="474333" y="21336"/>
                </a:lnTo>
                <a:lnTo>
                  <a:pt x="500634" y="21336"/>
                </a:lnTo>
                <a:lnTo>
                  <a:pt x="500634" y="59055"/>
                </a:lnTo>
                <a:lnTo>
                  <a:pt x="500634" y="96774"/>
                </a:lnTo>
                <a:lnTo>
                  <a:pt x="500634" y="134493"/>
                </a:lnTo>
                <a:lnTo>
                  <a:pt x="500634" y="172212"/>
                </a:lnTo>
                <a:lnTo>
                  <a:pt x="512635" y="128885"/>
                </a:lnTo>
                <a:lnTo>
                  <a:pt x="524637" y="92487"/>
                </a:lnTo>
                <a:lnTo>
                  <a:pt x="548639" y="39624"/>
                </a:lnTo>
                <a:lnTo>
                  <a:pt x="575500" y="9810"/>
                </a:lnTo>
                <a:lnTo>
                  <a:pt x="608076" y="0"/>
                </a:lnTo>
                <a:lnTo>
                  <a:pt x="630340" y="5441"/>
                </a:lnTo>
                <a:lnTo>
                  <a:pt x="667440" y="49184"/>
                </a:lnTo>
                <a:lnTo>
                  <a:pt x="681989" y="87630"/>
                </a:lnTo>
                <a:lnTo>
                  <a:pt x="691201" y="126303"/>
                </a:lnTo>
                <a:lnTo>
                  <a:pt x="698619" y="172803"/>
                </a:lnTo>
                <a:lnTo>
                  <a:pt x="704100" y="227094"/>
                </a:lnTo>
                <a:lnTo>
                  <a:pt x="707495" y="289139"/>
                </a:lnTo>
                <a:lnTo>
                  <a:pt x="708660" y="358902"/>
                </a:lnTo>
                <a:lnTo>
                  <a:pt x="708660" y="407875"/>
                </a:lnTo>
                <a:lnTo>
                  <a:pt x="708660" y="456875"/>
                </a:lnTo>
                <a:lnTo>
                  <a:pt x="708660" y="947166"/>
                </a:lnTo>
                <a:lnTo>
                  <a:pt x="680085" y="947166"/>
                </a:lnTo>
                <a:lnTo>
                  <a:pt x="651510" y="947166"/>
                </a:lnTo>
                <a:lnTo>
                  <a:pt x="622935" y="947166"/>
                </a:lnTo>
                <a:lnTo>
                  <a:pt x="594360" y="947166"/>
                </a:lnTo>
                <a:lnTo>
                  <a:pt x="594360" y="896188"/>
                </a:lnTo>
                <a:lnTo>
                  <a:pt x="594360" y="438150"/>
                </a:lnTo>
                <a:lnTo>
                  <a:pt x="593657" y="397418"/>
                </a:lnTo>
                <a:lnTo>
                  <a:pt x="588252" y="335387"/>
                </a:lnTo>
                <a:lnTo>
                  <a:pt x="578096" y="298382"/>
                </a:lnTo>
                <a:lnTo>
                  <a:pt x="554736" y="278130"/>
                </a:lnTo>
                <a:lnTo>
                  <a:pt x="544889" y="281249"/>
                </a:lnTo>
                <a:lnTo>
                  <a:pt x="521207" y="326898"/>
                </a:lnTo>
                <a:lnTo>
                  <a:pt x="511587" y="395097"/>
                </a:lnTo>
                <a:lnTo>
                  <a:pt x="509099" y="443698"/>
                </a:lnTo>
                <a:lnTo>
                  <a:pt x="508253" y="502158"/>
                </a:lnTo>
                <a:lnTo>
                  <a:pt x="508253" y="551661"/>
                </a:lnTo>
                <a:lnTo>
                  <a:pt x="508253" y="601121"/>
                </a:lnTo>
                <a:lnTo>
                  <a:pt x="508253" y="947166"/>
                </a:lnTo>
                <a:lnTo>
                  <a:pt x="480119" y="947166"/>
                </a:lnTo>
                <a:lnTo>
                  <a:pt x="451770" y="947166"/>
                </a:lnTo>
                <a:lnTo>
                  <a:pt x="423279" y="947166"/>
                </a:lnTo>
                <a:lnTo>
                  <a:pt x="394715" y="947166"/>
                </a:lnTo>
                <a:lnTo>
                  <a:pt x="394715" y="895731"/>
                </a:lnTo>
                <a:lnTo>
                  <a:pt x="394715" y="72770"/>
                </a:lnTo>
                <a:lnTo>
                  <a:pt x="394715" y="21336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2188" y="2122170"/>
            <a:ext cx="346710" cy="1278890"/>
          </a:xfrm>
          <a:custGeom>
            <a:avLst/>
            <a:gdLst/>
            <a:ahLst/>
            <a:cxnLst/>
            <a:rect l="l" t="t" r="r" b="b"/>
            <a:pathLst>
              <a:path w="346710" h="1278889">
                <a:moveTo>
                  <a:pt x="0" y="0"/>
                </a:moveTo>
                <a:lnTo>
                  <a:pt x="28705" y="0"/>
                </a:lnTo>
                <a:lnTo>
                  <a:pt x="57626" y="0"/>
                </a:lnTo>
                <a:lnTo>
                  <a:pt x="86689" y="0"/>
                </a:lnTo>
                <a:lnTo>
                  <a:pt x="115824" y="0"/>
                </a:lnTo>
                <a:lnTo>
                  <a:pt x="115824" y="50819"/>
                </a:lnTo>
                <a:lnTo>
                  <a:pt x="115824" y="660654"/>
                </a:lnTo>
                <a:lnTo>
                  <a:pt x="129709" y="609275"/>
                </a:lnTo>
                <a:lnTo>
                  <a:pt x="143848" y="557981"/>
                </a:lnTo>
                <a:lnTo>
                  <a:pt x="158115" y="506730"/>
                </a:lnTo>
                <a:lnTo>
                  <a:pt x="172381" y="455478"/>
                </a:lnTo>
                <a:lnTo>
                  <a:pt x="186520" y="404184"/>
                </a:lnTo>
                <a:lnTo>
                  <a:pt x="200406" y="352806"/>
                </a:lnTo>
                <a:lnTo>
                  <a:pt x="235386" y="352806"/>
                </a:lnTo>
                <a:lnTo>
                  <a:pt x="270510" y="352806"/>
                </a:lnTo>
                <a:lnTo>
                  <a:pt x="305633" y="352806"/>
                </a:lnTo>
                <a:lnTo>
                  <a:pt x="340613" y="352806"/>
                </a:lnTo>
                <a:lnTo>
                  <a:pt x="325507" y="399181"/>
                </a:lnTo>
                <a:lnTo>
                  <a:pt x="310267" y="445570"/>
                </a:lnTo>
                <a:lnTo>
                  <a:pt x="294947" y="491985"/>
                </a:lnTo>
                <a:lnTo>
                  <a:pt x="279600" y="538440"/>
                </a:lnTo>
                <a:lnTo>
                  <a:pt x="264280" y="584949"/>
                </a:lnTo>
                <a:lnTo>
                  <a:pt x="249040" y="631524"/>
                </a:lnTo>
                <a:lnTo>
                  <a:pt x="233934" y="678180"/>
                </a:lnTo>
                <a:lnTo>
                  <a:pt x="243298" y="728266"/>
                </a:lnTo>
                <a:lnTo>
                  <a:pt x="252712" y="778326"/>
                </a:lnTo>
                <a:lnTo>
                  <a:pt x="262163" y="828365"/>
                </a:lnTo>
                <a:lnTo>
                  <a:pt x="271638" y="878388"/>
                </a:lnTo>
                <a:lnTo>
                  <a:pt x="281124" y="928400"/>
                </a:lnTo>
                <a:lnTo>
                  <a:pt x="290607" y="978407"/>
                </a:lnTo>
                <a:lnTo>
                  <a:pt x="300074" y="1028415"/>
                </a:lnTo>
                <a:lnTo>
                  <a:pt x="309513" y="1078427"/>
                </a:lnTo>
                <a:lnTo>
                  <a:pt x="318908" y="1128450"/>
                </a:lnTo>
                <a:lnTo>
                  <a:pt x="328249" y="1178489"/>
                </a:lnTo>
                <a:lnTo>
                  <a:pt x="337520" y="1228549"/>
                </a:lnTo>
                <a:lnTo>
                  <a:pt x="346710" y="1278636"/>
                </a:lnTo>
                <a:lnTo>
                  <a:pt x="314706" y="1278636"/>
                </a:lnTo>
                <a:lnTo>
                  <a:pt x="282702" y="1278636"/>
                </a:lnTo>
                <a:lnTo>
                  <a:pt x="250698" y="1278636"/>
                </a:lnTo>
                <a:lnTo>
                  <a:pt x="218694" y="1278636"/>
                </a:lnTo>
                <a:lnTo>
                  <a:pt x="210160" y="1225731"/>
                </a:lnTo>
                <a:lnTo>
                  <a:pt x="201561" y="1172826"/>
                </a:lnTo>
                <a:lnTo>
                  <a:pt x="192921" y="1119922"/>
                </a:lnTo>
                <a:lnTo>
                  <a:pt x="184268" y="1067017"/>
                </a:lnTo>
                <a:lnTo>
                  <a:pt x="175628" y="1014113"/>
                </a:lnTo>
                <a:lnTo>
                  <a:pt x="167029" y="961208"/>
                </a:lnTo>
                <a:lnTo>
                  <a:pt x="158496" y="908304"/>
                </a:lnTo>
                <a:lnTo>
                  <a:pt x="147970" y="940760"/>
                </a:lnTo>
                <a:lnTo>
                  <a:pt x="137160" y="973074"/>
                </a:lnTo>
                <a:lnTo>
                  <a:pt x="126349" y="1005387"/>
                </a:lnTo>
                <a:lnTo>
                  <a:pt x="115824" y="1037844"/>
                </a:lnTo>
                <a:lnTo>
                  <a:pt x="115824" y="1278636"/>
                </a:lnTo>
                <a:lnTo>
                  <a:pt x="86689" y="1278636"/>
                </a:lnTo>
                <a:lnTo>
                  <a:pt x="57626" y="1278636"/>
                </a:lnTo>
                <a:lnTo>
                  <a:pt x="28705" y="1278636"/>
                </a:lnTo>
                <a:lnTo>
                  <a:pt x="0" y="1278636"/>
                </a:lnTo>
                <a:lnTo>
                  <a:pt x="0" y="1227520"/>
                </a:lnTo>
                <a:lnTo>
                  <a:pt x="0" y="512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0159" y="2122170"/>
            <a:ext cx="1123315" cy="1299210"/>
          </a:xfrm>
          <a:custGeom>
            <a:avLst/>
            <a:gdLst/>
            <a:ahLst/>
            <a:cxnLst/>
            <a:rect l="l" t="t" r="r" b="b"/>
            <a:pathLst>
              <a:path w="1123314" h="1299210">
                <a:moveTo>
                  <a:pt x="0" y="0"/>
                </a:moveTo>
                <a:lnTo>
                  <a:pt x="34873" y="0"/>
                </a:lnTo>
                <a:lnTo>
                  <a:pt x="69818" y="0"/>
                </a:lnTo>
                <a:lnTo>
                  <a:pt x="104905" y="0"/>
                </a:lnTo>
                <a:lnTo>
                  <a:pt x="140207" y="0"/>
                </a:lnTo>
                <a:lnTo>
                  <a:pt x="149176" y="48006"/>
                </a:lnTo>
                <a:lnTo>
                  <a:pt x="158276" y="96012"/>
                </a:lnTo>
                <a:lnTo>
                  <a:pt x="167470" y="144018"/>
                </a:lnTo>
                <a:lnTo>
                  <a:pt x="176721" y="192024"/>
                </a:lnTo>
                <a:lnTo>
                  <a:pt x="185990" y="240030"/>
                </a:lnTo>
                <a:lnTo>
                  <a:pt x="195241" y="288036"/>
                </a:lnTo>
                <a:lnTo>
                  <a:pt x="204435" y="336042"/>
                </a:lnTo>
                <a:lnTo>
                  <a:pt x="213535" y="384048"/>
                </a:lnTo>
                <a:lnTo>
                  <a:pt x="222503" y="432054"/>
                </a:lnTo>
                <a:lnTo>
                  <a:pt x="231472" y="384048"/>
                </a:lnTo>
                <a:lnTo>
                  <a:pt x="240572" y="336042"/>
                </a:lnTo>
                <a:lnTo>
                  <a:pt x="249766" y="288036"/>
                </a:lnTo>
                <a:lnTo>
                  <a:pt x="259017" y="240030"/>
                </a:lnTo>
                <a:lnTo>
                  <a:pt x="268286" y="192024"/>
                </a:lnTo>
                <a:lnTo>
                  <a:pt x="277537" y="144018"/>
                </a:lnTo>
                <a:lnTo>
                  <a:pt x="286731" y="96012"/>
                </a:lnTo>
                <a:lnTo>
                  <a:pt x="295831" y="48006"/>
                </a:lnTo>
                <a:lnTo>
                  <a:pt x="304800" y="0"/>
                </a:lnTo>
                <a:lnTo>
                  <a:pt x="339780" y="0"/>
                </a:lnTo>
                <a:lnTo>
                  <a:pt x="374903" y="0"/>
                </a:lnTo>
                <a:lnTo>
                  <a:pt x="410027" y="0"/>
                </a:lnTo>
                <a:lnTo>
                  <a:pt x="445007" y="0"/>
                </a:lnTo>
                <a:lnTo>
                  <a:pt x="434596" y="49662"/>
                </a:lnTo>
                <a:lnTo>
                  <a:pt x="424096" y="99288"/>
                </a:lnTo>
                <a:lnTo>
                  <a:pt x="413522" y="148882"/>
                </a:lnTo>
                <a:lnTo>
                  <a:pt x="402886" y="198447"/>
                </a:lnTo>
                <a:lnTo>
                  <a:pt x="392204" y="247988"/>
                </a:lnTo>
                <a:lnTo>
                  <a:pt x="381487" y="297509"/>
                </a:lnTo>
                <a:lnTo>
                  <a:pt x="370750" y="347013"/>
                </a:lnTo>
                <a:lnTo>
                  <a:pt x="360007" y="396505"/>
                </a:lnTo>
                <a:lnTo>
                  <a:pt x="349270" y="445989"/>
                </a:lnTo>
                <a:lnTo>
                  <a:pt x="338553" y="495469"/>
                </a:lnTo>
                <a:lnTo>
                  <a:pt x="327871" y="544949"/>
                </a:lnTo>
                <a:lnTo>
                  <a:pt x="317235" y="594433"/>
                </a:lnTo>
                <a:lnTo>
                  <a:pt x="306661" y="643925"/>
                </a:lnTo>
                <a:lnTo>
                  <a:pt x="296161" y="693429"/>
                </a:lnTo>
                <a:lnTo>
                  <a:pt x="285750" y="742950"/>
                </a:lnTo>
                <a:lnTo>
                  <a:pt x="285750" y="791768"/>
                </a:lnTo>
                <a:lnTo>
                  <a:pt x="285750" y="840553"/>
                </a:lnTo>
                <a:lnTo>
                  <a:pt x="285750" y="1278636"/>
                </a:lnTo>
                <a:lnTo>
                  <a:pt x="254198" y="1278636"/>
                </a:lnTo>
                <a:lnTo>
                  <a:pt x="222503" y="1278636"/>
                </a:lnTo>
                <a:lnTo>
                  <a:pt x="190809" y="1278636"/>
                </a:lnTo>
                <a:lnTo>
                  <a:pt x="159257" y="1278636"/>
                </a:lnTo>
                <a:lnTo>
                  <a:pt x="159257" y="1230005"/>
                </a:lnTo>
                <a:lnTo>
                  <a:pt x="159257" y="742950"/>
                </a:lnTo>
                <a:lnTo>
                  <a:pt x="148713" y="693429"/>
                </a:lnTo>
                <a:lnTo>
                  <a:pt x="138117" y="643925"/>
                </a:lnTo>
                <a:lnTo>
                  <a:pt x="127479" y="594433"/>
                </a:lnTo>
                <a:lnTo>
                  <a:pt x="116809" y="544949"/>
                </a:lnTo>
                <a:lnTo>
                  <a:pt x="106115" y="495469"/>
                </a:lnTo>
                <a:lnTo>
                  <a:pt x="95408" y="445989"/>
                </a:lnTo>
                <a:lnTo>
                  <a:pt x="84697" y="396505"/>
                </a:lnTo>
                <a:lnTo>
                  <a:pt x="73991" y="347013"/>
                </a:lnTo>
                <a:lnTo>
                  <a:pt x="63300" y="297509"/>
                </a:lnTo>
                <a:lnTo>
                  <a:pt x="52634" y="247988"/>
                </a:lnTo>
                <a:lnTo>
                  <a:pt x="42001" y="198447"/>
                </a:lnTo>
                <a:lnTo>
                  <a:pt x="31412" y="148882"/>
                </a:lnTo>
                <a:lnTo>
                  <a:pt x="20876" y="99288"/>
                </a:lnTo>
                <a:lnTo>
                  <a:pt x="10402" y="49662"/>
                </a:lnTo>
                <a:lnTo>
                  <a:pt x="0" y="0"/>
                </a:lnTo>
                <a:close/>
              </a:path>
              <a:path w="1123314" h="1299210">
                <a:moveTo>
                  <a:pt x="415289" y="818388"/>
                </a:moveTo>
                <a:lnTo>
                  <a:pt x="416263" y="759185"/>
                </a:lnTo>
                <a:lnTo>
                  <a:pt x="419155" y="703061"/>
                </a:lnTo>
                <a:lnTo>
                  <a:pt x="423927" y="650017"/>
                </a:lnTo>
                <a:lnTo>
                  <a:pt x="430538" y="600051"/>
                </a:lnTo>
                <a:lnTo>
                  <a:pt x="438949" y="553165"/>
                </a:lnTo>
                <a:lnTo>
                  <a:pt x="449120" y="509358"/>
                </a:lnTo>
                <a:lnTo>
                  <a:pt x="461010" y="468630"/>
                </a:lnTo>
                <a:lnTo>
                  <a:pt x="485989" y="408301"/>
                </a:lnTo>
                <a:lnTo>
                  <a:pt x="515112" y="365474"/>
                </a:lnTo>
                <a:lnTo>
                  <a:pt x="548235" y="339935"/>
                </a:lnTo>
                <a:lnTo>
                  <a:pt x="585215" y="331469"/>
                </a:lnTo>
                <a:lnTo>
                  <a:pt x="619134" y="337956"/>
                </a:lnTo>
                <a:lnTo>
                  <a:pt x="676399" y="389735"/>
                </a:lnTo>
                <a:lnTo>
                  <a:pt x="699674" y="434955"/>
                </a:lnTo>
                <a:lnTo>
                  <a:pt x="719327" y="493013"/>
                </a:lnTo>
                <a:lnTo>
                  <a:pt x="730239" y="537834"/>
                </a:lnTo>
                <a:lnTo>
                  <a:pt x="739309" y="586147"/>
                </a:lnTo>
                <a:lnTo>
                  <a:pt x="746474" y="637889"/>
                </a:lnTo>
                <a:lnTo>
                  <a:pt x="751670" y="692996"/>
                </a:lnTo>
                <a:lnTo>
                  <a:pt x="754835" y="751406"/>
                </a:lnTo>
                <a:lnTo>
                  <a:pt x="755903" y="813053"/>
                </a:lnTo>
                <a:lnTo>
                  <a:pt x="754973" y="872296"/>
                </a:lnTo>
                <a:lnTo>
                  <a:pt x="752189" y="928513"/>
                </a:lnTo>
                <a:lnTo>
                  <a:pt x="747566" y="981664"/>
                </a:lnTo>
                <a:lnTo>
                  <a:pt x="741117" y="1031710"/>
                </a:lnTo>
                <a:lnTo>
                  <a:pt x="732855" y="1078609"/>
                </a:lnTo>
                <a:lnTo>
                  <a:pt x="722793" y="1122323"/>
                </a:lnTo>
                <a:lnTo>
                  <a:pt x="710945" y="1162812"/>
                </a:lnTo>
                <a:lnTo>
                  <a:pt x="686264" y="1222700"/>
                </a:lnTo>
                <a:lnTo>
                  <a:pt x="656939" y="1265301"/>
                </a:lnTo>
                <a:lnTo>
                  <a:pt x="623185" y="1290756"/>
                </a:lnTo>
                <a:lnTo>
                  <a:pt x="585215" y="1299209"/>
                </a:lnTo>
                <a:lnTo>
                  <a:pt x="550937" y="1292304"/>
                </a:lnTo>
                <a:lnTo>
                  <a:pt x="492954" y="1236202"/>
                </a:lnTo>
                <a:lnTo>
                  <a:pt x="469391" y="1186433"/>
                </a:lnTo>
                <a:lnTo>
                  <a:pt x="455358" y="1144492"/>
                </a:lnTo>
                <a:lnTo>
                  <a:pt x="443337" y="1099006"/>
                </a:lnTo>
                <a:lnTo>
                  <a:pt x="433382" y="1049973"/>
                </a:lnTo>
                <a:lnTo>
                  <a:pt x="425547" y="997395"/>
                </a:lnTo>
                <a:lnTo>
                  <a:pt x="419884" y="941272"/>
                </a:lnTo>
                <a:lnTo>
                  <a:pt x="416447" y="881602"/>
                </a:lnTo>
                <a:lnTo>
                  <a:pt x="415289" y="818388"/>
                </a:lnTo>
                <a:close/>
              </a:path>
              <a:path w="1123314" h="1299210">
                <a:moveTo>
                  <a:pt x="529589" y="817626"/>
                </a:moveTo>
                <a:lnTo>
                  <a:pt x="530590" y="875347"/>
                </a:lnTo>
                <a:lnTo>
                  <a:pt x="533590" y="925067"/>
                </a:lnTo>
                <a:lnTo>
                  <a:pt x="538591" y="966787"/>
                </a:lnTo>
                <a:lnTo>
                  <a:pt x="554152" y="1026187"/>
                </a:lnTo>
                <a:lnTo>
                  <a:pt x="585977" y="1059941"/>
                </a:lnTo>
                <a:lnTo>
                  <a:pt x="597538" y="1056346"/>
                </a:lnTo>
                <a:lnTo>
                  <a:pt x="626363" y="1001267"/>
                </a:lnTo>
                <a:lnTo>
                  <a:pt x="637698" y="925258"/>
                </a:lnTo>
                <a:lnTo>
                  <a:pt x="640615" y="873966"/>
                </a:lnTo>
                <a:lnTo>
                  <a:pt x="641603" y="813815"/>
                </a:lnTo>
                <a:lnTo>
                  <a:pt x="640603" y="757535"/>
                </a:lnTo>
                <a:lnTo>
                  <a:pt x="637603" y="708755"/>
                </a:lnTo>
                <a:lnTo>
                  <a:pt x="632602" y="667547"/>
                </a:lnTo>
                <a:lnTo>
                  <a:pt x="617493" y="608540"/>
                </a:lnTo>
                <a:lnTo>
                  <a:pt x="586739" y="576072"/>
                </a:lnTo>
                <a:lnTo>
                  <a:pt x="574738" y="579774"/>
                </a:lnTo>
                <a:lnTo>
                  <a:pt x="545591" y="634746"/>
                </a:lnTo>
                <a:lnTo>
                  <a:pt x="533590" y="710755"/>
                </a:lnTo>
                <a:lnTo>
                  <a:pt x="530590" y="760333"/>
                </a:lnTo>
                <a:lnTo>
                  <a:pt x="529589" y="817626"/>
                </a:lnTo>
                <a:close/>
              </a:path>
              <a:path w="1123314" h="1299210">
                <a:moveTo>
                  <a:pt x="1123188" y="1278635"/>
                </a:moveTo>
                <a:lnTo>
                  <a:pt x="1096458" y="1278635"/>
                </a:lnTo>
                <a:lnTo>
                  <a:pt x="1069943" y="1278635"/>
                </a:lnTo>
                <a:lnTo>
                  <a:pt x="1043570" y="1278635"/>
                </a:lnTo>
                <a:lnTo>
                  <a:pt x="1017269" y="1278635"/>
                </a:lnTo>
                <a:lnTo>
                  <a:pt x="1017269" y="1241036"/>
                </a:lnTo>
                <a:lnTo>
                  <a:pt x="1017269" y="1203578"/>
                </a:lnTo>
                <a:lnTo>
                  <a:pt x="1017269" y="1166121"/>
                </a:lnTo>
                <a:lnTo>
                  <a:pt x="1017269" y="1128521"/>
                </a:lnTo>
                <a:lnTo>
                  <a:pt x="1005268" y="1171729"/>
                </a:lnTo>
                <a:lnTo>
                  <a:pt x="981265" y="1237285"/>
                </a:lnTo>
                <a:lnTo>
                  <a:pt x="956548" y="1277671"/>
                </a:lnTo>
                <a:lnTo>
                  <a:pt x="909827" y="1299209"/>
                </a:lnTo>
                <a:lnTo>
                  <a:pt x="887575" y="1293768"/>
                </a:lnTo>
                <a:lnTo>
                  <a:pt x="850784" y="1250025"/>
                </a:lnTo>
                <a:lnTo>
                  <a:pt x="836676" y="1211579"/>
                </a:lnTo>
                <a:lnTo>
                  <a:pt x="827093" y="1172626"/>
                </a:lnTo>
                <a:lnTo>
                  <a:pt x="819448" y="1126175"/>
                </a:lnTo>
                <a:lnTo>
                  <a:pt x="813852" y="1072225"/>
                </a:lnTo>
                <a:lnTo>
                  <a:pt x="810414" y="1010777"/>
                </a:lnTo>
                <a:lnTo>
                  <a:pt x="809243" y="941831"/>
                </a:lnTo>
                <a:lnTo>
                  <a:pt x="809243" y="892697"/>
                </a:lnTo>
                <a:lnTo>
                  <a:pt x="809243" y="843590"/>
                </a:lnTo>
                <a:lnTo>
                  <a:pt x="809243" y="352806"/>
                </a:lnTo>
                <a:lnTo>
                  <a:pt x="837818" y="352806"/>
                </a:lnTo>
                <a:lnTo>
                  <a:pt x="866393" y="352806"/>
                </a:lnTo>
                <a:lnTo>
                  <a:pt x="894968" y="352806"/>
                </a:lnTo>
                <a:lnTo>
                  <a:pt x="923543" y="352806"/>
                </a:lnTo>
                <a:lnTo>
                  <a:pt x="923543" y="403577"/>
                </a:lnTo>
                <a:lnTo>
                  <a:pt x="923543" y="861821"/>
                </a:lnTo>
                <a:lnTo>
                  <a:pt x="924246" y="902446"/>
                </a:lnTo>
                <a:lnTo>
                  <a:pt x="929651" y="964263"/>
                </a:lnTo>
                <a:lnTo>
                  <a:pt x="939807" y="1002029"/>
                </a:lnTo>
                <a:lnTo>
                  <a:pt x="963167" y="1022603"/>
                </a:lnTo>
                <a:lnTo>
                  <a:pt x="973014" y="1019472"/>
                </a:lnTo>
                <a:lnTo>
                  <a:pt x="996695" y="973074"/>
                </a:lnTo>
                <a:lnTo>
                  <a:pt x="1006316" y="905446"/>
                </a:lnTo>
                <a:lnTo>
                  <a:pt x="1008804" y="856702"/>
                </a:lnTo>
                <a:lnTo>
                  <a:pt x="1009649" y="797813"/>
                </a:lnTo>
                <a:lnTo>
                  <a:pt x="1009649" y="748510"/>
                </a:lnTo>
                <a:lnTo>
                  <a:pt x="1009649" y="699157"/>
                </a:lnTo>
                <a:lnTo>
                  <a:pt x="1009649" y="352806"/>
                </a:lnTo>
                <a:lnTo>
                  <a:pt x="1037784" y="352806"/>
                </a:lnTo>
                <a:lnTo>
                  <a:pt x="1066133" y="352806"/>
                </a:lnTo>
                <a:lnTo>
                  <a:pt x="1094624" y="352806"/>
                </a:lnTo>
                <a:lnTo>
                  <a:pt x="1123188" y="352806"/>
                </a:lnTo>
                <a:lnTo>
                  <a:pt x="1123188" y="404241"/>
                </a:lnTo>
                <a:lnTo>
                  <a:pt x="1123188" y="1227201"/>
                </a:lnTo>
                <a:lnTo>
                  <a:pt x="1123188" y="1278635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6A60AA0-0809-49ED-8641-26664A2BA8AE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71398"/>
            <a:ext cx="4371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2BEA033-B5D1-4ACC-A9E5-0021ADD49B57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656079"/>
            <a:ext cx="7714615" cy="402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44900"/>
              </a:lnSpc>
              <a:spcBef>
                <a:spcPts val="95"/>
              </a:spcBef>
              <a:buClr>
                <a:srgbClr val="3333FF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relational calculus </a:t>
            </a:r>
            <a:r>
              <a:rPr sz="2400" dirty="0">
                <a:latin typeface="Arial"/>
                <a:cs typeface="Arial"/>
              </a:rPr>
              <a:t>expression creates a new  relation, </a:t>
            </a:r>
            <a:r>
              <a:rPr sz="2400" spc="-5" dirty="0">
                <a:latin typeface="Arial"/>
                <a:cs typeface="Arial"/>
              </a:rPr>
              <a:t>which is </a:t>
            </a:r>
            <a:r>
              <a:rPr sz="2400" dirty="0">
                <a:latin typeface="Arial"/>
                <a:cs typeface="Arial"/>
              </a:rPr>
              <a:t>specified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terms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variables that  range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870"/>
              </a:spcBef>
              <a:buClr>
                <a:srgbClr val="3333FF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rows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stored </a:t>
            </a:r>
            <a:r>
              <a:rPr sz="2400" spc="-5" dirty="0">
                <a:latin typeface="Arial"/>
                <a:cs typeface="Arial"/>
              </a:rPr>
              <a:t>database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relations,</a:t>
            </a:r>
            <a:endParaRPr sz="2400">
              <a:latin typeface="Arial"/>
              <a:cs typeface="Arial"/>
            </a:endParaRPr>
          </a:p>
          <a:p>
            <a:pPr marL="564515" algn="ctr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solidFill>
                  <a:srgbClr val="A50021"/>
                </a:solidFill>
                <a:latin typeface="Arial"/>
                <a:cs typeface="Arial"/>
              </a:rPr>
              <a:t>tuple relational</a:t>
            </a:r>
            <a:r>
              <a:rPr sz="2400" b="1" spc="-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50021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864"/>
              </a:spcBef>
              <a:buClr>
                <a:srgbClr val="3333FF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columns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stored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  <a:p>
            <a:pPr marL="583565" algn="ctr">
              <a:lnSpc>
                <a:spcPct val="100000"/>
              </a:lnSpc>
              <a:spcBef>
                <a:spcPts val="1870"/>
              </a:spcBef>
            </a:pP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domain relational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75" y="304800"/>
            <a:ext cx="6117336" cy="756919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222" y="1541272"/>
            <a:ext cx="8459978" cy="2492990"/>
          </a:xfrm>
        </p:spPr>
        <p:txBody>
          <a:bodyPr/>
          <a:lstStyle/>
          <a:p>
            <a:pPr lvl="1"/>
            <a:r>
              <a:rPr lang="en-US" sz="2400" dirty="0"/>
              <a:t>Both TRC and DRC are simple subsets of first-order logic/ first order predicate calculus.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Expressions in the calculus are called </a:t>
            </a:r>
            <a:r>
              <a:rPr lang="en-US" sz="2400" i="1" dirty="0">
                <a:solidFill>
                  <a:schemeClr val="accent2"/>
                </a:solidFill>
              </a:rPr>
              <a:t>formulas</a:t>
            </a:r>
            <a:r>
              <a:rPr lang="en-US" sz="2400" dirty="0">
                <a:solidFill>
                  <a:schemeClr val="accent2"/>
                </a:solidFill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Answer tuple is an assignment of constants to variables that 	make the formula evaluate to </a:t>
            </a:r>
            <a:r>
              <a:rPr lang="en-US" sz="2400" i="1" dirty="0">
                <a:solidFill>
                  <a:schemeClr val="accent2"/>
                </a:solidFill>
              </a:rPr>
              <a:t>true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3/21/2024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7199" cy="1477328"/>
          </a:xfrm>
        </p:spPr>
        <p:txBody>
          <a:bodyPr/>
          <a:lstStyle/>
          <a:p>
            <a:r>
              <a:rPr lang="en-US" dirty="0"/>
              <a:t>First-Order Predicate Logic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3/21/2024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3198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Predicate: </a:t>
            </a:r>
            <a:r>
              <a:rPr lang="en-US" sz="2400" dirty="0"/>
              <a:t>is a feature of language which you can use to make a statement about something, e.g., to attribute a property to that thing.</a:t>
            </a:r>
          </a:p>
          <a:p>
            <a:pPr lvl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Peter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is tall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400" dirty="0"/>
              <a:t>We predicated tallness of peter or attributed tallness to peter.</a:t>
            </a:r>
          </a:p>
          <a:p>
            <a:pPr lvl="1"/>
            <a:r>
              <a:rPr lang="en-US" sz="2400" dirty="0"/>
              <a:t>A predicate may be thought of as a kind of function which applies to individuals and yields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proposition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Proposition logic is concerned only with sentential connectives such as and, or,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Predicate Logic, where a logic is concerned not only with the sentential connectives but also with the internal structure of atomic propositions.</a:t>
            </a:r>
          </a:p>
        </p:txBody>
      </p:sp>
    </p:spTree>
    <p:extLst>
      <p:ext uri="{BB962C8B-B14F-4D97-AF65-F5344CB8AC3E}">
        <p14:creationId xmlns:p14="http://schemas.microsoft.com/office/powerpoint/2010/main" val="56341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249" y="381000"/>
            <a:ext cx="6117336" cy="756919"/>
          </a:xfrm>
        </p:spPr>
        <p:txBody>
          <a:bodyPr/>
          <a:lstStyle/>
          <a:p>
            <a:r>
              <a:rPr lang="en-US" dirty="0"/>
              <a:t>FOPL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3/21/2024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8840"/>
            <a:ext cx="7772400" cy="5170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First-order predicate logic, first-order says we consider predicates on the one hand, and individuals on the other; that atomic sentences are constricted by applying the former to the latter; and that quantification is permitted only over the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First-order logic permits reasoning about propositional connectives and also about quantification.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All men are mortal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mortal(men)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or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\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forall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X, mortal(X)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Some men are mortal 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\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thereexits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X, mortal(X)</a:t>
            </a:r>
            <a:endParaRPr lang="en-US" sz="24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Peter is a man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man(peter)</a:t>
            </a:r>
            <a:endParaRPr lang="en-US" sz="24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Peter is mortal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mortal(peter)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5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71398"/>
            <a:ext cx="4371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3E7F820F-955C-4FDB-AE28-8F60FBFBB782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2000956"/>
            <a:ext cx="8352155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40100"/>
              </a:lnSpc>
              <a:spcBef>
                <a:spcPts val="95"/>
              </a:spcBef>
              <a:buClr>
                <a:srgbClr val="006500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a </a:t>
            </a:r>
            <a:r>
              <a:rPr sz="2000" spc="-10" dirty="0">
                <a:latin typeface="Arial"/>
                <a:cs typeface="Arial"/>
              </a:rPr>
              <a:t>calculus expression, </a:t>
            </a:r>
            <a:r>
              <a:rPr sz="2000" spc="-5" dirty="0">
                <a:latin typeface="Arial"/>
                <a:cs typeface="Arial"/>
              </a:rPr>
              <a:t>there is </a:t>
            </a:r>
            <a:r>
              <a:rPr sz="2000" i="1" spc="-5" dirty="0">
                <a:solidFill>
                  <a:srgbClr val="006500"/>
                </a:solidFill>
                <a:latin typeface="Arial"/>
                <a:cs typeface="Arial"/>
              </a:rPr>
              <a:t>no order of </a:t>
            </a:r>
            <a:r>
              <a:rPr sz="2000" i="1" spc="-10" dirty="0">
                <a:solidFill>
                  <a:srgbClr val="006500"/>
                </a:solidFill>
                <a:latin typeface="Arial"/>
                <a:cs typeface="Arial"/>
              </a:rPr>
              <a:t>operations </a:t>
            </a:r>
            <a:r>
              <a:rPr sz="2000" spc="-5" dirty="0">
                <a:latin typeface="Arial"/>
                <a:cs typeface="Arial"/>
              </a:rPr>
              <a:t>to specify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how 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the query result</a:t>
            </a:r>
            <a:r>
              <a:rPr sz="2000" spc="-5" dirty="0">
                <a:latin typeface="Arial"/>
                <a:cs typeface="Arial"/>
              </a:rPr>
              <a:t>—a calculus expression specifies only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what  information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the result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should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contain</a:t>
            </a:r>
            <a:r>
              <a:rPr sz="2000" spc="-5" dirty="0">
                <a:latin typeface="Arial"/>
                <a:cs typeface="Arial"/>
              </a:rPr>
              <a:t>. This is the main distinguishing  feature </a:t>
            </a:r>
            <a:r>
              <a:rPr sz="2000" spc="-1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relational </a:t>
            </a:r>
            <a:r>
              <a:rPr sz="2000" spc="-10" dirty="0">
                <a:latin typeface="Arial"/>
                <a:cs typeface="Arial"/>
              </a:rPr>
              <a:t>algebra </a:t>
            </a:r>
            <a:r>
              <a:rPr sz="2000" spc="-5" dirty="0">
                <a:latin typeface="Arial"/>
                <a:cs typeface="Arial"/>
              </a:rPr>
              <a:t>and relational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500"/>
              </a:buClr>
              <a:buFont typeface="Wingdings"/>
              <a:buChar char=""/>
            </a:pPr>
            <a:endParaRPr sz="2200">
              <a:latin typeface="Arial"/>
              <a:cs typeface="Arial"/>
            </a:endParaRPr>
          </a:p>
          <a:p>
            <a:pPr marL="354965" marR="5080" indent="-342900" algn="just">
              <a:lnSpc>
                <a:spcPct val="140100"/>
              </a:lnSpc>
              <a:spcBef>
                <a:spcPts val="1785"/>
              </a:spcBef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Relational calculus </a:t>
            </a:r>
            <a:r>
              <a:rPr sz="2000" spc="-5" dirty="0">
                <a:latin typeface="Arial"/>
                <a:cs typeface="Arial"/>
              </a:rPr>
              <a:t>is considered to be a 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nonprocedural </a:t>
            </a:r>
            <a:r>
              <a:rPr sz="2000" spc="-5" dirty="0">
                <a:latin typeface="Arial"/>
                <a:cs typeface="Arial"/>
              </a:rPr>
              <a:t>language.  This </a:t>
            </a:r>
            <a:r>
              <a:rPr sz="2000" spc="-10" dirty="0">
                <a:latin typeface="Arial"/>
                <a:cs typeface="Arial"/>
              </a:rPr>
              <a:t>differs </a:t>
            </a:r>
            <a:r>
              <a:rPr sz="2000" spc="-5" dirty="0">
                <a:latin typeface="Arial"/>
                <a:cs typeface="Arial"/>
              </a:rPr>
              <a:t>from relational </a:t>
            </a:r>
            <a:r>
              <a:rPr sz="2000" spc="-10" dirty="0">
                <a:latin typeface="Arial"/>
                <a:cs typeface="Arial"/>
              </a:rPr>
              <a:t>algebra, where </a:t>
            </a:r>
            <a:r>
              <a:rPr sz="2000" spc="-5" dirty="0">
                <a:latin typeface="Arial"/>
                <a:cs typeface="Arial"/>
              </a:rPr>
              <a:t>we must write a </a:t>
            </a:r>
            <a:r>
              <a:rPr sz="2000" i="1" spc="-10" dirty="0">
                <a:solidFill>
                  <a:srgbClr val="0000FF"/>
                </a:solidFill>
                <a:latin typeface="Arial"/>
                <a:cs typeface="Arial"/>
              </a:rPr>
              <a:t>sequence of  operations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specify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retrieval </a:t>
            </a:r>
            <a:r>
              <a:rPr sz="2000" spc="-5" dirty="0">
                <a:latin typeface="Arial"/>
                <a:cs typeface="Arial"/>
              </a:rPr>
              <a:t>request; </a:t>
            </a:r>
            <a:r>
              <a:rPr sz="2000" spc="-10" dirty="0">
                <a:latin typeface="Arial"/>
                <a:cs typeface="Arial"/>
              </a:rPr>
              <a:t>hence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relational algebra </a:t>
            </a:r>
            <a:r>
              <a:rPr sz="2000" spc="-5" dirty="0">
                <a:latin typeface="Arial"/>
                <a:cs typeface="Arial"/>
              </a:rPr>
              <a:t>can  be </a:t>
            </a:r>
            <a:r>
              <a:rPr sz="2000" spc="-10" dirty="0">
                <a:latin typeface="Arial"/>
                <a:cs typeface="Arial"/>
              </a:rPr>
              <a:t>considered </a:t>
            </a:r>
            <a:r>
              <a:rPr sz="2000" spc="-5" dirty="0">
                <a:latin typeface="Arial"/>
                <a:cs typeface="Arial"/>
              </a:rPr>
              <a:t>as a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procedural </a:t>
            </a:r>
            <a:r>
              <a:rPr sz="2000" spc="-5" dirty="0">
                <a:latin typeface="Arial"/>
                <a:cs typeface="Arial"/>
              </a:rPr>
              <a:t>way of </a:t>
            </a:r>
            <a:r>
              <a:rPr sz="2000" spc="-10" dirty="0">
                <a:latin typeface="Arial"/>
                <a:cs typeface="Arial"/>
              </a:rPr>
              <a:t>stating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5FB0A3A3-9ECF-4D7C-ABF3-975F2AA9BF01}" type="datetime1">
              <a:rPr lang="en-US" spc="-5" smtClean="0"/>
              <a:t>3/21/2024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0004" y="3089401"/>
            <a:ext cx="5303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Tuple </a:t>
            </a:r>
            <a:r>
              <a:rPr sz="3200" b="1" spc="-5" dirty="0">
                <a:solidFill>
                  <a:srgbClr val="006500"/>
                </a:solidFill>
                <a:latin typeface="Arial"/>
                <a:cs typeface="Arial"/>
              </a:rPr>
              <a:t>Relational</a:t>
            </a:r>
            <a:r>
              <a:rPr sz="3200" b="1" spc="-4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3342</Words>
  <Application>Microsoft Office PowerPoint</Application>
  <PresentationFormat>On-screen Show (4:3)</PresentationFormat>
  <Paragraphs>1109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Relational Language</vt:lpstr>
      <vt:lpstr>Query Languages</vt:lpstr>
      <vt:lpstr>RELATIONAL CALCULUS</vt:lpstr>
      <vt:lpstr>Relational Calculus</vt:lpstr>
      <vt:lpstr>PowerPoint Presentation</vt:lpstr>
      <vt:lpstr>First-Order Predicate Logic</vt:lpstr>
      <vt:lpstr>FOPL</vt:lpstr>
      <vt:lpstr>Relational Calculus</vt:lpstr>
      <vt:lpstr>RELATIONAL CALCULUS</vt:lpstr>
      <vt:lpstr>Tuple Relational Calculus</vt:lpstr>
      <vt:lpstr>Tuple Relational Calculus</vt:lpstr>
      <vt:lpstr>Tuple Relational Calculus</vt:lpstr>
      <vt:lpstr>Example of Relation</vt:lpstr>
      <vt:lpstr>Tuple Relational Calculus</vt:lpstr>
      <vt:lpstr>Tuple Relational Calculus</vt:lpstr>
      <vt:lpstr>Tuple Relational Calculus</vt:lpstr>
      <vt:lpstr>Example of Relation</vt:lpstr>
      <vt:lpstr>Tuple Relational Calculus-example</vt:lpstr>
      <vt:lpstr>Predicate Calculus Formula</vt:lpstr>
      <vt:lpstr>Example of Relation</vt:lpstr>
      <vt:lpstr>Tuple Relational Calculus-example</vt:lpstr>
      <vt:lpstr>Example of Relation</vt:lpstr>
      <vt:lpstr>Tuple Relational Calculus-example</vt:lpstr>
      <vt:lpstr>Tuple Relational Calculus-example</vt:lpstr>
      <vt:lpstr>Safety of Expressions</vt:lpstr>
      <vt:lpstr>Safety of Expressions</vt:lpstr>
      <vt:lpstr>RELATIONAL CALCULUS</vt:lpstr>
      <vt:lpstr>The Domain Relational Calculus</vt:lpstr>
      <vt:lpstr>Example of Relation</vt:lpstr>
      <vt:lpstr>Domain Relational Calculus</vt:lpstr>
      <vt:lpstr>Domain Relational Calculus-Example</vt:lpstr>
      <vt:lpstr>Domain Relational Calculus-Example</vt:lpstr>
      <vt:lpstr>Domain Relational Calculus-Example</vt:lpstr>
      <vt:lpstr>Domain Relational Calculus-example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Language</dc:title>
  <dc:creator>user</dc:creator>
  <cp:lastModifiedBy>Swarup Kr Ghosh</cp:lastModifiedBy>
  <cp:revision>5</cp:revision>
  <dcterms:modified xsi:type="dcterms:W3CDTF">2024-03-21T06:53:50Z</dcterms:modified>
</cp:coreProperties>
</file>