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33" r:id="rId2"/>
    <p:sldId id="382" r:id="rId3"/>
    <p:sldId id="334" r:id="rId4"/>
    <p:sldId id="326" r:id="rId5"/>
    <p:sldId id="327" r:id="rId6"/>
    <p:sldId id="340" r:id="rId7"/>
    <p:sldId id="374" r:id="rId8"/>
    <p:sldId id="375" r:id="rId9"/>
    <p:sldId id="376" r:id="rId10"/>
    <p:sldId id="377" r:id="rId11"/>
    <p:sldId id="342"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8" r:id="rId25"/>
    <p:sldId id="359" r:id="rId26"/>
    <p:sldId id="360" r:id="rId27"/>
    <p:sldId id="361" r:id="rId28"/>
    <p:sldId id="362" r:id="rId29"/>
    <p:sldId id="363" r:id="rId30"/>
    <p:sldId id="364" r:id="rId31"/>
    <p:sldId id="365" r:id="rId32"/>
    <p:sldId id="366" r:id="rId33"/>
    <p:sldId id="367" r:id="rId34"/>
    <p:sldId id="368" r:id="rId35"/>
    <p:sldId id="369" r:id="rId36"/>
    <p:sldId id="371" r:id="rId37"/>
    <p:sldId id="372" r:id="rId38"/>
    <p:sldId id="373" r:id="rId39"/>
    <p:sldId id="380" r:id="rId40"/>
    <p:sldId id="384" r:id="rId41"/>
    <p:sldId id="378" r:id="rId42"/>
    <p:sldId id="329" r:id="rId43"/>
    <p:sldId id="330" r:id="rId44"/>
    <p:sldId id="379" r:id="rId45"/>
    <p:sldId id="331" r:id="rId46"/>
    <p:sldId id="322" r:id="rId4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3178" autoAdjust="0"/>
  </p:normalViewPr>
  <p:slideViewPr>
    <p:cSldViewPr>
      <p:cViewPr varScale="1">
        <p:scale>
          <a:sx n="69" d="100"/>
          <a:sy n="69" d="100"/>
        </p:scale>
        <p:origin x="181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880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880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81E97F1-FD6D-4649-9410-E35515EAD48B}" type="slidenum">
              <a:rPr lang="en-US"/>
              <a:pPr>
                <a:defRPr/>
              </a:pPr>
              <a:t>‹#›</a:t>
            </a:fld>
            <a:endParaRPr lang="en-US"/>
          </a:p>
        </p:txBody>
      </p:sp>
    </p:spTree>
    <p:extLst>
      <p:ext uri="{BB962C8B-B14F-4D97-AF65-F5344CB8AC3E}">
        <p14:creationId xmlns:p14="http://schemas.microsoft.com/office/powerpoint/2010/main" val="25189226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a:ln/>
        </p:spPr>
      </p:sp>
      <p:sp>
        <p:nvSpPr>
          <p:cNvPr id="4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latin typeface="Arial" panose="020B0604020202020204" pitchFamily="34" charset="0"/>
            </a:endParaRPr>
          </a:p>
        </p:txBody>
      </p:sp>
      <p:sp>
        <p:nvSpPr>
          <p:cNvPr id="4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5F57FDC-6B4C-4193-BFD1-1B544B41600B}" type="slidenum">
              <a:rPr lang="en-US" smtClean="0"/>
              <a:pPr/>
              <a:t>1</a:t>
            </a:fld>
            <a:endParaRPr lang="en-US" smtClean="0"/>
          </a:p>
        </p:txBody>
      </p:sp>
    </p:spTree>
    <p:extLst>
      <p:ext uri="{BB962C8B-B14F-4D97-AF65-F5344CB8AC3E}">
        <p14:creationId xmlns:p14="http://schemas.microsoft.com/office/powerpoint/2010/main" val="234473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defRPr>
            </a:lvl1pPr>
            <a:lvl2pPr marL="742950" indent="-285750" defTabSz="930275" eaLnBrk="0" hangingPunct="0">
              <a:defRPr>
                <a:solidFill>
                  <a:schemeClr val="tx1"/>
                </a:solidFill>
                <a:latin typeface="Arial" panose="020B0604020202020204" pitchFamily="34" charset="0"/>
              </a:defRPr>
            </a:lvl2pPr>
            <a:lvl3pPr marL="1143000" indent="-228600" defTabSz="930275" eaLnBrk="0" hangingPunct="0">
              <a:defRPr>
                <a:solidFill>
                  <a:schemeClr val="tx1"/>
                </a:solidFill>
                <a:latin typeface="Arial" panose="020B0604020202020204" pitchFamily="34" charset="0"/>
              </a:defRPr>
            </a:lvl3pPr>
            <a:lvl4pPr marL="1600200" indent="-228600" defTabSz="930275" eaLnBrk="0" hangingPunct="0">
              <a:defRPr>
                <a:solidFill>
                  <a:schemeClr val="tx1"/>
                </a:solidFill>
                <a:latin typeface="Arial" panose="020B0604020202020204" pitchFamily="34" charset="0"/>
              </a:defRPr>
            </a:lvl4pPr>
            <a:lvl5pPr marL="2057400" indent="-228600" defTabSz="930275" eaLnBrk="0" hangingPunct="0">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CEE57C5-BB65-4F23-835D-B5C645507B74}" type="slidenum">
              <a:rPr lang="en-US"/>
              <a:pPr eaLnBrk="1" hangingPunct="1"/>
              <a:t>2</a:t>
            </a:fld>
            <a:endParaRPr lang="en-US"/>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901747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latin typeface="Arial" panose="020B0604020202020204" pitchFamily="34" charset="0"/>
            </a:endParaRPr>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8FB361C-8963-4F19-B7D1-711DB071C641}" type="slidenum">
              <a:rPr lang="en-US" smtClean="0"/>
              <a:pPr/>
              <a:t>9</a:t>
            </a:fld>
            <a:endParaRPr lang="en-US" smtClean="0"/>
          </a:p>
        </p:txBody>
      </p:sp>
    </p:spTree>
    <p:extLst>
      <p:ext uri="{BB962C8B-B14F-4D97-AF65-F5344CB8AC3E}">
        <p14:creationId xmlns:p14="http://schemas.microsoft.com/office/powerpoint/2010/main" val="2621939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latin typeface="Arial" panose="020B0604020202020204" pitchFamily="34" charset="0"/>
            </a:endParaRP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AA848A-62EF-4333-BF1E-473D65ED305A}" type="slidenum">
              <a:rPr lang="en-US" smtClean="0"/>
              <a:pPr/>
              <a:t>10</a:t>
            </a:fld>
            <a:endParaRPr lang="en-US" smtClean="0"/>
          </a:p>
        </p:txBody>
      </p:sp>
    </p:spTree>
    <p:extLst>
      <p:ext uri="{BB962C8B-B14F-4D97-AF65-F5344CB8AC3E}">
        <p14:creationId xmlns:p14="http://schemas.microsoft.com/office/powerpoint/2010/main" val="1748491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defRPr>
            </a:lvl1pPr>
            <a:lvl2pPr marL="742950" indent="-285750" defTabSz="930275" eaLnBrk="0" hangingPunct="0">
              <a:defRPr>
                <a:solidFill>
                  <a:schemeClr val="tx1"/>
                </a:solidFill>
                <a:latin typeface="Arial" panose="020B0604020202020204" pitchFamily="34" charset="0"/>
              </a:defRPr>
            </a:lvl2pPr>
            <a:lvl3pPr marL="1143000" indent="-228600" defTabSz="930275" eaLnBrk="0" hangingPunct="0">
              <a:defRPr>
                <a:solidFill>
                  <a:schemeClr val="tx1"/>
                </a:solidFill>
                <a:latin typeface="Arial" panose="020B0604020202020204" pitchFamily="34" charset="0"/>
              </a:defRPr>
            </a:lvl3pPr>
            <a:lvl4pPr marL="1600200" indent="-228600" defTabSz="930275" eaLnBrk="0" hangingPunct="0">
              <a:defRPr>
                <a:solidFill>
                  <a:schemeClr val="tx1"/>
                </a:solidFill>
                <a:latin typeface="Arial" panose="020B0604020202020204" pitchFamily="34" charset="0"/>
              </a:defRPr>
            </a:lvl4pPr>
            <a:lvl5pPr marL="2057400" indent="-228600" defTabSz="930275" eaLnBrk="0" hangingPunct="0">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773E93-FC1B-4132-9925-38EAC49ECCB9}" type="slidenum">
              <a:rPr lang="en-US"/>
              <a:pPr eaLnBrk="1" hangingPunct="1"/>
              <a:t>40</a:t>
            </a:fld>
            <a:endParaRPr lang="en-US"/>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492239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latin typeface="Arial" panose="020B0604020202020204" pitchFamily="34" charset="0"/>
            </a:endParaRPr>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BE6118A-4F95-43E4-8FA8-3DD14674F9E2}" type="slidenum">
              <a:rPr lang="en-US" smtClean="0"/>
              <a:pPr/>
              <a:t>41</a:t>
            </a:fld>
            <a:endParaRPr lang="en-US" smtClean="0"/>
          </a:p>
        </p:txBody>
      </p:sp>
    </p:spTree>
    <p:extLst>
      <p:ext uri="{BB962C8B-B14F-4D97-AF65-F5344CB8AC3E}">
        <p14:creationId xmlns:p14="http://schemas.microsoft.com/office/powerpoint/2010/main" val="1354731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44F330C-73FD-4720-91F7-460787D73E9D}" type="slidenum">
              <a:rPr lang="en-US"/>
              <a:pPr>
                <a:defRPr/>
              </a:pPr>
              <a:t>‹#›</a:t>
            </a:fld>
            <a:endParaRPr lang="en-US"/>
          </a:p>
        </p:txBody>
      </p:sp>
    </p:spTree>
    <p:extLst>
      <p:ext uri="{BB962C8B-B14F-4D97-AF65-F5344CB8AC3E}">
        <p14:creationId xmlns:p14="http://schemas.microsoft.com/office/powerpoint/2010/main" val="3528306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99699C-05DE-41C8-8BAB-33E5A59BD730}" type="slidenum">
              <a:rPr lang="en-US"/>
              <a:pPr>
                <a:defRPr/>
              </a:pPr>
              <a:t>‹#›</a:t>
            </a:fld>
            <a:endParaRPr lang="en-US"/>
          </a:p>
        </p:txBody>
      </p:sp>
    </p:spTree>
    <p:extLst>
      <p:ext uri="{BB962C8B-B14F-4D97-AF65-F5344CB8AC3E}">
        <p14:creationId xmlns:p14="http://schemas.microsoft.com/office/powerpoint/2010/main" val="380330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E6879E1-E15C-4FD4-ABFE-F8C0EF254BC8}" type="slidenum">
              <a:rPr lang="en-US"/>
              <a:pPr>
                <a:defRPr/>
              </a:pPr>
              <a:t>‹#›</a:t>
            </a:fld>
            <a:endParaRPr lang="en-US"/>
          </a:p>
        </p:txBody>
      </p:sp>
    </p:spTree>
    <p:extLst>
      <p:ext uri="{BB962C8B-B14F-4D97-AF65-F5344CB8AC3E}">
        <p14:creationId xmlns:p14="http://schemas.microsoft.com/office/powerpoint/2010/main" val="39864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8288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828800"/>
            <a:ext cx="3810000" cy="4114800"/>
          </a:xfrm>
        </p:spPr>
        <p:txBody>
          <a:bodyPr/>
          <a:lstStyle/>
          <a:p>
            <a:pPr lvl="0"/>
            <a:endParaRPr lang="en-US" noProof="0" smtClean="0"/>
          </a:p>
        </p:txBody>
      </p:sp>
    </p:spTree>
    <p:extLst>
      <p:ext uri="{BB962C8B-B14F-4D97-AF65-F5344CB8AC3E}">
        <p14:creationId xmlns:p14="http://schemas.microsoft.com/office/powerpoint/2010/main" val="43896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B8E937-F214-483E-8043-7C7386B5E52C}" type="slidenum">
              <a:rPr lang="en-US"/>
              <a:pPr>
                <a:defRPr/>
              </a:pPr>
              <a:t>‹#›</a:t>
            </a:fld>
            <a:endParaRPr lang="en-US"/>
          </a:p>
        </p:txBody>
      </p:sp>
    </p:spTree>
    <p:extLst>
      <p:ext uri="{BB962C8B-B14F-4D97-AF65-F5344CB8AC3E}">
        <p14:creationId xmlns:p14="http://schemas.microsoft.com/office/powerpoint/2010/main" val="58829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8805A0-285A-4456-8D36-89CC1CF40738}" type="slidenum">
              <a:rPr lang="en-US"/>
              <a:pPr>
                <a:defRPr/>
              </a:pPr>
              <a:t>‹#›</a:t>
            </a:fld>
            <a:endParaRPr lang="en-US"/>
          </a:p>
        </p:txBody>
      </p:sp>
    </p:spTree>
    <p:extLst>
      <p:ext uri="{BB962C8B-B14F-4D97-AF65-F5344CB8AC3E}">
        <p14:creationId xmlns:p14="http://schemas.microsoft.com/office/powerpoint/2010/main" val="352256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F301B46-D58A-4EB2-822C-248B27E2244C}" type="slidenum">
              <a:rPr lang="en-US"/>
              <a:pPr>
                <a:defRPr/>
              </a:pPr>
              <a:t>‹#›</a:t>
            </a:fld>
            <a:endParaRPr lang="en-US"/>
          </a:p>
        </p:txBody>
      </p:sp>
    </p:spTree>
    <p:extLst>
      <p:ext uri="{BB962C8B-B14F-4D97-AF65-F5344CB8AC3E}">
        <p14:creationId xmlns:p14="http://schemas.microsoft.com/office/powerpoint/2010/main" val="1065327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50D1317-E948-464C-8FE6-3A808AD6C16D}" type="slidenum">
              <a:rPr lang="en-US"/>
              <a:pPr>
                <a:defRPr/>
              </a:pPr>
              <a:t>‹#›</a:t>
            </a:fld>
            <a:endParaRPr lang="en-US"/>
          </a:p>
        </p:txBody>
      </p:sp>
    </p:spTree>
    <p:extLst>
      <p:ext uri="{BB962C8B-B14F-4D97-AF65-F5344CB8AC3E}">
        <p14:creationId xmlns:p14="http://schemas.microsoft.com/office/powerpoint/2010/main" val="6394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1A13010-1A53-4F26-B572-F635D44802A8}" type="slidenum">
              <a:rPr lang="en-US"/>
              <a:pPr>
                <a:defRPr/>
              </a:pPr>
              <a:t>‹#›</a:t>
            </a:fld>
            <a:endParaRPr lang="en-US"/>
          </a:p>
        </p:txBody>
      </p:sp>
    </p:spTree>
    <p:extLst>
      <p:ext uri="{BB962C8B-B14F-4D97-AF65-F5344CB8AC3E}">
        <p14:creationId xmlns:p14="http://schemas.microsoft.com/office/powerpoint/2010/main" val="285725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7E803CC-E969-41B5-80B7-699B1565FBBE}" type="slidenum">
              <a:rPr lang="en-US"/>
              <a:pPr>
                <a:defRPr/>
              </a:pPr>
              <a:t>‹#›</a:t>
            </a:fld>
            <a:endParaRPr lang="en-US"/>
          </a:p>
        </p:txBody>
      </p:sp>
    </p:spTree>
    <p:extLst>
      <p:ext uri="{BB962C8B-B14F-4D97-AF65-F5344CB8AC3E}">
        <p14:creationId xmlns:p14="http://schemas.microsoft.com/office/powerpoint/2010/main" val="63690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41FEB70-1C3A-477C-9B03-A1393F36F917}" type="slidenum">
              <a:rPr lang="en-US"/>
              <a:pPr>
                <a:defRPr/>
              </a:pPr>
              <a:t>‹#›</a:t>
            </a:fld>
            <a:endParaRPr lang="en-US"/>
          </a:p>
        </p:txBody>
      </p:sp>
    </p:spTree>
    <p:extLst>
      <p:ext uri="{BB962C8B-B14F-4D97-AF65-F5344CB8AC3E}">
        <p14:creationId xmlns:p14="http://schemas.microsoft.com/office/powerpoint/2010/main" val="400837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B58650-3BFF-47C7-B85E-04E26148443A}" type="slidenum">
              <a:rPr lang="en-US"/>
              <a:pPr>
                <a:defRPr/>
              </a:pPr>
              <a:t>‹#›</a:t>
            </a:fld>
            <a:endParaRPr lang="en-US"/>
          </a:p>
        </p:txBody>
      </p:sp>
    </p:spTree>
    <p:extLst>
      <p:ext uri="{BB962C8B-B14F-4D97-AF65-F5344CB8AC3E}">
        <p14:creationId xmlns:p14="http://schemas.microsoft.com/office/powerpoint/2010/main" val="2424083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6D115CE3-24BD-4324-BC67-CEDFDC0734A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a:xfrm>
            <a:off x="4537364" y="587375"/>
            <a:ext cx="3657600" cy="1470025"/>
          </a:xfrm>
        </p:spPr>
        <p:txBody>
          <a:bodyPr/>
          <a:lstStyle/>
          <a:p>
            <a:r>
              <a:rPr lang="en-US" dirty="0" smtClean="0"/>
              <a:t>Expert System</a:t>
            </a:r>
            <a:endParaRPr lang="en-IN" dirty="0" smtClean="0"/>
          </a:p>
        </p:txBody>
      </p:sp>
      <p:sp>
        <p:nvSpPr>
          <p:cNvPr id="3075" name="Subtitle 4"/>
          <p:cNvSpPr>
            <a:spLocks noGrp="1"/>
          </p:cNvSpPr>
          <p:nvPr>
            <p:ph type="subTitle" idx="1"/>
          </p:nvPr>
        </p:nvSpPr>
        <p:spPr>
          <a:xfrm>
            <a:off x="1371600" y="4572000"/>
            <a:ext cx="6400800" cy="1066800"/>
          </a:xfrm>
        </p:spPr>
        <p:txBody>
          <a:bodyPr/>
          <a:lstStyle/>
          <a:p>
            <a:r>
              <a:rPr lang="en-US" dirty="0" smtClean="0"/>
              <a:t>Swarup Kr Ghosh</a:t>
            </a:r>
          </a:p>
          <a:p>
            <a:r>
              <a:rPr lang="en-US" dirty="0" smtClean="0"/>
              <a:t>swarupg1@gmail.com</a:t>
            </a:r>
            <a:endParaRPr lang="en-IN" dirty="0" smtClean="0"/>
          </a:p>
        </p:txBody>
      </p:sp>
      <p:pic>
        <p:nvPicPr>
          <p:cNvPr id="4" name="Picture 4" descr="Pictur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038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639762"/>
          </a:xfrm>
        </p:spPr>
        <p:txBody>
          <a:bodyPr/>
          <a:lstStyle/>
          <a:p>
            <a:r>
              <a:rPr lang="en-GB" sz="2400" b="1" smtClean="0">
                <a:cs typeface="Times New Roman" panose="02020603050405020304" pitchFamily="18" charset="0"/>
              </a:rPr>
              <a:t>KNOWLEDGE REPRESENTATION TECHNIQUES:</a:t>
            </a:r>
            <a:endParaRPr lang="en-IN" sz="2400" smtClean="0"/>
          </a:p>
        </p:txBody>
      </p:sp>
      <p:sp>
        <p:nvSpPr>
          <p:cNvPr id="17411" name="Content Placeholder 2"/>
          <p:cNvSpPr>
            <a:spLocks noGrp="1"/>
          </p:cNvSpPr>
          <p:nvPr>
            <p:ph idx="1"/>
          </p:nvPr>
        </p:nvSpPr>
        <p:spPr>
          <a:xfrm>
            <a:off x="457200" y="1143000"/>
            <a:ext cx="8458200" cy="5486400"/>
          </a:xfrm>
        </p:spPr>
        <p:txBody>
          <a:bodyPr/>
          <a:lstStyle/>
          <a:p>
            <a:r>
              <a:rPr lang="en-US" dirty="0" smtClean="0"/>
              <a:t>Rule based approach</a:t>
            </a:r>
          </a:p>
          <a:p>
            <a:endParaRPr lang="en-US" dirty="0" smtClean="0"/>
          </a:p>
          <a:p>
            <a:r>
              <a:rPr lang="en-US" dirty="0" smtClean="0"/>
              <a:t>Semantic nets</a:t>
            </a:r>
          </a:p>
          <a:p>
            <a:endParaRPr lang="en-US" dirty="0" smtClean="0"/>
          </a:p>
          <a:p>
            <a:r>
              <a:rPr lang="en-US" dirty="0" smtClean="0"/>
              <a:t>Frame based approach</a:t>
            </a:r>
            <a:endParaRPr lang="en-IN" dirty="0" smtClean="0"/>
          </a:p>
        </p:txBody>
      </p:sp>
    </p:spTree>
    <p:extLst>
      <p:ext uri="{BB962C8B-B14F-4D97-AF65-F5344CB8AC3E}">
        <p14:creationId xmlns:p14="http://schemas.microsoft.com/office/powerpoint/2010/main" val="2777644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9372600" cy="868362"/>
          </a:xfrm>
        </p:spPr>
        <p:txBody>
          <a:bodyPr/>
          <a:lstStyle/>
          <a:p>
            <a:pPr>
              <a:defRPr/>
            </a:pPr>
            <a:r>
              <a:rPr lang="en-GB" sz="3200" b="1" dirty="0">
                <a:latin typeface="Times New Roman" charset="0"/>
              </a:rPr>
              <a:t>Rules as a knowledge representation technique</a:t>
            </a:r>
            <a:endParaRPr lang="en-US" sz="2800" b="1" dirty="0">
              <a:latin typeface="Times New Roman" charset="0"/>
            </a:endParaRPr>
          </a:p>
        </p:txBody>
      </p:sp>
      <p:sp>
        <p:nvSpPr>
          <p:cNvPr id="3" name="Content Placeholder 2"/>
          <p:cNvSpPr>
            <a:spLocks noGrp="1"/>
          </p:cNvSpPr>
          <p:nvPr>
            <p:ph idx="1"/>
          </p:nvPr>
        </p:nvSpPr>
        <p:spPr>
          <a:xfrm>
            <a:off x="457200" y="1143000"/>
            <a:ext cx="8382000" cy="5410200"/>
          </a:xfrm>
        </p:spPr>
        <p:txBody>
          <a:bodyPr/>
          <a:lstStyle/>
          <a:p>
            <a:pPr>
              <a:buClr>
                <a:schemeClr val="tx2"/>
              </a:buClr>
              <a:buSzPct val="75000"/>
              <a:buFont typeface="Monotype Sorts" pitchFamily="2" charset="2"/>
              <a:buChar char="n"/>
              <a:defRPr/>
            </a:pPr>
            <a:r>
              <a:rPr lang="en-GB" sz="2800" dirty="0">
                <a:latin typeface="Times New Roman" charset="0"/>
              </a:rPr>
              <a:t>The term </a:t>
            </a:r>
            <a:r>
              <a:rPr lang="en-GB" sz="2800" b="1" i="1" dirty="0">
                <a:solidFill>
                  <a:srgbClr val="FF0000"/>
                </a:solidFill>
                <a:latin typeface="Times New Roman" charset="0"/>
              </a:rPr>
              <a:t>rule</a:t>
            </a:r>
            <a:r>
              <a:rPr lang="en-GB" sz="2800" dirty="0">
                <a:latin typeface="Times New Roman" charset="0"/>
              </a:rPr>
              <a:t> in AI, which is the most commonly used type of knowledge representation, can be defined as an </a:t>
            </a:r>
            <a:r>
              <a:rPr lang="en-GB" sz="2800" dirty="0">
                <a:solidFill>
                  <a:srgbClr val="FF0000"/>
                </a:solidFill>
                <a:latin typeface="Times New Roman" charset="0"/>
              </a:rPr>
              <a:t>IF-THEN</a:t>
            </a:r>
            <a:r>
              <a:rPr lang="en-GB" sz="2800" dirty="0">
                <a:latin typeface="Times New Roman" charset="0"/>
              </a:rPr>
              <a:t> structure that relates given information or facts in the IF part to some action in the THEN part.  A rule provides some description of how to solve a problem.  </a:t>
            </a:r>
            <a:endParaRPr lang="en-GB" sz="2800" dirty="0" smtClean="0">
              <a:latin typeface="Times New Roman" charset="0"/>
            </a:endParaRPr>
          </a:p>
          <a:p>
            <a:pPr>
              <a:buClr>
                <a:schemeClr val="tx2"/>
              </a:buClr>
              <a:buSzPct val="75000"/>
              <a:buFont typeface="Monotype Sorts" pitchFamily="2" charset="2"/>
              <a:buChar char="n"/>
              <a:defRPr/>
            </a:pPr>
            <a:r>
              <a:rPr lang="en-GB" sz="2800" dirty="0" smtClean="0">
                <a:latin typeface="Times New Roman" charset="0"/>
              </a:rPr>
              <a:t>Rules </a:t>
            </a:r>
            <a:r>
              <a:rPr lang="en-GB" sz="2800" dirty="0">
                <a:latin typeface="Times New Roman" charset="0"/>
              </a:rPr>
              <a:t>are relatively easy to create and understand.</a:t>
            </a:r>
          </a:p>
          <a:p>
            <a:pPr>
              <a:buClr>
                <a:schemeClr val="tx2"/>
              </a:buClr>
              <a:buSzPct val="75000"/>
              <a:buFont typeface="Monotype Sorts" pitchFamily="2" charset="2"/>
              <a:buChar char="n"/>
              <a:defRPr/>
            </a:pPr>
            <a:r>
              <a:rPr lang="en-GB" sz="2800" dirty="0">
                <a:latin typeface="Times New Roman" charset="0"/>
              </a:rPr>
              <a:t>Any rule consists of two parts: the </a:t>
            </a:r>
            <a:r>
              <a:rPr lang="en-GB" sz="2800" dirty="0">
                <a:solidFill>
                  <a:srgbClr val="FF0000"/>
                </a:solidFill>
                <a:latin typeface="Times New Roman" charset="0"/>
              </a:rPr>
              <a:t>IF</a:t>
            </a:r>
            <a:r>
              <a:rPr lang="en-GB" sz="2800" dirty="0">
                <a:latin typeface="Times New Roman" charset="0"/>
              </a:rPr>
              <a:t> part, called the </a:t>
            </a:r>
            <a:r>
              <a:rPr lang="en-GB" sz="2800" b="1" i="1" dirty="0">
                <a:solidFill>
                  <a:srgbClr val="FF0000"/>
                </a:solidFill>
                <a:latin typeface="Times New Roman" charset="0"/>
              </a:rPr>
              <a:t>antecedent</a:t>
            </a:r>
            <a:r>
              <a:rPr lang="en-GB" sz="2800" dirty="0">
                <a:solidFill>
                  <a:srgbClr val="FF0000"/>
                </a:solidFill>
                <a:latin typeface="Times New Roman" charset="0"/>
              </a:rPr>
              <a:t> (</a:t>
            </a:r>
            <a:r>
              <a:rPr lang="en-GB" sz="2800" b="1" i="1" dirty="0">
                <a:solidFill>
                  <a:srgbClr val="FF0000"/>
                </a:solidFill>
                <a:latin typeface="Times New Roman" charset="0"/>
              </a:rPr>
              <a:t>premise</a:t>
            </a:r>
            <a:r>
              <a:rPr lang="en-GB" sz="2800" dirty="0">
                <a:solidFill>
                  <a:srgbClr val="FF0000"/>
                </a:solidFill>
                <a:latin typeface="Times New Roman" charset="0"/>
              </a:rPr>
              <a:t> or </a:t>
            </a:r>
            <a:r>
              <a:rPr lang="en-GB" sz="2800" b="1" i="1" dirty="0">
                <a:solidFill>
                  <a:srgbClr val="FF0000"/>
                </a:solidFill>
                <a:latin typeface="Times New Roman" charset="0"/>
              </a:rPr>
              <a:t>condition</a:t>
            </a:r>
            <a:r>
              <a:rPr lang="en-GB" sz="2800" dirty="0">
                <a:solidFill>
                  <a:srgbClr val="FF0000"/>
                </a:solidFill>
                <a:latin typeface="Times New Roman" charset="0"/>
              </a:rPr>
              <a:t>) </a:t>
            </a:r>
            <a:r>
              <a:rPr lang="en-GB" sz="2800" dirty="0">
                <a:latin typeface="Times New Roman" charset="0"/>
              </a:rPr>
              <a:t>and the </a:t>
            </a:r>
            <a:r>
              <a:rPr lang="en-GB" sz="2800" dirty="0">
                <a:solidFill>
                  <a:srgbClr val="FF0000"/>
                </a:solidFill>
                <a:latin typeface="Times New Roman" charset="0"/>
              </a:rPr>
              <a:t>THEN</a:t>
            </a:r>
            <a:r>
              <a:rPr lang="en-GB" sz="2800" dirty="0">
                <a:latin typeface="Times New Roman" charset="0"/>
              </a:rPr>
              <a:t> part called the </a:t>
            </a:r>
            <a:r>
              <a:rPr lang="en-GB" sz="2800" b="1" i="1" dirty="0">
                <a:solidFill>
                  <a:srgbClr val="FF0000"/>
                </a:solidFill>
                <a:latin typeface="Times New Roman" charset="0"/>
              </a:rPr>
              <a:t>consequent</a:t>
            </a:r>
            <a:r>
              <a:rPr lang="en-GB" sz="2800" dirty="0">
                <a:solidFill>
                  <a:srgbClr val="FF0000"/>
                </a:solidFill>
                <a:latin typeface="Times New Roman" charset="0"/>
              </a:rPr>
              <a:t> (</a:t>
            </a:r>
            <a:r>
              <a:rPr lang="en-GB" sz="2800" b="1" i="1" dirty="0">
                <a:solidFill>
                  <a:srgbClr val="FF0000"/>
                </a:solidFill>
                <a:latin typeface="Times New Roman" charset="0"/>
              </a:rPr>
              <a:t>conclusion</a:t>
            </a:r>
            <a:r>
              <a:rPr lang="en-GB" sz="2800" dirty="0">
                <a:solidFill>
                  <a:srgbClr val="FF0000"/>
                </a:solidFill>
                <a:latin typeface="Times New Roman" charset="0"/>
              </a:rPr>
              <a:t> or </a:t>
            </a:r>
            <a:r>
              <a:rPr lang="en-GB" sz="2800" b="1" i="1" dirty="0">
                <a:solidFill>
                  <a:srgbClr val="FF0000"/>
                </a:solidFill>
                <a:latin typeface="Times New Roman" charset="0"/>
              </a:rPr>
              <a:t>action</a:t>
            </a:r>
            <a:r>
              <a:rPr lang="en-GB" sz="2800" dirty="0">
                <a:solidFill>
                  <a:srgbClr val="FF0000"/>
                </a:solidFill>
                <a:latin typeface="Times New Roman" charset="0"/>
              </a:rPr>
              <a:t>).</a:t>
            </a:r>
            <a:endParaRPr lang="en-US" sz="2800" dirty="0">
              <a:solidFill>
                <a:srgbClr val="FF0000"/>
              </a:solidFill>
              <a:latin typeface="Times New Roman" charset="0"/>
            </a:endParaRPr>
          </a:p>
          <a:p>
            <a:endParaRPr lang="en-IN" sz="2800" dirty="0"/>
          </a:p>
        </p:txBody>
      </p:sp>
    </p:spTree>
    <p:extLst>
      <p:ext uri="{BB962C8B-B14F-4D97-AF65-F5344CB8AC3E}">
        <p14:creationId xmlns:p14="http://schemas.microsoft.com/office/powerpoint/2010/main" val="3748329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9"/>
          <p:cNvSpPr>
            <a:spLocks noChangeArrowheads="1"/>
          </p:cNvSpPr>
          <p:nvPr/>
        </p:nvSpPr>
        <p:spPr bwMode="auto">
          <a:xfrm>
            <a:off x="304800" y="552450"/>
            <a:ext cx="8839200" cy="539115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pitchFamily="2" charset="2"/>
              <a:buNone/>
              <a:defRPr/>
            </a:pPr>
            <a:r>
              <a:rPr lang="en-GB" dirty="0">
                <a:latin typeface="Times New Roman" charset="0"/>
              </a:rPr>
              <a:t>	</a:t>
            </a:r>
            <a:r>
              <a:rPr lang="en-GB" sz="3000" dirty="0">
                <a:latin typeface="Times New Roman" charset="0"/>
              </a:rPr>
              <a:t>IF		</a:t>
            </a:r>
            <a:r>
              <a:rPr lang="en-AU" sz="3000" dirty="0">
                <a:latin typeface="Times New Roman" charset="0"/>
                <a:sym typeface="Symbol" pitchFamily="18" charset="2"/>
              </a:rPr>
              <a:t></a:t>
            </a:r>
            <a:r>
              <a:rPr lang="en-GB" sz="3000" dirty="0">
                <a:latin typeface="Times New Roman" charset="0"/>
              </a:rPr>
              <a:t>antecedent</a:t>
            </a:r>
            <a:r>
              <a:rPr lang="en-AU" sz="3000" dirty="0">
                <a:latin typeface="Times New Roman" charset="0"/>
                <a:sym typeface="Symbol" pitchFamily="18" charset="2"/>
              </a:rPr>
              <a:t></a:t>
            </a:r>
            <a:endParaRPr lang="en-GB" sz="3000" dirty="0">
              <a:latin typeface="Times New Roman" charset="0"/>
            </a:endParaRPr>
          </a:p>
          <a:p>
            <a:pPr marL="342900" indent="-342900" algn="just">
              <a:defRPr/>
            </a:pPr>
            <a:r>
              <a:rPr lang="en-GB" sz="3000" dirty="0">
                <a:latin typeface="Times New Roman" charset="0"/>
              </a:rPr>
              <a:t>	THEN	</a:t>
            </a:r>
            <a:r>
              <a:rPr lang="en-AU" sz="3000" dirty="0">
                <a:latin typeface="Times New Roman" charset="0"/>
                <a:sym typeface="Symbol" pitchFamily="18" charset="2"/>
              </a:rPr>
              <a:t></a:t>
            </a:r>
            <a:r>
              <a:rPr lang="en-GB" sz="3000" dirty="0">
                <a:latin typeface="Times New Roman" charset="0"/>
              </a:rPr>
              <a:t>consequent</a:t>
            </a:r>
            <a:r>
              <a:rPr lang="en-AU" sz="3000" dirty="0">
                <a:latin typeface="Times New Roman" charset="0"/>
                <a:sym typeface="Symbol" pitchFamily="18" charset="2"/>
              </a:rPr>
              <a:t></a:t>
            </a:r>
          </a:p>
          <a:p>
            <a:pPr marL="342900" indent="-342900" algn="just">
              <a:defRPr/>
            </a:pPr>
            <a:endParaRPr lang="en-US" sz="1000" dirty="0">
              <a:latin typeface="Times New Roman" charset="0"/>
            </a:endParaRPr>
          </a:p>
          <a:p>
            <a:pPr marL="342900" indent="-342900">
              <a:spcBef>
                <a:spcPct val="20000"/>
              </a:spcBef>
              <a:buClr>
                <a:schemeClr val="tx2"/>
              </a:buClr>
              <a:buSzPct val="75000"/>
              <a:buFont typeface="Monotype Sorts" pitchFamily="2" charset="2"/>
              <a:buChar char="n"/>
              <a:defRPr/>
            </a:pPr>
            <a:r>
              <a:rPr lang="en-GB" sz="3000" dirty="0">
                <a:latin typeface="Times New Roman" charset="0"/>
              </a:rPr>
              <a:t>A rule can have multiple antecedents joined by the keywords </a:t>
            </a:r>
            <a:r>
              <a:rPr lang="en-GB" sz="3000" b="1" dirty="0">
                <a:solidFill>
                  <a:srgbClr val="FF0000"/>
                </a:solidFill>
                <a:latin typeface="Times New Roman" charset="0"/>
              </a:rPr>
              <a:t>AND</a:t>
            </a:r>
            <a:r>
              <a:rPr lang="en-GB" sz="3000" dirty="0">
                <a:solidFill>
                  <a:srgbClr val="FF0000"/>
                </a:solidFill>
                <a:latin typeface="Times New Roman" charset="0"/>
              </a:rPr>
              <a:t> (</a:t>
            </a:r>
            <a:r>
              <a:rPr lang="en-GB" sz="3000" b="1" dirty="0">
                <a:solidFill>
                  <a:srgbClr val="FF0000"/>
                </a:solidFill>
                <a:latin typeface="Times New Roman" charset="0"/>
              </a:rPr>
              <a:t>conjunction</a:t>
            </a:r>
            <a:r>
              <a:rPr lang="en-GB" sz="3000" dirty="0">
                <a:solidFill>
                  <a:srgbClr val="FF0000"/>
                </a:solidFill>
                <a:latin typeface="Times New Roman" charset="0"/>
              </a:rPr>
              <a:t>), </a:t>
            </a:r>
            <a:r>
              <a:rPr lang="en-GB" sz="3000" b="1" dirty="0">
                <a:solidFill>
                  <a:srgbClr val="FF0000"/>
                </a:solidFill>
                <a:latin typeface="Times New Roman" charset="0"/>
              </a:rPr>
              <a:t>OR</a:t>
            </a:r>
            <a:r>
              <a:rPr lang="en-GB" sz="3000" dirty="0">
                <a:solidFill>
                  <a:srgbClr val="FF0000"/>
                </a:solidFill>
                <a:latin typeface="Times New Roman" charset="0"/>
              </a:rPr>
              <a:t> (</a:t>
            </a:r>
            <a:r>
              <a:rPr lang="en-GB" sz="3000" b="1" dirty="0">
                <a:solidFill>
                  <a:srgbClr val="FF0000"/>
                </a:solidFill>
                <a:latin typeface="Times New Roman" charset="0"/>
              </a:rPr>
              <a:t>disjunction</a:t>
            </a:r>
            <a:r>
              <a:rPr lang="en-GB" sz="3000" dirty="0">
                <a:solidFill>
                  <a:srgbClr val="FF0000"/>
                </a:solidFill>
                <a:latin typeface="Times New Roman" charset="0"/>
              </a:rPr>
              <a:t>) or </a:t>
            </a:r>
          </a:p>
          <a:p>
            <a:pPr marL="342900" indent="-342900">
              <a:spcBef>
                <a:spcPct val="20000"/>
              </a:spcBef>
              <a:buClr>
                <a:schemeClr val="tx2"/>
              </a:buClr>
              <a:buSzPct val="75000"/>
              <a:buFont typeface="Monotype Sorts" pitchFamily="2" charset="2"/>
              <a:buNone/>
              <a:defRPr/>
            </a:pPr>
            <a:r>
              <a:rPr lang="en-GB" sz="3000" dirty="0">
                <a:solidFill>
                  <a:srgbClr val="FF0000"/>
                </a:solidFill>
                <a:latin typeface="Times New Roman" charset="0"/>
              </a:rPr>
              <a:t>	a combination of both.</a:t>
            </a:r>
          </a:p>
          <a:p>
            <a:pPr marL="342900" indent="-342900" algn="just">
              <a:defRPr/>
            </a:pPr>
            <a:r>
              <a:rPr lang="en-GB" dirty="0">
                <a:latin typeface="Times New Roman" charset="0"/>
              </a:rPr>
              <a:t>	</a:t>
            </a:r>
          </a:p>
          <a:p>
            <a:pPr marL="342900" indent="-342900">
              <a:defRPr/>
            </a:pPr>
            <a:r>
              <a:rPr lang="en-GB" dirty="0">
                <a:latin typeface="Times New Roman" charset="0"/>
              </a:rPr>
              <a:t>	</a:t>
            </a:r>
            <a:r>
              <a:rPr lang="en-GB" sz="3000" dirty="0">
                <a:latin typeface="Times New Roman" charset="0"/>
              </a:rPr>
              <a:t>IF	    </a:t>
            </a:r>
            <a:r>
              <a:rPr lang="en-GB" sz="2000" dirty="0">
                <a:latin typeface="Times New Roman" charset="0"/>
              </a:rPr>
              <a:t>  </a:t>
            </a:r>
            <a:r>
              <a:rPr lang="en-AU" sz="3000" dirty="0">
                <a:latin typeface="Times New Roman" charset="0"/>
                <a:sym typeface="Symbol" pitchFamily="18" charset="2"/>
              </a:rPr>
              <a:t></a:t>
            </a:r>
            <a:r>
              <a:rPr lang="en-GB" sz="3000" dirty="0">
                <a:latin typeface="Times New Roman" charset="0"/>
              </a:rPr>
              <a:t>antecedent 1</a:t>
            </a:r>
            <a:r>
              <a:rPr lang="en-AU" sz="3000" dirty="0">
                <a:latin typeface="Times New Roman" charset="0"/>
                <a:sym typeface="Symbol" pitchFamily="18" charset="2"/>
              </a:rPr>
              <a:t>              </a:t>
            </a:r>
            <a:r>
              <a:rPr lang="en-GB" sz="3000" dirty="0">
                <a:latin typeface="Times New Roman" charset="0"/>
              </a:rPr>
              <a:t>IF      </a:t>
            </a:r>
            <a:r>
              <a:rPr lang="en-GB" sz="2000" dirty="0">
                <a:latin typeface="Times New Roman" charset="0"/>
              </a:rPr>
              <a:t> </a:t>
            </a:r>
            <a:r>
              <a:rPr lang="en-AU" sz="3000" dirty="0">
                <a:latin typeface="Times New Roman" charset="0"/>
                <a:sym typeface="Symbol" pitchFamily="18" charset="2"/>
              </a:rPr>
              <a:t></a:t>
            </a:r>
            <a:r>
              <a:rPr lang="en-GB" sz="3000" dirty="0">
                <a:latin typeface="Times New Roman" charset="0"/>
              </a:rPr>
              <a:t>antecedent 1</a:t>
            </a:r>
            <a:r>
              <a:rPr lang="en-AU" sz="3000" dirty="0">
                <a:latin typeface="Times New Roman" charset="0"/>
                <a:sym typeface="Symbol" pitchFamily="18" charset="2"/>
              </a:rPr>
              <a:t></a:t>
            </a:r>
          </a:p>
          <a:p>
            <a:pPr marL="342900" indent="-342900">
              <a:defRPr/>
            </a:pPr>
            <a:r>
              <a:rPr lang="en-AU" sz="3000" dirty="0">
                <a:latin typeface="Times New Roman" charset="0"/>
                <a:sym typeface="Symbol" pitchFamily="18" charset="2"/>
              </a:rPr>
              <a:t>   </a:t>
            </a:r>
            <a:r>
              <a:rPr lang="en-GB" sz="3000" dirty="0">
                <a:latin typeface="Times New Roman" charset="0"/>
              </a:rPr>
              <a:t>AND   </a:t>
            </a:r>
            <a:r>
              <a:rPr lang="en-AU" sz="3000" dirty="0">
                <a:latin typeface="Times New Roman" charset="0"/>
                <a:sym typeface="Symbol" pitchFamily="18" charset="2"/>
              </a:rPr>
              <a:t></a:t>
            </a:r>
            <a:r>
              <a:rPr lang="en-GB" sz="3000" dirty="0">
                <a:latin typeface="Times New Roman" charset="0"/>
              </a:rPr>
              <a:t>antecedent 2</a:t>
            </a:r>
            <a:r>
              <a:rPr lang="en-AU" sz="3000" dirty="0">
                <a:latin typeface="Times New Roman" charset="0"/>
                <a:sym typeface="Symbol" pitchFamily="18" charset="2"/>
              </a:rPr>
              <a:t>	     </a:t>
            </a:r>
            <a:r>
              <a:rPr lang="en-GB" sz="3000" dirty="0">
                <a:latin typeface="Times New Roman" charset="0"/>
              </a:rPr>
              <a:t>OR     </a:t>
            </a:r>
            <a:r>
              <a:rPr lang="en-AU" sz="3000" dirty="0">
                <a:latin typeface="Times New Roman" charset="0"/>
                <a:sym typeface="Symbol" pitchFamily="18" charset="2"/>
              </a:rPr>
              <a:t></a:t>
            </a:r>
            <a:r>
              <a:rPr lang="en-GB" sz="3000" dirty="0">
                <a:latin typeface="Times New Roman" charset="0"/>
              </a:rPr>
              <a:t>antecedent 2</a:t>
            </a:r>
            <a:r>
              <a:rPr lang="en-AU" sz="3000" dirty="0">
                <a:latin typeface="Times New Roman" charset="0"/>
                <a:sym typeface="Symbol" pitchFamily="18" charset="2"/>
              </a:rPr>
              <a:t></a:t>
            </a:r>
          </a:p>
          <a:p>
            <a:pPr marL="342900" indent="-342900" algn="just">
              <a:lnSpc>
                <a:spcPct val="28000"/>
              </a:lnSpc>
              <a:defRPr/>
            </a:pPr>
            <a:r>
              <a:rPr lang="en-GB" sz="3000" b="1" dirty="0">
                <a:latin typeface="Times New Roman" charset="0"/>
              </a:rPr>
              <a:t>			    .					    .</a:t>
            </a:r>
          </a:p>
          <a:p>
            <a:pPr marL="342900" indent="-342900" algn="just">
              <a:lnSpc>
                <a:spcPct val="28000"/>
              </a:lnSpc>
              <a:defRPr/>
            </a:pPr>
            <a:r>
              <a:rPr lang="en-GB" sz="3000" b="1" dirty="0">
                <a:latin typeface="Times New Roman" charset="0"/>
              </a:rPr>
              <a:t>			    .					    .</a:t>
            </a:r>
          </a:p>
          <a:p>
            <a:pPr marL="342900" indent="-342900" algn="just">
              <a:lnSpc>
                <a:spcPct val="28000"/>
              </a:lnSpc>
              <a:defRPr/>
            </a:pPr>
            <a:r>
              <a:rPr lang="en-GB" sz="3000" b="1" dirty="0">
                <a:latin typeface="Times New Roman" charset="0"/>
              </a:rPr>
              <a:t>			    .					    .</a:t>
            </a:r>
          </a:p>
          <a:p>
            <a:pPr marL="342900" indent="-342900" algn="just">
              <a:defRPr/>
            </a:pPr>
            <a:r>
              <a:rPr lang="en-GB" sz="3000" dirty="0">
                <a:latin typeface="Times New Roman" charset="0"/>
              </a:rPr>
              <a:t>	AND   </a:t>
            </a:r>
            <a:r>
              <a:rPr lang="en-AU" sz="3000" dirty="0">
                <a:latin typeface="Times New Roman" charset="0"/>
                <a:sym typeface="Symbol" pitchFamily="18" charset="2"/>
              </a:rPr>
              <a:t></a:t>
            </a:r>
            <a:r>
              <a:rPr lang="en-GB" sz="3000" dirty="0">
                <a:latin typeface="Times New Roman" charset="0"/>
              </a:rPr>
              <a:t>antecedent </a:t>
            </a:r>
            <a:r>
              <a:rPr lang="en-GB" sz="3000" i="1" dirty="0">
                <a:latin typeface="Times New Roman" charset="0"/>
              </a:rPr>
              <a:t>n</a:t>
            </a:r>
            <a:r>
              <a:rPr lang="en-AU" sz="3000" dirty="0">
                <a:latin typeface="Times New Roman" charset="0"/>
                <a:sym typeface="Symbol" pitchFamily="18" charset="2"/>
              </a:rPr>
              <a:t>	     </a:t>
            </a:r>
            <a:r>
              <a:rPr lang="en-GB" sz="3000" dirty="0">
                <a:latin typeface="Times New Roman" charset="0"/>
              </a:rPr>
              <a:t>OR      </a:t>
            </a:r>
            <a:r>
              <a:rPr lang="en-AU" sz="3000" dirty="0">
                <a:latin typeface="Times New Roman" charset="0"/>
                <a:sym typeface="Symbol" pitchFamily="18" charset="2"/>
              </a:rPr>
              <a:t></a:t>
            </a:r>
            <a:r>
              <a:rPr lang="en-GB" sz="3000" dirty="0">
                <a:latin typeface="Times New Roman" charset="0"/>
              </a:rPr>
              <a:t>antecedent </a:t>
            </a:r>
            <a:r>
              <a:rPr lang="en-GB" sz="3000" i="1" dirty="0">
                <a:latin typeface="Times New Roman" charset="0"/>
              </a:rPr>
              <a:t>n</a:t>
            </a:r>
            <a:r>
              <a:rPr lang="en-AU" sz="3000" dirty="0">
                <a:latin typeface="Times New Roman" charset="0"/>
                <a:sym typeface="Symbol" pitchFamily="18" charset="2"/>
              </a:rPr>
              <a:t></a:t>
            </a:r>
            <a:endParaRPr lang="en-GB" sz="3000" dirty="0">
              <a:latin typeface="Times New Roman" charset="0"/>
            </a:endParaRPr>
          </a:p>
          <a:p>
            <a:pPr marL="342900" indent="-342900" algn="just">
              <a:defRPr/>
            </a:pPr>
            <a:r>
              <a:rPr lang="en-GB" sz="3000" dirty="0">
                <a:latin typeface="Times New Roman" charset="0"/>
              </a:rPr>
              <a:t>	THEN </a:t>
            </a:r>
            <a:r>
              <a:rPr lang="en-AU" sz="3000" dirty="0">
                <a:latin typeface="Times New Roman" charset="0"/>
                <a:sym typeface="Symbol" pitchFamily="18" charset="2"/>
              </a:rPr>
              <a:t></a:t>
            </a:r>
            <a:r>
              <a:rPr lang="en-GB" sz="3000" dirty="0">
                <a:latin typeface="Times New Roman" charset="0"/>
              </a:rPr>
              <a:t>consequent</a:t>
            </a:r>
            <a:r>
              <a:rPr lang="en-AU" sz="3000" dirty="0">
                <a:latin typeface="Times New Roman" charset="0"/>
                <a:sym typeface="Symbol" pitchFamily="18" charset="2"/>
              </a:rPr>
              <a:t>		     </a:t>
            </a:r>
            <a:r>
              <a:rPr lang="en-GB" sz="3000" dirty="0">
                <a:latin typeface="Times New Roman" charset="0"/>
              </a:rPr>
              <a:t>THEN </a:t>
            </a:r>
            <a:r>
              <a:rPr lang="en-AU" sz="3000" dirty="0">
                <a:latin typeface="Times New Roman" charset="0"/>
                <a:sym typeface="Symbol" pitchFamily="18" charset="2"/>
              </a:rPr>
              <a:t></a:t>
            </a:r>
            <a:r>
              <a:rPr lang="en-GB" sz="3000" dirty="0">
                <a:latin typeface="Times New Roman" charset="0"/>
              </a:rPr>
              <a:t>consequent</a:t>
            </a:r>
            <a:r>
              <a:rPr lang="en-AU" sz="3000" dirty="0">
                <a:latin typeface="Times New Roman" charset="0"/>
                <a:sym typeface="Symbol" pitchFamily="18" charset="2"/>
              </a:rPr>
              <a:t></a:t>
            </a:r>
            <a:endParaRPr lang="en-US" sz="3000" dirty="0">
              <a:latin typeface="Times New Roman" charset="0"/>
              <a:sym typeface="Symbol" pitchFamily="18" charset="2"/>
            </a:endParaRPr>
          </a:p>
        </p:txBody>
      </p:sp>
    </p:spTree>
    <p:extLst>
      <p:ext uri="{BB962C8B-B14F-4D97-AF65-F5344CB8AC3E}">
        <p14:creationId xmlns:p14="http://schemas.microsoft.com/office/powerpoint/2010/main" val="283590549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1028"/>
          <p:cNvSpPr>
            <a:spLocks noChangeArrowheads="1"/>
          </p:cNvSpPr>
          <p:nvPr/>
        </p:nvSpPr>
        <p:spPr bwMode="auto">
          <a:xfrm>
            <a:off x="304800" y="323850"/>
            <a:ext cx="8477250" cy="59055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pitchFamily="2" charset="2"/>
              <a:buChar char="n"/>
              <a:defRPr/>
            </a:pPr>
            <a:r>
              <a:rPr lang="en-GB" sz="2800" dirty="0">
                <a:latin typeface="Times New Roman" charset="0"/>
              </a:rPr>
              <a:t>The antecedent of a rule incorporates two parts: an </a:t>
            </a:r>
            <a:r>
              <a:rPr lang="en-GB" sz="2800" b="1" i="1" dirty="0">
                <a:solidFill>
                  <a:srgbClr val="FF0000"/>
                </a:solidFill>
                <a:latin typeface="Times New Roman" charset="0"/>
              </a:rPr>
              <a:t>object</a:t>
            </a:r>
            <a:r>
              <a:rPr lang="en-GB" sz="2800" dirty="0">
                <a:latin typeface="Times New Roman" charset="0"/>
              </a:rPr>
              <a:t> (</a:t>
            </a:r>
            <a:r>
              <a:rPr lang="en-GB" sz="2800" i="1" dirty="0">
                <a:latin typeface="Times New Roman" charset="0"/>
              </a:rPr>
              <a:t>linguistic object</a:t>
            </a:r>
            <a:r>
              <a:rPr lang="en-GB" sz="2800" dirty="0">
                <a:latin typeface="Times New Roman" charset="0"/>
              </a:rPr>
              <a:t>) and its</a:t>
            </a:r>
            <a:r>
              <a:rPr lang="en-GB" sz="2800" b="1" dirty="0">
                <a:solidFill>
                  <a:schemeClr val="tx2"/>
                </a:solidFill>
                <a:latin typeface="Times New Roman" charset="0"/>
              </a:rPr>
              <a:t> </a:t>
            </a:r>
            <a:r>
              <a:rPr lang="en-GB" sz="2800" b="1" i="1" dirty="0">
                <a:solidFill>
                  <a:srgbClr val="FF0000"/>
                </a:solidFill>
                <a:latin typeface="Times New Roman" charset="0"/>
              </a:rPr>
              <a:t>value</a:t>
            </a:r>
            <a:r>
              <a:rPr lang="en-GB" sz="2800" dirty="0">
                <a:latin typeface="Times New Roman" charset="0"/>
              </a:rPr>
              <a:t>. The object and its value are linked by an </a:t>
            </a:r>
            <a:r>
              <a:rPr lang="en-GB" sz="2800" b="1" i="1" dirty="0">
                <a:solidFill>
                  <a:schemeClr val="tx2"/>
                </a:solidFill>
                <a:latin typeface="Times New Roman" charset="0"/>
              </a:rPr>
              <a:t>operator</a:t>
            </a:r>
            <a:r>
              <a:rPr lang="en-GB" sz="2800" dirty="0">
                <a:latin typeface="Times New Roman" charset="0"/>
              </a:rPr>
              <a:t>.</a:t>
            </a:r>
            <a:endParaRPr lang="en-US" sz="2800" dirty="0">
              <a:latin typeface="Times New Roman" charset="0"/>
            </a:endParaRPr>
          </a:p>
          <a:p>
            <a:pPr marL="342900" indent="-342900">
              <a:spcBef>
                <a:spcPct val="20000"/>
              </a:spcBef>
              <a:buClr>
                <a:schemeClr val="tx2"/>
              </a:buClr>
              <a:buSzPct val="75000"/>
              <a:buFont typeface="Monotype Sorts" pitchFamily="2" charset="2"/>
              <a:buChar char="n"/>
              <a:defRPr/>
            </a:pPr>
            <a:r>
              <a:rPr lang="en-GB" sz="2800" dirty="0">
                <a:latin typeface="Times New Roman" charset="0"/>
              </a:rPr>
              <a:t>The operator identifies the object and assigns the value.  Operators such as </a:t>
            </a:r>
            <a:r>
              <a:rPr lang="en-GB" sz="2800" i="1" dirty="0">
                <a:latin typeface="Times New Roman" charset="0"/>
              </a:rPr>
              <a:t>is</a:t>
            </a:r>
            <a:r>
              <a:rPr lang="en-GB" sz="2800" dirty="0">
                <a:latin typeface="Times New Roman" charset="0"/>
              </a:rPr>
              <a:t>, </a:t>
            </a:r>
            <a:r>
              <a:rPr lang="en-GB" sz="2800" i="1" dirty="0">
                <a:latin typeface="Times New Roman" charset="0"/>
              </a:rPr>
              <a:t>are</a:t>
            </a:r>
            <a:r>
              <a:rPr lang="en-GB" sz="2800" dirty="0">
                <a:latin typeface="Times New Roman" charset="0"/>
              </a:rPr>
              <a:t>, </a:t>
            </a:r>
            <a:r>
              <a:rPr lang="en-GB" sz="2800" i="1" dirty="0">
                <a:latin typeface="Times New Roman" charset="0"/>
              </a:rPr>
              <a:t>is not</a:t>
            </a:r>
            <a:r>
              <a:rPr lang="en-GB" sz="2800" dirty="0">
                <a:latin typeface="Times New Roman" charset="0"/>
              </a:rPr>
              <a:t>, </a:t>
            </a:r>
            <a:r>
              <a:rPr lang="en-GB" sz="2800" i="1" dirty="0">
                <a:latin typeface="Times New Roman" charset="0"/>
              </a:rPr>
              <a:t>are not</a:t>
            </a:r>
            <a:r>
              <a:rPr lang="en-GB" sz="2800" dirty="0">
                <a:latin typeface="Times New Roman" charset="0"/>
              </a:rPr>
              <a:t> are used to assign a </a:t>
            </a:r>
            <a:r>
              <a:rPr lang="en-GB" sz="2800" b="1" dirty="0">
                <a:solidFill>
                  <a:srgbClr val="FF0000"/>
                </a:solidFill>
                <a:latin typeface="Times New Roman" charset="0"/>
              </a:rPr>
              <a:t>symbolic value</a:t>
            </a:r>
            <a:r>
              <a:rPr lang="en-GB" sz="2800" dirty="0">
                <a:solidFill>
                  <a:srgbClr val="FF0000"/>
                </a:solidFill>
                <a:latin typeface="Times New Roman" charset="0"/>
              </a:rPr>
              <a:t> to a linguistic object.  </a:t>
            </a:r>
          </a:p>
          <a:p>
            <a:pPr marL="342900" indent="-342900">
              <a:spcBef>
                <a:spcPct val="20000"/>
              </a:spcBef>
              <a:buClr>
                <a:schemeClr val="tx2"/>
              </a:buClr>
              <a:buSzPct val="75000"/>
              <a:buFont typeface="Monotype Sorts" pitchFamily="2" charset="2"/>
              <a:buChar char="n"/>
              <a:defRPr/>
            </a:pPr>
            <a:r>
              <a:rPr lang="en-GB" sz="2800" dirty="0">
                <a:latin typeface="Times New Roman" charset="0"/>
              </a:rPr>
              <a:t>Expert systems can also use mathematical operators to define an object as numerical and assign it to the </a:t>
            </a:r>
            <a:r>
              <a:rPr lang="en-GB" sz="2800" b="1" dirty="0">
                <a:solidFill>
                  <a:srgbClr val="FF0000"/>
                </a:solidFill>
                <a:latin typeface="Times New Roman" charset="0"/>
              </a:rPr>
              <a:t>numerical value</a:t>
            </a:r>
            <a:r>
              <a:rPr lang="en-GB" sz="2800" dirty="0">
                <a:solidFill>
                  <a:srgbClr val="FF0000"/>
                </a:solidFill>
                <a:latin typeface="Times New Roman" charset="0"/>
              </a:rPr>
              <a:t>.</a:t>
            </a:r>
          </a:p>
          <a:p>
            <a:pPr marL="342900" indent="-342900">
              <a:spcBef>
                <a:spcPct val="20000"/>
              </a:spcBef>
              <a:buClr>
                <a:schemeClr val="tx2"/>
              </a:buClr>
              <a:buSzPct val="75000"/>
              <a:buFont typeface="Monotype Sorts" pitchFamily="2" charset="2"/>
              <a:buNone/>
              <a:defRPr/>
            </a:pPr>
            <a:endParaRPr lang="en-GB" sz="900" dirty="0">
              <a:latin typeface="Times New Roman" charset="0"/>
            </a:endParaRPr>
          </a:p>
          <a:p>
            <a:pPr marL="342900" indent="-342900" algn="just">
              <a:defRPr/>
            </a:pPr>
            <a:r>
              <a:rPr lang="en-GB" sz="2800" dirty="0">
                <a:latin typeface="Times New Roman" charset="0"/>
              </a:rPr>
              <a:t>	IF		‘age of the customer’ &lt; 18</a:t>
            </a:r>
          </a:p>
          <a:p>
            <a:pPr marL="342900" indent="-342900" algn="just">
              <a:defRPr/>
            </a:pPr>
            <a:r>
              <a:rPr lang="en-GB" sz="2800" dirty="0">
                <a:latin typeface="Times New Roman" charset="0"/>
              </a:rPr>
              <a:t>	AND	‘cash withdrawal’ &gt; 1000</a:t>
            </a:r>
          </a:p>
          <a:p>
            <a:pPr marL="342900" indent="-342900">
              <a:defRPr/>
            </a:pPr>
            <a:r>
              <a:rPr lang="en-GB" sz="2800" dirty="0">
                <a:latin typeface="Times New Roman" charset="0"/>
              </a:rPr>
              <a:t>	THEN	‘signature of the parent’ is required</a:t>
            </a:r>
            <a:endParaRPr lang="en-US" sz="1600" dirty="0">
              <a:latin typeface="Times New Roman" charset="0"/>
            </a:endParaRPr>
          </a:p>
        </p:txBody>
      </p:sp>
    </p:spTree>
    <p:extLst>
      <p:ext uri="{BB962C8B-B14F-4D97-AF65-F5344CB8AC3E}">
        <p14:creationId xmlns:p14="http://schemas.microsoft.com/office/powerpoint/2010/main" val="1983110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1030"/>
          <p:cNvSpPr>
            <a:spLocks noChangeArrowheads="1"/>
          </p:cNvSpPr>
          <p:nvPr/>
        </p:nvSpPr>
        <p:spPr bwMode="auto">
          <a:xfrm>
            <a:off x="304800" y="228600"/>
            <a:ext cx="8477250" cy="61722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pitchFamily="2" charset="2"/>
              <a:buNone/>
              <a:defRPr/>
            </a:pPr>
            <a:r>
              <a:rPr lang="en-GB" sz="2800" dirty="0">
                <a:latin typeface="Times New Roman" charset="0"/>
              </a:rPr>
              <a:t>	</a:t>
            </a:r>
            <a:r>
              <a:rPr lang="en-GB" sz="2800" b="1" dirty="0">
                <a:latin typeface="Times New Roman" charset="0"/>
              </a:rPr>
              <a:t>Rules can represent relations, recommendations, directives, strategies and heuristics:</a:t>
            </a:r>
            <a:endParaRPr lang="en-US" sz="2800" b="1" dirty="0">
              <a:latin typeface="Times New Roman" charset="0"/>
            </a:endParaRPr>
          </a:p>
          <a:p>
            <a:pPr marL="342900" indent="-342900">
              <a:spcBef>
                <a:spcPct val="20000"/>
              </a:spcBef>
              <a:buClr>
                <a:schemeClr val="tx2"/>
              </a:buClr>
              <a:buSzPct val="75000"/>
              <a:buFont typeface="Wingdings" panose="05000000000000000000" pitchFamily="2" charset="2"/>
              <a:buChar char="q"/>
              <a:defRPr/>
            </a:pPr>
            <a:r>
              <a:rPr lang="en-GB" sz="2400" b="1" dirty="0">
                <a:solidFill>
                  <a:srgbClr val="FF0000"/>
                </a:solidFill>
                <a:latin typeface="Times New Roman" charset="0"/>
              </a:rPr>
              <a:t>Relation</a:t>
            </a:r>
            <a:endParaRPr lang="en-GB" sz="2400" dirty="0">
              <a:solidFill>
                <a:srgbClr val="FF0000"/>
              </a:solidFill>
              <a:latin typeface="Times New Roman" charset="0"/>
            </a:endParaRPr>
          </a:p>
          <a:p>
            <a:pPr marL="342900" indent="-342900">
              <a:defRPr/>
            </a:pPr>
            <a:r>
              <a:rPr lang="en-GB" sz="2400" dirty="0">
                <a:latin typeface="Times New Roman" charset="0"/>
              </a:rPr>
              <a:t>	IF		the ‘fuel tank’ is empty</a:t>
            </a:r>
          </a:p>
          <a:p>
            <a:pPr marL="342900" indent="-342900" algn="just">
              <a:defRPr/>
            </a:pPr>
            <a:r>
              <a:rPr lang="en-GB" sz="2400" dirty="0">
                <a:latin typeface="Times New Roman" charset="0"/>
              </a:rPr>
              <a:t>	THEN	the car is dead</a:t>
            </a:r>
          </a:p>
          <a:p>
            <a:pPr marL="342900" indent="-342900">
              <a:spcBef>
                <a:spcPct val="20000"/>
              </a:spcBef>
              <a:buClr>
                <a:schemeClr val="tx2"/>
              </a:buClr>
              <a:buSzPct val="75000"/>
              <a:buFont typeface="Wingdings" panose="05000000000000000000" pitchFamily="2" charset="2"/>
              <a:buChar char="q"/>
              <a:defRPr/>
            </a:pPr>
            <a:r>
              <a:rPr lang="en-GB" sz="2400" b="1" dirty="0">
                <a:solidFill>
                  <a:srgbClr val="FF0000"/>
                </a:solidFill>
                <a:latin typeface="Times New Roman" charset="0"/>
              </a:rPr>
              <a:t>Recommendation</a:t>
            </a:r>
            <a:endParaRPr lang="en-GB" sz="2400" dirty="0">
              <a:solidFill>
                <a:srgbClr val="FF0000"/>
              </a:solidFill>
              <a:latin typeface="Times New Roman" charset="0"/>
            </a:endParaRPr>
          </a:p>
          <a:p>
            <a:pPr marL="342900" indent="-342900" algn="just">
              <a:defRPr/>
            </a:pPr>
            <a:r>
              <a:rPr lang="en-GB" sz="2400" dirty="0">
                <a:latin typeface="Times New Roman" charset="0"/>
              </a:rPr>
              <a:t>	IF		the season is autumn</a:t>
            </a:r>
          </a:p>
          <a:p>
            <a:pPr marL="342900" indent="-342900" algn="just">
              <a:defRPr/>
            </a:pPr>
            <a:r>
              <a:rPr lang="en-GB" sz="2400" dirty="0">
                <a:latin typeface="Times New Roman" charset="0"/>
              </a:rPr>
              <a:t>	AND	the sky is cloudy</a:t>
            </a:r>
          </a:p>
          <a:p>
            <a:pPr marL="342900" indent="-342900" algn="just">
              <a:defRPr/>
            </a:pPr>
            <a:r>
              <a:rPr lang="en-GB" sz="2400" dirty="0">
                <a:latin typeface="Times New Roman" charset="0"/>
              </a:rPr>
              <a:t>	AND	the forecast is drizzle</a:t>
            </a:r>
          </a:p>
          <a:p>
            <a:pPr marL="342900" indent="-342900">
              <a:defRPr/>
            </a:pPr>
            <a:r>
              <a:rPr lang="en-GB" sz="2400" dirty="0">
                <a:latin typeface="Times New Roman" charset="0"/>
              </a:rPr>
              <a:t>	THEN	the advice is ‘take an umbrella’</a:t>
            </a:r>
          </a:p>
          <a:p>
            <a:pPr marL="342900" indent="-342900">
              <a:spcBef>
                <a:spcPct val="20000"/>
              </a:spcBef>
              <a:buClr>
                <a:schemeClr val="tx2"/>
              </a:buClr>
              <a:buSzPct val="75000"/>
              <a:buFont typeface="Wingdings" panose="05000000000000000000" pitchFamily="2" charset="2"/>
              <a:buChar char="q"/>
              <a:defRPr/>
            </a:pPr>
            <a:r>
              <a:rPr lang="en-GB" sz="2400" b="1" dirty="0">
                <a:solidFill>
                  <a:srgbClr val="FF0000"/>
                </a:solidFill>
                <a:latin typeface="Times New Roman" charset="0"/>
              </a:rPr>
              <a:t>Directive</a:t>
            </a:r>
          </a:p>
          <a:p>
            <a:pPr marL="342900" indent="-342900">
              <a:defRPr/>
            </a:pPr>
            <a:r>
              <a:rPr lang="en-GB" sz="2400" dirty="0">
                <a:latin typeface="Times New Roman" charset="0"/>
              </a:rPr>
              <a:t>	IF		the car is dead</a:t>
            </a:r>
          </a:p>
          <a:p>
            <a:pPr marL="342900" indent="-342900">
              <a:defRPr/>
            </a:pPr>
            <a:r>
              <a:rPr lang="en-GB" sz="2400" dirty="0">
                <a:latin typeface="Times New Roman" charset="0"/>
              </a:rPr>
              <a:t>	AND	the ‘fuel tank’ is empty</a:t>
            </a:r>
          </a:p>
          <a:p>
            <a:pPr marL="342900" indent="-342900">
              <a:defRPr/>
            </a:pPr>
            <a:r>
              <a:rPr lang="en-GB" sz="2400" dirty="0">
                <a:latin typeface="Times New Roman" charset="0"/>
              </a:rPr>
              <a:t>	THEN	the action is ‘refuel the car’</a:t>
            </a:r>
            <a:endParaRPr lang="en-US" sz="2400" dirty="0">
              <a:latin typeface="Times New Roman" charset="0"/>
            </a:endParaRPr>
          </a:p>
        </p:txBody>
      </p:sp>
    </p:spTree>
    <p:extLst>
      <p:ext uri="{BB962C8B-B14F-4D97-AF65-F5344CB8AC3E}">
        <p14:creationId xmlns:p14="http://schemas.microsoft.com/office/powerpoint/2010/main" val="1739132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ChangeArrowheads="1"/>
          </p:cNvSpPr>
          <p:nvPr/>
        </p:nvSpPr>
        <p:spPr bwMode="auto">
          <a:xfrm>
            <a:off x="304800" y="342900"/>
            <a:ext cx="8496300" cy="5886450"/>
          </a:xfrm>
          <a:prstGeom prst="rect">
            <a:avLst/>
          </a:prstGeom>
          <a:noFill/>
          <a:ln w="12700">
            <a:noFill/>
            <a:miter lim="800000"/>
            <a:headEnd/>
            <a:tailEnd/>
          </a:ln>
          <a:effectLst/>
        </p:spPr>
        <p:txBody>
          <a:bodyPr lIns="90488" tIns="44450" rIns="90488" bIns="44450"/>
          <a:lstStyle/>
          <a:p>
            <a:pPr marL="457200" indent="-457200">
              <a:spcBef>
                <a:spcPct val="20000"/>
              </a:spcBef>
              <a:buClr>
                <a:schemeClr val="tx2"/>
              </a:buClr>
              <a:buSzPct val="75000"/>
              <a:buFont typeface="Wingdings" panose="05000000000000000000" pitchFamily="2" charset="2"/>
              <a:buChar char="q"/>
              <a:defRPr/>
            </a:pPr>
            <a:r>
              <a:rPr lang="en-GB" sz="2700" b="1" dirty="0" smtClean="0">
                <a:solidFill>
                  <a:srgbClr val="FF0000"/>
                </a:solidFill>
                <a:latin typeface="Times New Roman" charset="0"/>
              </a:rPr>
              <a:t>Strategy</a:t>
            </a:r>
            <a:endParaRPr lang="en-GB" sz="2700" dirty="0">
              <a:solidFill>
                <a:srgbClr val="FF0000"/>
              </a:solidFill>
              <a:latin typeface="Times New Roman" charset="0"/>
            </a:endParaRPr>
          </a:p>
          <a:p>
            <a:pPr marL="342900" indent="-342900" algn="just">
              <a:defRPr/>
            </a:pPr>
            <a:r>
              <a:rPr lang="en-GB" sz="2700" dirty="0">
                <a:latin typeface="Times New Roman" charset="0"/>
              </a:rPr>
              <a:t>	IF		the car is dead</a:t>
            </a:r>
          </a:p>
          <a:p>
            <a:pPr marL="342900" indent="-342900" algn="just">
              <a:defRPr/>
            </a:pPr>
            <a:r>
              <a:rPr lang="en-GB" sz="2700" dirty="0">
                <a:latin typeface="Times New Roman" charset="0"/>
              </a:rPr>
              <a:t>	THEN	the action is ‘check the fuel tank’;</a:t>
            </a:r>
          </a:p>
          <a:p>
            <a:pPr marL="342900" indent="-342900" algn="just">
              <a:defRPr/>
            </a:pPr>
            <a:r>
              <a:rPr lang="en-GB" sz="2700" dirty="0">
                <a:latin typeface="Times New Roman" charset="0"/>
              </a:rPr>
              <a:t>			step1 is complete</a:t>
            </a:r>
          </a:p>
          <a:p>
            <a:pPr marL="342900" indent="-342900" algn="just">
              <a:defRPr/>
            </a:pPr>
            <a:endParaRPr lang="en-GB" sz="1600" dirty="0">
              <a:latin typeface="Times New Roman" charset="0"/>
            </a:endParaRPr>
          </a:p>
          <a:p>
            <a:pPr marL="342900" indent="-342900" algn="just">
              <a:defRPr/>
            </a:pPr>
            <a:r>
              <a:rPr lang="en-GB" sz="2700" dirty="0">
                <a:latin typeface="Times New Roman" charset="0"/>
              </a:rPr>
              <a:t>	IF		step1 is complete</a:t>
            </a:r>
          </a:p>
          <a:p>
            <a:pPr marL="342900" indent="-342900" algn="just">
              <a:defRPr/>
            </a:pPr>
            <a:r>
              <a:rPr lang="en-GB" sz="2700" dirty="0">
                <a:latin typeface="Times New Roman" charset="0"/>
              </a:rPr>
              <a:t>	AND	the ‘fuel tank’ is full</a:t>
            </a:r>
          </a:p>
          <a:p>
            <a:pPr marL="342900" indent="-342900" algn="just">
              <a:defRPr/>
            </a:pPr>
            <a:r>
              <a:rPr lang="en-GB" sz="2700" dirty="0">
                <a:latin typeface="Times New Roman" charset="0"/>
              </a:rPr>
              <a:t>	THEN	the action is ‘check the battery’;</a:t>
            </a:r>
          </a:p>
          <a:p>
            <a:pPr marL="342900" indent="-342900" algn="just">
              <a:defRPr/>
            </a:pPr>
            <a:r>
              <a:rPr lang="en-GB" sz="2700" dirty="0">
                <a:latin typeface="Times New Roman" charset="0"/>
              </a:rPr>
              <a:t>			step2 is complete</a:t>
            </a:r>
          </a:p>
          <a:p>
            <a:pPr marL="457200" indent="-457200">
              <a:spcBef>
                <a:spcPct val="20000"/>
              </a:spcBef>
              <a:buClr>
                <a:schemeClr val="tx2"/>
              </a:buClr>
              <a:buSzPct val="75000"/>
              <a:buFont typeface="Wingdings" panose="05000000000000000000" pitchFamily="2" charset="2"/>
              <a:buChar char="q"/>
              <a:defRPr/>
            </a:pPr>
            <a:r>
              <a:rPr lang="en-GB" sz="2700" b="1" dirty="0">
                <a:solidFill>
                  <a:srgbClr val="FF0000"/>
                </a:solidFill>
                <a:latin typeface="Times New Roman" charset="0"/>
              </a:rPr>
              <a:t>Heuristic</a:t>
            </a:r>
          </a:p>
          <a:p>
            <a:pPr marL="342900" indent="-342900" algn="just">
              <a:defRPr/>
            </a:pPr>
            <a:r>
              <a:rPr lang="en-GB" sz="2700" dirty="0">
                <a:latin typeface="Times New Roman" charset="0"/>
              </a:rPr>
              <a:t>	IF		the spill is liquid</a:t>
            </a:r>
          </a:p>
          <a:p>
            <a:pPr marL="342900" indent="-342900" algn="just">
              <a:defRPr/>
            </a:pPr>
            <a:r>
              <a:rPr lang="en-GB" sz="2700" dirty="0">
                <a:latin typeface="Times New Roman" charset="0"/>
              </a:rPr>
              <a:t>	AND	the ‘spill pH’ &lt; 6</a:t>
            </a:r>
          </a:p>
          <a:p>
            <a:pPr marL="342900" indent="-342900" algn="just">
              <a:defRPr/>
            </a:pPr>
            <a:r>
              <a:rPr lang="en-GB" sz="2700" dirty="0">
                <a:latin typeface="Times New Roman" charset="0"/>
              </a:rPr>
              <a:t>	AND	the ‘spill smell’ is vinegar</a:t>
            </a:r>
          </a:p>
          <a:p>
            <a:pPr marL="342900" indent="-342900">
              <a:defRPr/>
            </a:pPr>
            <a:r>
              <a:rPr lang="en-GB" sz="2700" dirty="0">
                <a:latin typeface="Times New Roman" charset="0"/>
              </a:rPr>
              <a:t>	THEN	the ‘spill material’ is ‘acetic acid’</a:t>
            </a:r>
          </a:p>
        </p:txBody>
      </p:sp>
    </p:spTree>
    <p:extLst>
      <p:ext uri="{BB962C8B-B14F-4D97-AF65-F5344CB8AC3E}">
        <p14:creationId xmlns:p14="http://schemas.microsoft.com/office/powerpoint/2010/main" val="1959116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ChangeArrowheads="1"/>
          </p:cNvSpPr>
          <p:nvPr/>
        </p:nvSpPr>
        <p:spPr bwMode="auto">
          <a:xfrm>
            <a:off x="304800" y="228600"/>
            <a:ext cx="8534400" cy="800100"/>
          </a:xfrm>
          <a:prstGeom prst="rect">
            <a:avLst/>
          </a:prstGeom>
          <a:noFill/>
          <a:ln w="12700">
            <a:noFill/>
            <a:miter lim="800000"/>
            <a:headEnd/>
            <a:tailEnd/>
          </a:ln>
          <a:effectLst/>
        </p:spPr>
        <p:txBody>
          <a:bodyPr lIns="90488" tIns="44450" rIns="90488" bIns="44450" anchor="ctr"/>
          <a:lstStyle/>
          <a:p>
            <a:pPr algn="ctr">
              <a:defRPr/>
            </a:pPr>
            <a:r>
              <a:rPr lang="en-GB" sz="3600" b="1" dirty="0">
                <a:solidFill>
                  <a:schemeClr val="tx2"/>
                </a:solidFill>
                <a:latin typeface="Times New Roman" charset="0"/>
              </a:rPr>
              <a:t>The main players in the development team</a:t>
            </a:r>
            <a:endParaRPr lang="en-US" sz="3000" b="1" dirty="0">
              <a:latin typeface="Times New Roman" charset="0"/>
            </a:endParaRPr>
          </a:p>
        </p:txBody>
      </p:sp>
      <p:sp>
        <p:nvSpPr>
          <p:cNvPr id="36868" name="Rectangle 1028"/>
          <p:cNvSpPr>
            <a:spLocks noChangeArrowheads="1"/>
          </p:cNvSpPr>
          <p:nvPr/>
        </p:nvSpPr>
        <p:spPr bwMode="auto">
          <a:xfrm>
            <a:off x="304800" y="1314450"/>
            <a:ext cx="8382000" cy="299085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pitchFamily="2" charset="2"/>
              <a:buChar char="n"/>
              <a:defRPr/>
            </a:pPr>
            <a:r>
              <a:rPr lang="en-GB" sz="2800" dirty="0">
                <a:latin typeface="Times New Roman" charset="0"/>
              </a:rPr>
              <a:t>There are five members of the expert system development team: the </a:t>
            </a:r>
            <a:r>
              <a:rPr lang="en-GB" sz="2800" b="1" dirty="0">
                <a:solidFill>
                  <a:srgbClr val="FF0000"/>
                </a:solidFill>
                <a:latin typeface="Times New Roman" charset="0"/>
              </a:rPr>
              <a:t>domain expert</a:t>
            </a:r>
            <a:r>
              <a:rPr lang="en-GB" sz="2800" dirty="0">
                <a:solidFill>
                  <a:srgbClr val="FF0000"/>
                </a:solidFill>
                <a:latin typeface="Times New Roman" charset="0"/>
              </a:rPr>
              <a:t>, the </a:t>
            </a:r>
            <a:r>
              <a:rPr lang="en-GB" sz="2800" b="1" dirty="0">
                <a:solidFill>
                  <a:srgbClr val="FF0000"/>
                </a:solidFill>
                <a:latin typeface="Times New Roman" charset="0"/>
              </a:rPr>
              <a:t>knowledge engineer</a:t>
            </a:r>
            <a:r>
              <a:rPr lang="en-GB" sz="2800" dirty="0">
                <a:solidFill>
                  <a:srgbClr val="FF0000"/>
                </a:solidFill>
                <a:latin typeface="Times New Roman" charset="0"/>
              </a:rPr>
              <a:t>, the </a:t>
            </a:r>
            <a:r>
              <a:rPr lang="en-GB" sz="2800" b="1" dirty="0">
                <a:solidFill>
                  <a:srgbClr val="FF0000"/>
                </a:solidFill>
                <a:latin typeface="Times New Roman" charset="0"/>
              </a:rPr>
              <a:t>programmer</a:t>
            </a:r>
            <a:r>
              <a:rPr lang="en-GB" sz="2800" dirty="0">
                <a:solidFill>
                  <a:srgbClr val="FF0000"/>
                </a:solidFill>
                <a:latin typeface="Times New Roman" charset="0"/>
              </a:rPr>
              <a:t>, the </a:t>
            </a:r>
            <a:r>
              <a:rPr lang="en-GB" sz="2800" b="1" dirty="0">
                <a:solidFill>
                  <a:srgbClr val="FF0000"/>
                </a:solidFill>
                <a:latin typeface="Times New Roman" charset="0"/>
              </a:rPr>
              <a:t>project manager</a:t>
            </a:r>
            <a:r>
              <a:rPr lang="en-GB" sz="2800" dirty="0">
                <a:solidFill>
                  <a:srgbClr val="FF0000"/>
                </a:solidFill>
                <a:latin typeface="Times New Roman" charset="0"/>
              </a:rPr>
              <a:t> and the </a:t>
            </a:r>
            <a:r>
              <a:rPr lang="en-GB" sz="2800" b="1" dirty="0">
                <a:solidFill>
                  <a:srgbClr val="FF0000"/>
                </a:solidFill>
                <a:latin typeface="Times New Roman" charset="0"/>
              </a:rPr>
              <a:t>end-user</a:t>
            </a:r>
            <a:r>
              <a:rPr lang="en-GB" sz="2800" dirty="0">
                <a:solidFill>
                  <a:srgbClr val="FF0000"/>
                </a:solidFill>
                <a:latin typeface="Times New Roman" charset="0"/>
              </a:rPr>
              <a:t>. </a:t>
            </a:r>
          </a:p>
          <a:p>
            <a:pPr marL="342900" indent="-342900">
              <a:spcBef>
                <a:spcPct val="20000"/>
              </a:spcBef>
              <a:buClr>
                <a:schemeClr val="tx2"/>
              </a:buClr>
              <a:buSzPct val="75000"/>
              <a:buFont typeface="Monotype Sorts" pitchFamily="2" charset="2"/>
              <a:buChar char="n"/>
              <a:defRPr/>
            </a:pPr>
            <a:endParaRPr lang="en-GB" sz="2800" dirty="0" smtClean="0">
              <a:latin typeface="Times New Roman" charset="0"/>
            </a:endParaRPr>
          </a:p>
          <a:p>
            <a:pPr marL="342900" indent="-342900">
              <a:spcBef>
                <a:spcPct val="20000"/>
              </a:spcBef>
              <a:buClr>
                <a:schemeClr val="tx2"/>
              </a:buClr>
              <a:buSzPct val="75000"/>
              <a:buFont typeface="Monotype Sorts" pitchFamily="2" charset="2"/>
              <a:buChar char="n"/>
              <a:defRPr/>
            </a:pPr>
            <a:r>
              <a:rPr lang="en-GB" sz="2800" dirty="0" smtClean="0">
                <a:latin typeface="Times New Roman" charset="0"/>
              </a:rPr>
              <a:t>The </a:t>
            </a:r>
            <a:r>
              <a:rPr lang="en-GB" sz="2800" dirty="0">
                <a:latin typeface="Times New Roman" charset="0"/>
              </a:rPr>
              <a:t>success of their expert system entirely depends on how well the members work together. </a:t>
            </a:r>
            <a:endParaRPr lang="en-US" sz="2800" dirty="0">
              <a:latin typeface="Times New Roman" charset="0"/>
            </a:endParaRPr>
          </a:p>
        </p:txBody>
      </p:sp>
    </p:spTree>
    <p:extLst>
      <p:ext uri="{BB962C8B-B14F-4D97-AF65-F5344CB8AC3E}">
        <p14:creationId xmlns:p14="http://schemas.microsoft.com/office/powerpoint/2010/main" val="2695240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04800" y="228600"/>
            <a:ext cx="8534400" cy="609600"/>
          </a:xfrm>
          <a:prstGeom prst="rect">
            <a:avLst/>
          </a:prstGeom>
          <a:noFill/>
          <a:ln w="12700">
            <a:noFill/>
            <a:miter lim="800000"/>
            <a:headEnd/>
            <a:tailEnd/>
          </a:ln>
          <a:effectLst/>
        </p:spPr>
        <p:txBody>
          <a:bodyPr lIns="90488" tIns="44450" rIns="90488" bIns="44450" anchor="ctr"/>
          <a:lstStyle/>
          <a:p>
            <a:pPr algn="ctr">
              <a:defRPr/>
            </a:pPr>
            <a:r>
              <a:rPr lang="en-GB" sz="3200" b="1">
                <a:solidFill>
                  <a:schemeClr val="tx2"/>
                </a:solidFill>
                <a:effectLst>
                  <a:outerShdw blurRad="38100" dist="38100" dir="2700000" algn="tl">
                    <a:srgbClr val="000000"/>
                  </a:outerShdw>
                </a:effectLst>
                <a:latin typeface="Times New Roman" charset="0"/>
              </a:rPr>
              <a:t>The main players in the development team</a:t>
            </a:r>
            <a:endParaRPr lang="en-US" sz="3600" b="1">
              <a:solidFill>
                <a:schemeClr val="tx2"/>
              </a:solidFill>
              <a:effectLst>
                <a:outerShdw blurRad="38100" dist="38100" dir="2700000" algn="tl">
                  <a:srgbClr val="000000"/>
                </a:outerShdw>
              </a:effectLst>
              <a:latin typeface="Times New Roman" charset="0"/>
            </a:endParaRPr>
          </a:p>
        </p:txBody>
      </p:sp>
      <p:sp>
        <p:nvSpPr>
          <p:cNvPr id="1028" name="Rectangle 6"/>
          <p:cNvSpPr>
            <a:spLocks noChangeArrowheads="1"/>
          </p:cNvSpPr>
          <p:nvPr/>
        </p:nvSpPr>
        <p:spPr bwMode="auto">
          <a:xfrm>
            <a:off x="914400" y="1038225"/>
            <a:ext cx="7415213" cy="5278438"/>
          </a:xfrm>
          <a:prstGeom prst="rect">
            <a:avLst/>
          </a:prstGeom>
          <a:solidFill>
            <a:srgbClr val="FFFFFF"/>
          </a:solidFill>
          <a:ln w="127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p>
        </p:txBody>
      </p:sp>
      <p:graphicFrame>
        <p:nvGraphicFramePr>
          <p:cNvPr id="1026" name="Object 5"/>
          <p:cNvGraphicFramePr>
            <a:graphicFrameLocks noChangeAspect="1"/>
          </p:cNvGraphicFramePr>
          <p:nvPr/>
        </p:nvGraphicFramePr>
        <p:xfrm>
          <a:off x="1022350" y="1141413"/>
          <a:ext cx="7215188" cy="5068887"/>
        </p:xfrm>
        <a:graphic>
          <a:graphicData uri="http://schemas.openxmlformats.org/presentationml/2006/ole">
            <mc:AlternateContent xmlns:mc="http://schemas.openxmlformats.org/markup-compatibility/2006">
              <mc:Choice xmlns:v="urn:schemas-microsoft-com:vml" Requires="v">
                <p:oleObj spid="_x0000_s34846" name="Picture" r:id="rId3" imgW="4775040" imgH="3354840" progId="Word.Picture.8">
                  <p:embed/>
                </p:oleObj>
              </mc:Choice>
              <mc:Fallback>
                <p:oleObj name="Picture" r:id="rId3" imgW="4775040" imgH="335484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50" y="1141413"/>
                        <a:ext cx="7215188" cy="506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77390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ChangeArrowheads="1"/>
          </p:cNvSpPr>
          <p:nvPr/>
        </p:nvSpPr>
        <p:spPr bwMode="auto">
          <a:xfrm>
            <a:off x="228600" y="228600"/>
            <a:ext cx="8667750" cy="800100"/>
          </a:xfrm>
          <a:prstGeom prst="rect">
            <a:avLst/>
          </a:prstGeom>
          <a:noFill/>
          <a:ln w="12700">
            <a:noFill/>
            <a:miter lim="800000"/>
            <a:headEnd/>
            <a:tailEnd/>
          </a:ln>
          <a:effectLst/>
        </p:spPr>
        <p:txBody>
          <a:bodyPr lIns="90488" tIns="44450" rIns="90488" bIns="44450" anchor="ctr"/>
          <a:lstStyle/>
          <a:p>
            <a:pPr algn="ctr">
              <a:defRPr/>
            </a:pPr>
            <a:r>
              <a:rPr lang="en-GB" sz="3400" b="1" dirty="0">
                <a:solidFill>
                  <a:schemeClr val="tx2"/>
                </a:solidFill>
                <a:latin typeface="Times New Roman" charset="0"/>
              </a:rPr>
              <a:t>Basic structure of a rule-based expert system</a:t>
            </a:r>
            <a:endParaRPr lang="en-US" sz="3600" b="1" dirty="0">
              <a:solidFill>
                <a:schemeClr val="tx2"/>
              </a:solidFill>
              <a:latin typeface="Times New Roman" charset="0"/>
            </a:endParaRPr>
          </a:p>
        </p:txBody>
      </p:sp>
      <p:graphicFrame>
        <p:nvGraphicFramePr>
          <p:cNvPr id="5" name="Object 6"/>
          <p:cNvGraphicFramePr>
            <a:graphicFrameLocks noChangeAspect="1"/>
          </p:cNvGraphicFramePr>
          <p:nvPr/>
        </p:nvGraphicFramePr>
        <p:xfrm>
          <a:off x="1416050" y="1125538"/>
          <a:ext cx="6127750" cy="5164137"/>
        </p:xfrm>
        <a:graphic>
          <a:graphicData uri="http://schemas.openxmlformats.org/presentationml/2006/ole">
            <mc:AlternateContent xmlns:mc="http://schemas.openxmlformats.org/markup-compatibility/2006">
              <mc:Choice xmlns:v="urn:schemas-microsoft-com:vml" Requires="v">
                <p:oleObj spid="_x0000_s35867" name="Picture" r:id="rId3" imgW="4062240" imgH="3424680" progId="Word.Picture.8">
                  <p:embed/>
                </p:oleObj>
              </mc:Choice>
              <mc:Fallback>
                <p:oleObj name="Picture" r:id="rId3" imgW="4062240" imgH="34246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050" y="1125538"/>
                        <a:ext cx="6127750" cy="516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334409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04800" y="495300"/>
            <a:ext cx="8458200" cy="54102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pitchFamily="2" charset="2"/>
              <a:buChar char="n"/>
              <a:defRPr/>
            </a:pPr>
            <a:r>
              <a:rPr lang="en-GB" sz="3000" dirty="0">
                <a:latin typeface="Times New Roman" charset="0"/>
              </a:rPr>
              <a:t>The </a:t>
            </a:r>
            <a:r>
              <a:rPr lang="en-GB" sz="3000" b="1" dirty="0">
                <a:solidFill>
                  <a:srgbClr val="FF0000"/>
                </a:solidFill>
                <a:latin typeface="Times New Roman" charset="0"/>
              </a:rPr>
              <a:t>knowledge base</a:t>
            </a:r>
            <a:r>
              <a:rPr lang="en-GB" sz="3000" dirty="0">
                <a:solidFill>
                  <a:srgbClr val="FF0000"/>
                </a:solidFill>
                <a:latin typeface="Times New Roman" charset="0"/>
              </a:rPr>
              <a:t> </a:t>
            </a:r>
            <a:r>
              <a:rPr lang="en-GB" sz="3000" dirty="0">
                <a:latin typeface="Times New Roman" charset="0"/>
              </a:rPr>
              <a:t>contains the domain knowledge useful for problem solving.  In a rule-based expert system, the knowledge is represented as a set of rules.  Each rule specifies a relation, recommendation, directive, strategy or heuristic and has the </a:t>
            </a:r>
            <a:r>
              <a:rPr lang="en-GB" sz="3000" dirty="0">
                <a:solidFill>
                  <a:srgbClr val="FF0000"/>
                </a:solidFill>
                <a:latin typeface="Times New Roman" charset="0"/>
              </a:rPr>
              <a:t>IF (condition) THEN (action) </a:t>
            </a:r>
            <a:r>
              <a:rPr lang="en-GB" sz="3000" dirty="0">
                <a:latin typeface="Times New Roman" charset="0"/>
              </a:rPr>
              <a:t>structure.  When the condition part of a rule is satisfied, the rule is said to</a:t>
            </a:r>
            <a:r>
              <a:rPr lang="en-GB" sz="3000" b="1" i="1" dirty="0">
                <a:solidFill>
                  <a:schemeClr val="tx2"/>
                </a:solidFill>
                <a:latin typeface="Times New Roman" charset="0"/>
              </a:rPr>
              <a:t> </a:t>
            </a:r>
            <a:r>
              <a:rPr lang="en-GB" sz="3000" b="1" i="1" dirty="0">
                <a:solidFill>
                  <a:srgbClr val="FF0000"/>
                </a:solidFill>
                <a:latin typeface="Times New Roman" charset="0"/>
              </a:rPr>
              <a:t>fire</a:t>
            </a:r>
            <a:r>
              <a:rPr lang="en-GB" sz="3000" dirty="0">
                <a:latin typeface="Times New Roman" charset="0"/>
              </a:rPr>
              <a:t> and the action part is executed.</a:t>
            </a:r>
          </a:p>
          <a:p>
            <a:pPr marL="342900" indent="-342900">
              <a:spcBef>
                <a:spcPct val="20000"/>
              </a:spcBef>
              <a:buClr>
                <a:schemeClr val="tx2"/>
              </a:buClr>
              <a:buSzPct val="75000"/>
              <a:buFont typeface="Monotype Sorts" pitchFamily="2" charset="2"/>
              <a:buChar char="n"/>
              <a:defRPr/>
            </a:pPr>
            <a:r>
              <a:rPr lang="en-GB" sz="3000" dirty="0">
                <a:latin typeface="Times New Roman" charset="0"/>
              </a:rPr>
              <a:t>The </a:t>
            </a:r>
            <a:r>
              <a:rPr lang="en-GB" sz="3000" b="1" dirty="0">
                <a:solidFill>
                  <a:srgbClr val="FF0000"/>
                </a:solidFill>
                <a:latin typeface="Times New Roman" charset="0"/>
              </a:rPr>
              <a:t>database</a:t>
            </a:r>
            <a:r>
              <a:rPr lang="en-GB" sz="3000" dirty="0">
                <a:latin typeface="Times New Roman" charset="0"/>
              </a:rPr>
              <a:t> includes a set of facts used to match against the IF (condition) parts of rules stored in the knowledge base.</a:t>
            </a:r>
            <a:endParaRPr lang="en-US" sz="3000" dirty="0">
              <a:latin typeface="Times New Roman" charset="0"/>
            </a:endParaRPr>
          </a:p>
        </p:txBody>
      </p:sp>
    </p:spTree>
    <p:extLst>
      <p:ext uri="{BB962C8B-B14F-4D97-AF65-F5344CB8AC3E}">
        <p14:creationId xmlns:p14="http://schemas.microsoft.com/office/powerpoint/2010/main" val="1356726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62645D2-99AE-4B61-AED5-3681FA940925}" type="slidenum">
              <a:rPr lang="en-US"/>
              <a:pPr eaLnBrk="1" hangingPunct="1"/>
              <a:t>2</a:t>
            </a:fld>
            <a:endParaRPr lang="en-US"/>
          </a:p>
        </p:txBody>
      </p:sp>
      <p:sp>
        <p:nvSpPr>
          <p:cNvPr id="7171" name="Rectangle 2"/>
          <p:cNvSpPr>
            <a:spLocks noGrp="1" noChangeArrowheads="1"/>
          </p:cNvSpPr>
          <p:nvPr>
            <p:ph type="title"/>
          </p:nvPr>
        </p:nvSpPr>
        <p:spPr>
          <a:xfrm>
            <a:off x="1066800" y="304800"/>
            <a:ext cx="7620000" cy="1143000"/>
          </a:xfrm>
        </p:spPr>
        <p:txBody>
          <a:bodyPr/>
          <a:lstStyle/>
          <a:p>
            <a:pPr eaLnBrk="1" hangingPunct="1"/>
            <a:r>
              <a:rPr lang="en-US" b="1" smtClean="0">
                <a:latin typeface="Times New Roman" panose="02020603050405020304" pitchFamily="18" charset="0"/>
              </a:rPr>
              <a:t>What is an expert system?</a:t>
            </a:r>
          </a:p>
        </p:txBody>
      </p:sp>
      <p:sp>
        <p:nvSpPr>
          <p:cNvPr id="7172" name="Rectangle 3"/>
          <p:cNvSpPr>
            <a:spLocks noGrp="1" noChangeArrowheads="1"/>
          </p:cNvSpPr>
          <p:nvPr>
            <p:ph type="body" idx="1"/>
          </p:nvPr>
        </p:nvSpPr>
        <p:spPr>
          <a:xfrm>
            <a:off x="1066800" y="1828800"/>
            <a:ext cx="7620000" cy="4297363"/>
          </a:xfrm>
        </p:spPr>
        <p:txBody>
          <a:bodyPr/>
          <a:lstStyle/>
          <a:p>
            <a:pPr eaLnBrk="1" hangingPunct="1">
              <a:buFontTx/>
              <a:buNone/>
            </a:pPr>
            <a:r>
              <a:rPr lang="en-US" sz="2800" dirty="0" smtClean="0">
                <a:latin typeface="Times New Roman" panose="02020603050405020304" pitchFamily="18" charset="0"/>
              </a:rPr>
              <a:t>	</a:t>
            </a:r>
          </a:p>
          <a:p>
            <a:pPr eaLnBrk="1" hangingPunct="1">
              <a:buFontTx/>
              <a:buNone/>
            </a:pPr>
            <a:r>
              <a:rPr lang="en-US" sz="2800" dirty="0" smtClean="0">
                <a:latin typeface="Times New Roman" panose="02020603050405020304" pitchFamily="18" charset="0"/>
              </a:rPr>
              <a:t>	“An expert system is a computer system that emulates, or acts in all respects, with the decision-making capabilities of a human expert.”</a:t>
            </a:r>
          </a:p>
          <a:p>
            <a:pPr eaLnBrk="1" hangingPunct="1">
              <a:buFontTx/>
              <a:buNone/>
            </a:pPr>
            <a:endParaRPr lang="en-US" sz="2800" dirty="0" smtClean="0">
              <a:latin typeface="Times New Roman" panose="02020603050405020304" pitchFamily="18" charset="0"/>
            </a:endParaRPr>
          </a:p>
          <a:p>
            <a:pPr algn="r" eaLnBrk="1" hangingPunct="1">
              <a:buFontTx/>
              <a:buNone/>
            </a:pPr>
            <a:r>
              <a:rPr lang="en-US" sz="2800" dirty="0" smtClean="0">
                <a:latin typeface="Times New Roman" panose="02020603050405020304" pitchFamily="18" charset="0"/>
              </a:rPr>
              <a:t>Professor Edward </a:t>
            </a:r>
            <a:r>
              <a:rPr lang="en-US" sz="2800" dirty="0" err="1" smtClean="0">
                <a:latin typeface="Times New Roman" panose="02020603050405020304" pitchFamily="18" charset="0"/>
              </a:rPr>
              <a:t>Feigenbaum</a:t>
            </a:r>
            <a:endParaRPr lang="en-US" sz="2800" dirty="0" smtClean="0">
              <a:latin typeface="Times New Roman" panose="02020603050405020304" pitchFamily="18" charset="0"/>
            </a:endParaRPr>
          </a:p>
          <a:p>
            <a:pPr algn="r" eaLnBrk="1" hangingPunct="1">
              <a:buFontTx/>
              <a:buNone/>
            </a:pPr>
            <a:r>
              <a:rPr lang="en-US" sz="2800" dirty="0" smtClean="0">
                <a:latin typeface="Times New Roman" panose="02020603050405020304" pitchFamily="18" charset="0"/>
              </a:rPr>
              <a:t>Stanford University</a:t>
            </a:r>
          </a:p>
        </p:txBody>
      </p:sp>
      <p:sp>
        <p:nvSpPr>
          <p:cNvPr id="7173" name="Rectangle 4"/>
          <p:cNvSpPr>
            <a:spLocks noChangeArrowheads="1"/>
          </p:cNvSpPr>
          <p:nvPr/>
        </p:nvSpPr>
        <p:spPr bwMode="auto">
          <a:xfrm>
            <a:off x="228600" y="228600"/>
            <a:ext cx="609600" cy="5105400"/>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7174" name="Line 5"/>
          <p:cNvSpPr>
            <a:spLocks noChangeShapeType="1"/>
          </p:cNvSpPr>
          <p:nvPr/>
        </p:nvSpPr>
        <p:spPr bwMode="auto">
          <a:xfrm>
            <a:off x="457200" y="1585913"/>
            <a:ext cx="82264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8659125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8"/>
          <p:cNvSpPr>
            <a:spLocks noChangeArrowheads="1"/>
          </p:cNvSpPr>
          <p:nvPr/>
        </p:nvSpPr>
        <p:spPr bwMode="auto">
          <a:xfrm>
            <a:off x="304800" y="495300"/>
            <a:ext cx="8458200" cy="57150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pitchFamily="2" charset="2"/>
              <a:buChar char="n"/>
              <a:defRPr/>
            </a:pPr>
            <a:r>
              <a:rPr lang="en-GB" sz="3000" dirty="0">
                <a:latin typeface="Times New Roman" charset="0"/>
              </a:rPr>
              <a:t>The </a:t>
            </a:r>
            <a:r>
              <a:rPr lang="en-GB" sz="3000" b="1" dirty="0">
                <a:solidFill>
                  <a:srgbClr val="FF0000"/>
                </a:solidFill>
                <a:latin typeface="Times New Roman" charset="0"/>
              </a:rPr>
              <a:t>inference engine</a:t>
            </a:r>
            <a:r>
              <a:rPr lang="en-GB" sz="3000" dirty="0">
                <a:solidFill>
                  <a:srgbClr val="FF0000"/>
                </a:solidFill>
                <a:latin typeface="Times New Roman" charset="0"/>
              </a:rPr>
              <a:t> </a:t>
            </a:r>
            <a:r>
              <a:rPr lang="en-GB" sz="3000" dirty="0">
                <a:latin typeface="Times New Roman" charset="0"/>
              </a:rPr>
              <a:t>carries out the reasoning whereby the expert system reaches a solution.  </a:t>
            </a:r>
          </a:p>
          <a:p>
            <a:pPr marL="342900" indent="-342900">
              <a:spcBef>
                <a:spcPct val="20000"/>
              </a:spcBef>
              <a:buClr>
                <a:schemeClr val="tx2"/>
              </a:buClr>
              <a:buSzPct val="75000"/>
              <a:buFont typeface="Monotype Sorts" pitchFamily="2" charset="2"/>
              <a:buChar char="n"/>
              <a:defRPr/>
            </a:pPr>
            <a:r>
              <a:rPr lang="en-GB" sz="3000" dirty="0">
                <a:latin typeface="Times New Roman" charset="0"/>
              </a:rPr>
              <a:t>The </a:t>
            </a:r>
            <a:r>
              <a:rPr lang="en-GB" sz="3000" b="1" dirty="0">
                <a:solidFill>
                  <a:srgbClr val="FF0000"/>
                </a:solidFill>
                <a:latin typeface="Times New Roman" charset="0"/>
              </a:rPr>
              <a:t>explanation </a:t>
            </a:r>
            <a:r>
              <a:rPr lang="en-GB" sz="3000" b="1" dirty="0" smtClean="0">
                <a:solidFill>
                  <a:srgbClr val="FF0000"/>
                </a:solidFill>
                <a:latin typeface="Times New Roman" charset="0"/>
              </a:rPr>
              <a:t>facilities</a:t>
            </a:r>
            <a:r>
              <a:rPr lang="en-GB" sz="3000" dirty="0" smtClean="0">
                <a:latin typeface="Times New Roman" charset="0"/>
              </a:rPr>
              <a:t> </a:t>
            </a:r>
            <a:r>
              <a:rPr lang="en-GB" sz="3000" dirty="0">
                <a:latin typeface="Times New Roman" charset="0"/>
              </a:rPr>
              <a:t>the user </a:t>
            </a:r>
            <a:r>
              <a:rPr lang="en-GB" sz="3000" dirty="0" smtClean="0">
                <a:latin typeface="Times New Roman" charset="0"/>
              </a:rPr>
              <a:t>can </a:t>
            </a:r>
            <a:r>
              <a:rPr lang="en-GB" sz="3000" dirty="0">
                <a:latin typeface="Times New Roman" charset="0"/>
              </a:rPr>
              <a:t>ask the expert system </a:t>
            </a:r>
            <a:r>
              <a:rPr lang="en-GB" sz="3000" b="1" i="1" dirty="0">
                <a:solidFill>
                  <a:srgbClr val="FF0000"/>
                </a:solidFill>
                <a:latin typeface="Times New Roman" charset="0"/>
              </a:rPr>
              <a:t>how</a:t>
            </a:r>
            <a:r>
              <a:rPr lang="en-GB" sz="3000" dirty="0">
                <a:latin typeface="Times New Roman" charset="0"/>
              </a:rPr>
              <a:t> a particular conclusion is reached and </a:t>
            </a:r>
            <a:r>
              <a:rPr lang="en-GB" sz="3000" b="1" i="1" dirty="0">
                <a:solidFill>
                  <a:srgbClr val="FF0000"/>
                </a:solidFill>
                <a:latin typeface="Times New Roman" charset="0"/>
              </a:rPr>
              <a:t>why</a:t>
            </a:r>
            <a:r>
              <a:rPr lang="en-GB" sz="3000" dirty="0">
                <a:latin typeface="Times New Roman" charset="0"/>
              </a:rPr>
              <a:t> a specific fact is needed. </a:t>
            </a:r>
            <a:endParaRPr lang="en-GB" sz="3000" dirty="0" smtClean="0">
              <a:latin typeface="Times New Roman" charset="0"/>
            </a:endParaRPr>
          </a:p>
          <a:p>
            <a:pPr marL="342900" indent="-342900">
              <a:spcBef>
                <a:spcPct val="20000"/>
              </a:spcBef>
              <a:buClr>
                <a:schemeClr val="tx2"/>
              </a:buClr>
              <a:buSzPct val="75000"/>
              <a:buFont typeface="Monotype Sorts" pitchFamily="2" charset="2"/>
              <a:buChar char="n"/>
              <a:defRPr/>
            </a:pPr>
            <a:r>
              <a:rPr lang="en-GB" sz="3000" dirty="0" smtClean="0">
                <a:latin typeface="Times New Roman" charset="0"/>
              </a:rPr>
              <a:t>The </a:t>
            </a:r>
            <a:r>
              <a:rPr lang="en-GB" sz="3000" b="1" dirty="0">
                <a:solidFill>
                  <a:srgbClr val="FF0000"/>
                </a:solidFill>
                <a:latin typeface="Times New Roman" charset="0"/>
              </a:rPr>
              <a:t>user interface</a:t>
            </a:r>
            <a:r>
              <a:rPr lang="en-GB" sz="3000" dirty="0">
                <a:solidFill>
                  <a:srgbClr val="FF0000"/>
                </a:solidFill>
                <a:latin typeface="Times New Roman" charset="0"/>
              </a:rPr>
              <a:t> </a:t>
            </a:r>
            <a:r>
              <a:rPr lang="en-GB" sz="3000" dirty="0">
                <a:latin typeface="Times New Roman" charset="0"/>
              </a:rPr>
              <a:t>is </a:t>
            </a:r>
            <a:r>
              <a:rPr lang="en-GB" sz="3000" dirty="0" smtClean="0">
                <a:latin typeface="Times New Roman" charset="0"/>
              </a:rPr>
              <a:t>the communication </a:t>
            </a:r>
            <a:r>
              <a:rPr lang="en-GB" sz="3000" dirty="0">
                <a:latin typeface="Times New Roman" charset="0"/>
              </a:rPr>
              <a:t>between a user seeking a solution to the problem and an expert system.</a:t>
            </a:r>
            <a:endParaRPr lang="en-US" sz="3000" dirty="0">
              <a:latin typeface="Times New Roman" charset="0"/>
            </a:endParaRPr>
          </a:p>
        </p:txBody>
      </p:sp>
    </p:spTree>
    <p:extLst>
      <p:ext uri="{BB962C8B-B14F-4D97-AF65-F5344CB8AC3E}">
        <p14:creationId xmlns:p14="http://schemas.microsoft.com/office/powerpoint/2010/main" val="63606963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ChangeArrowheads="1"/>
          </p:cNvSpPr>
          <p:nvPr/>
        </p:nvSpPr>
        <p:spPr bwMode="auto">
          <a:xfrm>
            <a:off x="228600" y="0"/>
            <a:ext cx="8667750" cy="590550"/>
          </a:xfrm>
          <a:prstGeom prst="rect">
            <a:avLst/>
          </a:prstGeom>
          <a:noFill/>
          <a:ln w="12700">
            <a:noFill/>
            <a:miter lim="800000"/>
            <a:headEnd/>
            <a:tailEnd/>
          </a:ln>
          <a:effectLst/>
        </p:spPr>
        <p:txBody>
          <a:bodyPr lIns="90488" tIns="44450" rIns="90488" bIns="44450" anchor="ctr"/>
          <a:lstStyle/>
          <a:p>
            <a:pPr algn="ctr">
              <a:defRPr/>
            </a:pPr>
            <a:r>
              <a:rPr lang="en-GB" sz="3100" b="1" dirty="0">
                <a:solidFill>
                  <a:schemeClr val="tx2"/>
                </a:solidFill>
                <a:latin typeface="Times New Roman" charset="0"/>
              </a:rPr>
              <a:t>Complete structure of a rule-based expert system</a:t>
            </a:r>
            <a:endParaRPr lang="en-US" dirty="0">
              <a:latin typeface="Times New Roman" charset="0"/>
            </a:endParaRPr>
          </a:p>
        </p:txBody>
      </p:sp>
      <p:graphicFrame>
        <p:nvGraphicFramePr>
          <p:cNvPr id="5" name="Object 6"/>
          <p:cNvGraphicFramePr>
            <a:graphicFrameLocks noChangeAspect="1"/>
          </p:cNvGraphicFramePr>
          <p:nvPr/>
        </p:nvGraphicFramePr>
        <p:xfrm>
          <a:off x="2144713" y="641350"/>
          <a:ext cx="5026025" cy="5772150"/>
        </p:xfrm>
        <a:graphic>
          <a:graphicData uri="http://schemas.openxmlformats.org/presentationml/2006/ole">
            <mc:AlternateContent xmlns:mc="http://schemas.openxmlformats.org/markup-compatibility/2006">
              <mc:Choice xmlns:v="urn:schemas-microsoft-com:vml" Requires="v">
                <p:oleObj spid="_x0000_s36891" name="Picture" r:id="rId3" imgW="4359240" imgH="5005800" progId="Word.Picture.8">
                  <p:embed/>
                </p:oleObj>
              </mc:Choice>
              <mc:Fallback>
                <p:oleObj name="Picture" r:id="rId3" imgW="4359240" imgH="50058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4713" y="641350"/>
                        <a:ext cx="5026025" cy="577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92346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Rectangle 8"/>
          <p:cNvSpPr>
            <a:spLocks noChangeArrowheads="1"/>
          </p:cNvSpPr>
          <p:nvPr/>
        </p:nvSpPr>
        <p:spPr bwMode="auto">
          <a:xfrm>
            <a:off x="304800" y="1104900"/>
            <a:ext cx="8458200" cy="52197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pitchFamily="2" charset="2"/>
              <a:buChar char="n"/>
              <a:defRPr/>
            </a:pPr>
            <a:r>
              <a:rPr lang="en-GB" sz="3000" dirty="0">
                <a:latin typeface="Times New Roman" charset="0"/>
              </a:rPr>
              <a:t>An expert system is built to perform at a human expert level in a </a:t>
            </a:r>
            <a:r>
              <a:rPr lang="en-GB" sz="3000" b="1" i="1" dirty="0">
                <a:solidFill>
                  <a:srgbClr val="FF0000"/>
                </a:solidFill>
                <a:latin typeface="Times New Roman" charset="0"/>
              </a:rPr>
              <a:t>narrow, specialised domain</a:t>
            </a:r>
            <a:r>
              <a:rPr lang="en-GB" sz="3000" dirty="0">
                <a:latin typeface="Times New Roman" charset="0"/>
              </a:rPr>
              <a:t>.  Thus, the most important characteristic of an expert system is its high-quality performance.  No matter how fast the system can solve a problem, the user will not be satisfied if the result is wrong.  </a:t>
            </a:r>
          </a:p>
          <a:p>
            <a:pPr marL="342900" indent="-342900">
              <a:spcBef>
                <a:spcPct val="20000"/>
              </a:spcBef>
              <a:buClr>
                <a:schemeClr val="tx2"/>
              </a:buClr>
              <a:buSzPct val="75000"/>
              <a:buFont typeface="Monotype Sorts" pitchFamily="2" charset="2"/>
              <a:buChar char="n"/>
              <a:defRPr/>
            </a:pPr>
            <a:r>
              <a:rPr lang="en-GB" sz="3000" dirty="0">
                <a:latin typeface="Times New Roman" charset="0"/>
              </a:rPr>
              <a:t>On the other hand, the speed of reaching a solution is very important.  Even the most accurate decision or diagnosis may not be useful if it is too late to apply, for instance, in an emergency, when a patient dies or a nuclear power plant explodes.</a:t>
            </a:r>
            <a:endParaRPr lang="en-US" sz="3000" dirty="0">
              <a:latin typeface="Times New Roman" charset="0"/>
            </a:endParaRPr>
          </a:p>
        </p:txBody>
      </p:sp>
      <p:sp>
        <p:nvSpPr>
          <p:cNvPr id="15370" name="Rectangle 10"/>
          <p:cNvSpPr>
            <a:spLocks noChangeArrowheads="1"/>
          </p:cNvSpPr>
          <p:nvPr/>
        </p:nvSpPr>
        <p:spPr bwMode="auto">
          <a:xfrm>
            <a:off x="304800" y="228600"/>
            <a:ext cx="8534400" cy="800100"/>
          </a:xfrm>
          <a:prstGeom prst="rect">
            <a:avLst/>
          </a:prstGeom>
          <a:noFill/>
          <a:ln w="12700">
            <a:noFill/>
            <a:miter lim="800000"/>
            <a:headEnd/>
            <a:tailEnd/>
          </a:ln>
          <a:effectLst/>
        </p:spPr>
        <p:txBody>
          <a:bodyPr lIns="90488" tIns="44450" rIns="90488" bIns="44450" anchor="ctr"/>
          <a:lstStyle/>
          <a:p>
            <a:pPr algn="ctr">
              <a:defRPr/>
            </a:pPr>
            <a:r>
              <a:rPr lang="en-GB" sz="4000" b="1" dirty="0">
                <a:solidFill>
                  <a:schemeClr val="tx2"/>
                </a:solidFill>
                <a:latin typeface="Times New Roman" charset="0"/>
              </a:rPr>
              <a:t>Characteristics of an expert system</a:t>
            </a:r>
            <a:endParaRPr lang="en-US" sz="3000" b="1" dirty="0">
              <a:latin typeface="Times New Roman" charset="0"/>
            </a:endParaRPr>
          </a:p>
        </p:txBody>
      </p:sp>
    </p:spTree>
    <p:extLst>
      <p:ext uri="{BB962C8B-B14F-4D97-AF65-F5344CB8AC3E}">
        <p14:creationId xmlns:p14="http://schemas.microsoft.com/office/powerpoint/2010/main" val="305442505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6"/>
          <p:cNvSpPr>
            <a:spLocks noChangeArrowheads="1"/>
          </p:cNvSpPr>
          <p:nvPr/>
        </p:nvSpPr>
        <p:spPr bwMode="auto">
          <a:xfrm>
            <a:off x="304800" y="609600"/>
            <a:ext cx="8458200" cy="53340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pitchFamily="2" charset="2"/>
              <a:buChar char="n"/>
              <a:defRPr/>
            </a:pPr>
            <a:r>
              <a:rPr lang="en-GB" sz="3000" dirty="0">
                <a:latin typeface="Times New Roman" charset="0"/>
              </a:rPr>
              <a:t>Expert systems apply </a:t>
            </a:r>
            <a:r>
              <a:rPr lang="en-GB" sz="3000" b="1" dirty="0">
                <a:solidFill>
                  <a:srgbClr val="FF0000"/>
                </a:solidFill>
                <a:latin typeface="Times New Roman" charset="0"/>
              </a:rPr>
              <a:t>heuristics</a:t>
            </a:r>
            <a:r>
              <a:rPr lang="en-GB" sz="3000" dirty="0">
                <a:latin typeface="Times New Roman" charset="0"/>
              </a:rPr>
              <a:t> to guide the reasoning and thus reduce the search area for a solution.</a:t>
            </a:r>
          </a:p>
          <a:p>
            <a:pPr marL="342900" indent="-342900">
              <a:spcBef>
                <a:spcPct val="20000"/>
              </a:spcBef>
              <a:buClr>
                <a:schemeClr val="tx2"/>
              </a:buClr>
              <a:buSzPct val="75000"/>
              <a:buFont typeface="Monotype Sorts" pitchFamily="2" charset="2"/>
              <a:buChar char="n"/>
              <a:defRPr/>
            </a:pPr>
            <a:r>
              <a:rPr lang="en-GB" sz="3000" dirty="0">
                <a:latin typeface="Times New Roman" charset="0"/>
              </a:rPr>
              <a:t>A unique feature of an expert system is its </a:t>
            </a:r>
            <a:r>
              <a:rPr lang="en-GB" sz="3000" b="1" dirty="0">
                <a:solidFill>
                  <a:srgbClr val="FF0000"/>
                </a:solidFill>
                <a:latin typeface="Times New Roman" charset="0"/>
              </a:rPr>
              <a:t>explanation capability</a:t>
            </a:r>
            <a:r>
              <a:rPr lang="en-GB" sz="3000" dirty="0">
                <a:latin typeface="Times New Roman" charset="0"/>
              </a:rPr>
              <a:t>.  It enables the expert system to review its own reasoning and explain its decisions.</a:t>
            </a:r>
          </a:p>
          <a:p>
            <a:pPr marL="342900" indent="-342900">
              <a:spcBef>
                <a:spcPct val="20000"/>
              </a:spcBef>
              <a:buClr>
                <a:schemeClr val="tx2"/>
              </a:buClr>
              <a:buSzPct val="75000"/>
              <a:buFont typeface="Monotype Sorts" pitchFamily="2" charset="2"/>
              <a:buChar char="n"/>
              <a:defRPr/>
            </a:pPr>
            <a:r>
              <a:rPr lang="en-GB" sz="3000" dirty="0">
                <a:latin typeface="Times New Roman" charset="0"/>
              </a:rPr>
              <a:t>Expert systems employ </a:t>
            </a:r>
            <a:r>
              <a:rPr lang="en-GB" sz="3000" b="1" dirty="0">
                <a:solidFill>
                  <a:srgbClr val="FF0000"/>
                </a:solidFill>
                <a:latin typeface="Times New Roman" charset="0"/>
              </a:rPr>
              <a:t>symbolic reasoning</a:t>
            </a:r>
            <a:r>
              <a:rPr lang="en-GB" sz="3000" dirty="0">
                <a:solidFill>
                  <a:srgbClr val="FF0000"/>
                </a:solidFill>
                <a:latin typeface="Times New Roman" charset="0"/>
              </a:rPr>
              <a:t> </a:t>
            </a:r>
            <a:r>
              <a:rPr lang="en-GB" sz="3000" dirty="0">
                <a:latin typeface="Times New Roman" charset="0"/>
              </a:rPr>
              <a:t>when solving a problem.  Symbols are used to represent different types of knowledge such as facts, concepts and rules.</a:t>
            </a:r>
          </a:p>
        </p:txBody>
      </p:sp>
    </p:spTree>
    <p:extLst>
      <p:ext uri="{BB962C8B-B14F-4D97-AF65-F5344CB8AC3E}">
        <p14:creationId xmlns:p14="http://schemas.microsoft.com/office/powerpoint/2010/main" val="144672774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Rectangle 7"/>
          <p:cNvSpPr>
            <a:spLocks noChangeArrowheads="1"/>
          </p:cNvSpPr>
          <p:nvPr/>
        </p:nvSpPr>
        <p:spPr bwMode="auto">
          <a:xfrm>
            <a:off x="304800" y="228600"/>
            <a:ext cx="8534400" cy="495300"/>
          </a:xfrm>
          <a:prstGeom prst="rect">
            <a:avLst/>
          </a:prstGeom>
          <a:noFill/>
          <a:ln w="12700">
            <a:noFill/>
            <a:miter lim="800000"/>
            <a:headEnd/>
            <a:tailEnd/>
          </a:ln>
          <a:effectLst/>
        </p:spPr>
        <p:txBody>
          <a:bodyPr lIns="90488" tIns="44450" rIns="90488" bIns="44450" anchor="ctr"/>
          <a:lstStyle/>
          <a:p>
            <a:pPr algn="ctr">
              <a:defRPr/>
            </a:pPr>
            <a:r>
              <a:rPr lang="en-GB" sz="3600" b="1" dirty="0">
                <a:solidFill>
                  <a:schemeClr val="tx2"/>
                </a:solidFill>
                <a:latin typeface="Times New Roman" charset="0"/>
              </a:rPr>
              <a:t>Forward chaining and backward chaining</a:t>
            </a:r>
            <a:endParaRPr lang="en-US" sz="3600" b="1" dirty="0">
              <a:latin typeface="Times New Roman" charset="0"/>
            </a:endParaRPr>
          </a:p>
        </p:txBody>
      </p:sp>
      <p:sp>
        <p:nvSpPr>
          <p:cNvPr id="19464" name="Rectangle 8"/>
          <p:cNvSpPr>
            <a:spLocks noChangeArrowheads="1"/>
          </p:cNvSpPr>
          <p:nvPr/>
        </p:nvSpPr>
        <p:spPr bwMode="auto">
          <a:xfrm>
            <a:off x="304800" y="800100"/>
            <a:ext cx="8496300" cy="565785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pitchFamily="2" charset="2"/>
              <a:buChar char="n"/>
              <a:defRPr/>
            </a:pPr>
            <a:r>
              <a:rPr lang="en-GB" sz="2800" dirty="0">
                <a:latin typeface="Times New Roman" charset="0"/>
              </a:rPr>
              <a:t>In a rule-based expert system, the domain knowledge is represented by a set of </a:t>
            </a:r>
            <a:r>
              <a:rPr lang="en-GB" sz="2800" dirty="0">
                <a:solidFill>
                  <a:srgbClr val="FF0000"/>
                </a:solidFill>
                <a:latin typeface="Times New Roman" charset="0"/>
              </a:rPr>
              <a:t>IF-THEN</a:t>
            </a:r>
            <a:r>
              <a:rPr lang="en-GB" sz="2800" dirty="0">
                <a:latin typeface="Times New Roman" charset="0"/>
              </a:rPr>
              <a:t> production rules and data is represented by a set of facts about the current situation.  The inference engine compares each rule stored in the knowledge base with facts contained in the database.  When the IF (condition) part of the rule matches a fact, the rule is </a:t>
            </a:r>
            <a:r>
              <a:rPr lang="en-GB" sz="2800" b="1" dirty="0">
                <a:solidFill>
                  <a:srgbClr val="FF0000"/>
                </a:solidFill>
                <a:latin typeface="Times New Roman" charset="0"/>
              </a:rPr>
              <a:t>fired</a:t>
            </a:r>
            <a:r>
              <a:rPr lang="en-GB" sz="2800" dirty="0">
                <a:latin typeface="Times New Roman" charset="0"/>
              </a:rPr>
              <a:t> and its THEN (action) part is executed.</a:t>
            </a:r>
          </a:p>
          <a:p>
            <a:pPr marL="342900" indent="-342900">
              <a:spcBef>
                <a:spcPct val="20000"/>
              </a:spcBef>
              <a:buClr>
                <a:schemeClr val="tx2"/>
              </a:buClr>
              <a:buSzPct val="75000"/>
              <a:buFont typeface="Monotype Sorts" pitchFamily="2" charset="2"/>
              <a:buChar char="n"/>
              <a:defRPr/>
            </a:pPr>
            <a:r>
              <a:rPr lang="en-GB" sz="2800" dirty="0">
                <a:latin typeface="Times New Roman" charset="0"/>
              </a:rPr>
              <a:t>The matching of the rule IF parts to the facts produces </a:t>
            </a:r>
            <a:r>
              <a:rPr lang="en-GB" sz="2800" b="1" dirty="0">
                <a:solidFill>
                  <a:schemeClr val="tx2"/>
                </a:solidFill>
                <a:latin typeface="Times New Roman" charset="0"/>
              </a:rPr>
              <a:t>inference chains</a:t>
            </a:r>
            <a:r>
              <a:rPr lang="en-GB" sz="2800" dirty="0">
                <a:latin typeface="Times New Roman" charset="0"/>
              </a:rPr>
              <a:t>. The inference chain indicates how an expert system applies the rules to reach a conclusion.</a:t>
            </a:r>
            <a:endParaRPr lang="en-US" sz="2800" dirty="0">
              <a:latin typeface="Times New Roman" charset="0"/>
            </a:endParaRPr>
          </a:p>
        </p:txBody>
      </p:sp>
    </p:spTree>
    <p:extLst>
      <p:ext uri="{BB962C8B-B14F-4D97-AF65-F5344CB8AC3E}">
        <p14:creationId xmlns:p14="http://schemas.microsoft.com/office/powerpoint/2010/main" val="243136523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ChangeArrowheads="1"/>
          </p:cNvSpPr>
          <p:nvPr/>
        </p:nvSpPr>
        <p:spPr bwMode="auto">
          <a:xfrm>
            <a:off x="304800" y="228600"/>
            <a:ext cx="8591550" cy="628650"/>
          </a:xfrm>
          <a:prstGeom prst="rect">
            <a:avLst/>
          </a:prstGeom>
          <a:noFill/>
          <a:ln w="12700">
            <a:noFill/>
            <a:miter lim="800000"/>
            <a:headEnd/>
            <a:tailEnd/>
          </a:ln>
          <a:effectLst/>
        </p:spPr>
        <p:txBody>
          <a:bodyPr lIns="90488" tIns="44450" rIns="90488" bIns="44450" anchor="ctr"/>
          <a:lstStyle/>
          <a:p>
            <a:pPr algn="ctr">
              <a:defRPr/>
            </a:pPr>
            <a:r>
              <a:rPr lang="en-GB" sz="3000" b="1" dirty="0">
                <a:solidFill>
                  <a:schemeClr val="tx2"/>
                </a:solidFill>
                <a:latin typeface="Times New Roman" charset="0"/>
              </a:rPr>
              <a:t>Inference engine cycles via a match-fire procedure</a:t>
            </a:r>
            <a:endParaRPr lang="en-US" sz="3000" b="1" dirty="0">
              <a:solidFill>
                <a:schemeClr val="tx2"/>
              </a:solidFill>
              <a:latin typeface="Times New Roman" charset="0"/>
            </a:endParaRPr>
          </a:p>
        </p:txBody>
      </p:sp>
      <p:graphicFrame>
        <p:nvGraphicFramePr>
          <p:cNvPr id="5" name="Object 7"/>
          <p:cNvGraphicFramePr>
            <a:graphicFrameLocks noChangeAspect="1"/>
          </p:cNvGraphicFramePr>
          <p:nvPr/>
        </p:nvGraphicFramePr>
        <p:xfrm>
          <a:off x="1349375" y="1152525"/>
          <a:ext cx="6426200" cy="4927600"/>
        </p:xfrm>
        <a:graphic>
          <a:graphicData uri="http://schemas.openxmlformats.org/presentationml/2006/ole">
            <mc:AlternateContent xmlns:mc="http://schemas.openxmlformats.org/markup-compatibility/2006">
              <mc:Choice xmlns:v="urn:schemas-microsoft-com:vml" Requires="v">
                <p:oleObj spid="_x0000_s37915" name="Picture" r:id="rId3" imgW="3452400" imgH="2543040" progId="Word.Picture.8">
                  <p:embed/>
                </p:oleObj>
              </mc:Choice>
              <mc:Fallback>
                <p:oleObj name="Picture" r:id="rId3" imgW="3452400" imgH="254304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9375" y="1152525"/>
                        <a:ext cx="6426200" cy="492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054639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ChangeArrowheads="1"/>
          </p:cNvSpPr>
          <p:nvPr/>
        </p:nvSpPr>
        <p:spPr bwMode="auto">
          <a:xfrm>
            <a:off x="304800" y="228600"/>
            <a:ext cx="8591550" cy="628650"/>
          </a:xfrm>
          <a:prstGeom prst="rect">
            <a:avLst/>
          </a:prstGeom>
          <a:noFill/>
          <a:ln w="12700">
            <a:noFill/>
            <a:miter lim="800000"/>
            <a:headEnd/>
            <a:tailEnd/>
          </a:ln>
          <a:effectLst/>
        </p:spPr>
        <p:txBody>
          <a:bodyPr lIns="90488" tIns="44450" rIns="90488" bIns="44450" anchor="ctr"/>
          <a:lstStyle/>
          <a:p>
            <a:pPr algn="ctr">
              <a:defRPr/>
            </a:pPr>
            <a:r>
              <a:rPr lang="en-GB" sz="4000" b="1" dirty="0">
                <a:solidFill>
                  <a:schemeClr val="tx2"/>
                </a:solidFill>
                <a:latin typeface="Times New Roman" charset="0"/>
              </a:rPr>
              <a:t>An example of an inference chain</a:t>
            </a:r>
            <a:endParaRPr lang="en-US" sz="4000" b="1" dirty="0">
              <a:solidFill>
                <a:schemeClr val="tx2"/>
              </a:solidFill>
              <a:latin typeface="Times New Roman" charset="0"/>
            </a:endParaRPr>
          </a:p>
        </p:txBody>
      </p:sp>
      <p:graphicFrame>
        <p:nvGraphicFramePr>
          <p:cNvPr id="8194" name="Object 6"/>
          <p:cNvGraphicFramePr>
            <a:graphicFrameLocks noChangeAspect="1"/>
          </p:cNvGraphicFramePr>
          <p:nvPr/>
        </p:nvGraphicFramePr>
        <p:xfrm>
          <a:off x="449263" y="1292225"/>
          <a:ext cx="4006850" cy="4135438"/>
        </p:xfrm>
        <a:graphic>
          <a:graphicData uri="http://schemas.openxmlformats.org/presentationml/2006/ole">
            <mc:AlternateContent xmlns:mc="http://schemas.openxmlformats.org/markup-compatibility/2006">
              <mc:Choice xmlns:v="urn:schemas-microsoft-com:vml" Requires="v">
                <p:oleObj spid="_x0000_s38964" name="Document" r:id="rId3" imgW="5486400" imgH="1798200" progId="Word.Document.8">
                  <p:embed/>
                </p:oleObj>
              </mc:Choice>
              <mc:Fallback>
                <p:oleObj name="Document" r:id="rId3" imgW="5486400" imgH="17982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937" r="64305"/>
                      <a:stretch>
                        <a:fillRect/>
                      </a:stretch>
                    </p:blipFill>
                    <p:spPr bwMode="auto">
                      <a:xfrm>
                        <a:off x="449263" y="1292225"/>
                        <a:ext cx="4006850" cy="413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7"/>
          <p:cNvGraphicFramePr>
            <a:graphicFrameLocks noChangeAspect="1"/>
          </p:cNvGraphicFramePr>
          <p:nvPr/>
        </p:nvGraphicFramePr>
        <p:xfrm>
          <a:off x="4448175" y="2552700"/>
          <a:ext cx="4294188" cy="2036763"/>
        </p:xfrm>
        <a:graphic>
          <a:graphicData uri="http://schemas.openxmlformats.org/presentationml/2006/ole">
            <mc:AlternateContent xmlns:mc="http://schemas.openxmlformats.org/markup-compatibility/2006">
              <mc:Choice xmlns:v="urn:schemas-microsoft-com:vml" Requires="v">
                <p:oleObj spid="_x0000_s38965" name="Picture" r:id="rId5" imgW="2406600" imgH="1141560" progId="Word.Picture.8">
                  <p:embed/>
                </p:oleObj>
              </mc:Choice>
              <mc:Fallback>
                <p:oleObj name="Picture" r:id="rId5" imgW="2406600" imgH="114156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8175" y="2552700"/>
                        <a:ext cx="4294188" cy="203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643537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304800" y="228600"/>
            <a:ext cx="8534400" cy="666750"/>
          </a:xfrm>
          <a:prstGeom prst="rect">
            <a:avLst/>
          </a:prstGeom>
          <a:noFill/>
          <a:ln w="12700">
            <a:noFill/>
            <a:miter lim="800000"/>
            <a:headEnd/>
            <a:tailEnd/>
          </a:ln>
          <a:effectLst/>
        </p:spPr>
        <p:txBody>
          <a:bodyPr lIns="90488" tIns="44450" rIns="90488" bIns="44450" anchor="ctr"/>
          <a:lstStyle/>
          <a:p>
            <a:pPr algn="ctr">
              <a:defRPr/>
            </a:pPr>
            <a:r>
              <a:rPr lang="en-GB" sz="3600" b="1" dirty="0">
                <a:solidFill>
                  <a:schemeClr val="tx2"/>
                </a:solidFill>
                <a:latin typeface="Times New Roman" charset="0"/>
              </a:rPr>
              <a:t>Forward chaining</a:t>
            </a:r>
            <a:endParaRPr lang="en-US" sz="3600" b="1" dirty="0">
              <a:latin typeface="Times New Roman" charset="0"/>
            </a:endParaRPr>
          </a:p>
        </p:txBody>
      </p:sp>
      <p:sp>
        <p:nvSpPr>
          <p:cNvPr id="75779" name="Rectangle 3"/>
          <p:cNvSpPr>
            <a:spLocks noChangeArrowheads="1"/>
          </p:cNvSpPr>
          <p:nvPr/>
        </p:nvSpPr>
        <p:spPr bwMode="auto">
          <a:xfrm>
            <a:off x="285750" y="1028700"/>
            <a:ext cx="8496300" cy="340995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pitchFamily="2" charset="2"/>
              <a:buChar char="n"/>
              <a:defRPr/>
            </a:pPr>
            <a:r>
              <a:rPr lang="en-GB" sz="3000" dirty="0">
                <a:latin typeface="Times New Roman" charset="0"/>
              </a:rPr>
              <a:t>Forward chaining is the </a:t>
            </a:r>
            <a:r>
              <a:rPr lang="en-GB" sz="3000" b="1" dirty="0">
                <a:solidFill>
                  <a:srgbClr val="FF0000"/>
                </a:solidFill>
                <a:latin typeface="Times New Roman" charset="0"/>
              </a:rPr>
              <a:t>data-driven reasoning</a:t>
            </a:r>
            <a:r>
              <a:rPr lang="en-GB" sz="3000" dirty="0">
                <a:latin typeface="Times New Roman" charset="0"/>
              </a:rPr>
              <a:t>.  The reasoning starts from the known data and proceeds forward with that data.  Each time only the topmost rule is executed.  When fired, the rule adds a new fact in the database.  Any rule can be executed only once. The match-fire cycle stops when no further rules can be fired.</a:t>
            </a:r>
            <a:endParaRPr lang="en-US" sz="3000" dirty="0">
              <a:latin typeface="Times New Roman" charset="0"/>
            </a:endParaRPr>
          </a:p>
        </p:txBody>
      </p:sp>
    </p:spTree>
    <p:extLst>
      <p:ext uri="{BB962C8B-B14F-4D97-AF65-F5344CB8AC3E}">
        <p14:creationId xmlns:p14="http://schemas.microsoft.com/office/powerpoint/2010/main" val="24095208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6"/>
          <p:cNvSpPr>
            <a:spLocks noChangeArrowheads="1"/>
          </p:cNvSpPr>
          <p:nvPr/>
        </p:nvSpPr>
        <p:spPr bwMode="auto">
          <a:xfrm>
            <a:off x="304800" y="228600"/>
            <a:ext cx="8591550" cy="762000"/>
          </a:xfrm>
          <a:prstGeom prst="rect">
            <a:avLst/>
          </a:prstGeom>
          <a:noFill/>
          <a:ln w="12700">
            <a:noFill/>
            <a:miter lim="800000"/>
            <a:headEnd/>
            <a:tailEnd/>
          </a:ln>
          <a:effectLst/>
        </p:spPr>
        <p:txBody>
          <a:bodyPr lIns="90488" tIns="44450" rIns="90488" bIns="44450" anchor="ctr"/>
          <a:lstStyle/>
          <a:p>
            <a:pPr algn="ctr">
              <a:defRPr/>
            </a:pPr>
            <a:r>
              <a:rPr lang="en-GB" sz="3600" b="1" dirty="0">
                <a:solidFill>
                  <a:schemeClr val="tx2"/>
                </a:solidFill>
                <a:latin typeface="Times New Roman" charset="0"/>
              </a:rPr>
              <a:t>Forward chaining</a:t>
            </a:r>
            <a:endParaRPr lang="en-US" sz="3600" b="1" dirty="0">
              <a:solidFill>
                <a:schemeClr val="tx2"/>
              </a:solidFill>
              <a:latin typeface="Times New Roman" charset="0"/>
            </a:endParaRPr>
          </a:p>
        </p:txBody>
      </p:sp>
      <p:graphicFrame>
        <p:nvGraphicFramePr>
          <p:cNvPr id="5" name="Object 10"/>
          <p:cNvGraphicFramePr>
            <a:graphicFrameLocks noChangeAspect="1"/>
          </p:cNvGraphicFramePr>
          <p:nvPr/>
        </p:nvGraphicFramePr>
        <p:xfrm>
          <a:off x="354013" y="1535113"/>
          <a:ext cx="8499475" cy="4327525"/>
        </p:xfrm>
        <a:graphic>
          <a:graphicData uri="http://schemas.openxmlformats.org/presentationml/2006/ole">
            <mc:AlternateContent xmlns:mc="http://schemas.openxmlformats.org/markup-compatibility/2006">
              <mc:Choice xmlns:v="urn:schemas-microsoft-com:vml" Requires="v">
                <p:oleObj spid="_x0000_s39963" name="Picture" r:id="rId3" imgW="6988320" imgH="3559320" progId="Word.Picture.8">
                  <p:embed/>
                </p:oleObj>
              </mc:Choice>
              <mc:Fallback>
                <p:oleObj name="Picture" r:id="rId3" imgW="6988320" imgH="355932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013" y="1535113"/>
                        <a:ext cx="8499475" cy="432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514734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6"/>
          <p:cNvSpPr>
            <a:spLocks noChangeArrowheads="1"/>
          </p:cNvSpPr>
          <p:nvPr/>
        </p:nvSpPr>
        <p:spPr bwMode="auto">
          <a:xfrm>
            <a:off x="228600" y="533400"/>
            <a:ext cx="8534400" cy="44958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pitchFamily="2" charset="2"/>
              <a:buChar char="n"/>
              <a:defRPr/>
            </a:pPr>
            <a:r>
              <a:rPr lang="en-GB" sz="3000" dirty="0">
                <a:latin typeface="Times New Roman" charset="0"/>
              </a:rPr>
              <a:t>Forward chaining is a technique for gathering information and then inferring from it whatever can be inferred.  </a:t>
            </a:r>
          </a:p>
          <a:p>
            <a:pPr marL="342900" indent="-342900">
              <a:spcBef>
                <a:spcPct val="20000"/>
              </a:spcBef>
              <a:buClr>
                <a:schemeClr val="tx2"/>
              </a:buClr>
              <a:buSzPct val="75000"/>
              <a:buFont typeface="Monotype Sorts" pitchFamily="2" charset="2"/>
              <a:buChar char="n"/>
              <a:defRPr/>
            </a:pPr>
            <a:r>
              <a:rPr lang="en-GB" sz="3000" dirty="0">
                <a:latin typeface="Times New Roman" charset="0"/>
              </a:rPr>
              <a:t>However, in forward chaining, many rules may be executed that have nothing to do with the established goal.</a:t>
            </a:r>
          </a:p>
          <a:p>
            <a:pPr marL="342900" indent="-342900">
              <a:spcBef>
                <a:spcPct val="20000"/>
              </a:spcBef>
              <a:buClr>
                <a:schemeClr val="tx2"/>
              </a:buClr>
              <a:buSzPct val="75000"/>
              <a:buFont typeface="Monotype Sorts" pitchFamily="2" charset="2"/>
              <a:buChar char="n"/>
              <a:defRPr/>
            </a:pPr>
            <a:r>
              <a:rPr lang="en-GB" sz="3000" dirty="0">
                <a:latin typeface="Times New Roman" charset="0"/>
              </a:rPr>
              <a:t>Therefore, if our goal is to infer only one particular fact, the forward chaining inference technique would not be efficient.</a:t>
            </a:r>
            <a:endParaRPr lang="en-US" dirty="0">
              <a:latin typeface="Times New Roman" charset="0"/>
            </a:endParaRPr>
          </a:p>
        </p:txBody>
      </p:sp>
    </p:spTree>
    <p:extLst>
      <p:ext uri="{BB962C8B-B14F-4D97-AF65-F5344CB8AC3E}">
        <p14:creationId xmlns:p14="http://schemas.microsoft.com/office/powerpoint/2010/main" val="150860387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ctrTitle"/>
          </p:nvPr>
        </p:nvSpPr>
        <p:spPr>
          <a:xfrm>
            <a:off x="762000" y="152400"/>
            <a:ext cx="7772400" cy="1143000"/>
          </a:xfrm>
        </p:spPr>
        <p:txBody>
          <a:bodyPr/>
          <a:lstStyle/>
          <a:p>
            <a:pPr eaLnBrk="1" hangingPunct="1"/>
            <a:r>
              <a:rPr lang="en-GB" sz="6000" smtClean="0"/>
              <a:t>Expert Systems</a:t>
            </a:r>
          </a:p>
        </p:txBody>
      </p:sp>
      <p:sp>
        <p:nvSpPr>
          <p:cNvPr id="5123" name="Rectangle 1027" descr="Rectangle: Click to edit Master text styles&#10;Second level&#10;Third level&#10;Fourth level&#10;Fifth level"/>
          <p:cNvSpPr>
            <a:spLocks noGrp="1" noChangeArrowheads="1"/>
          </p:cNvSpPr>
          <p:nvPr>
            <p:ph type="subTitle" idx="1"/>
          </p:nvPr>
        </p:nvSpPr>
        <p:spPr>
          <a:xfrm>
            <a:off x="304800" y="1295400"/>
            <a:ext cx="8458200" cy="5410200"/>
          </a:xfrm>
        </p:spPr>
        <p:txBody>
          <a:bodyPr/>
          <a:lstStyle/>
          <a:p>
            <a:pPr marL="457200" indent="-457200" algn="l" eaLnBrk="1" hangingPunct="1">
              <a:buFontTx/>
              <a:buChar char="•"/>
            </a:pPr>
            <a:r>
              <a:rPr lang="en-GB" sz="2800" dirty="0" smtClean="0"/>
              <a:t>ES become successful after realization that “</a:t>
            </a:r>
            <a:r>
              <a:rPr lang="en-GB" sz="2800" dirty="0" smtClean="0">
                <a:solidFill>
                  <a:srgbClr val="FF0000"/>
                </a:solidFill>
              </a:rPr>
              <a:t>to make a program intelligent provide lots of high quality specific knowledge about some problem area.”</a:t>
            </a:r>
          </a:p>
          <a:p>
            <a:pPr marL="457200" indent="-457200" algn="l" eaLnBrk="1" hangingPunct="1">
              <a:buFontTx/>
              <a:buChar char="•"/>
            </a:pPr>
            <a:endParaRPr lang="en-GB" sz="2800" dirty="0" smtClean="0"/>
          </a:p>
          <a:p>
            <a:pPr marL="457200" indent="-457200" algn="just" eaLnBrk="1" hangingPunct="1">
              <a:buFontTx/>
              <a:buChar char="•"/>
            </a:pPr>
            <a:r>
              <a:rPr lang="en-GB" sz="2800" dirty="0" smtClean="0"/>
              <a:t>An expert system is a computer program that is designed to hold the accumulated knowledge of one or more domain </a:t>
            </a:r>
            <a:r>
              <a:rPr lang="en-GB" sz="2800" smtClean="0"/>
              <a:t>experts.</a:t>
            </a:r>
          </a:p>
          <a:p>
            <a:pPr marL="457200" indent="-457200" algn="just" eaLnBrk="1" hangingPunct="1">
              <a:buFontTx/>
              <a:buChar char="•"/>
            </a:pPr>
            <a:endParaRPr lang="en-GB" sz="2800" dirty="0" smtClean="0"/>
          </a:p>
          <a:p>
            <a:pPr marL="457200" indent="-457200" algn="just" eaLnBrk="1" hangingPunct="1">
              <a:buFontTx/>
              <a:buChar char="•"/>
            </a:pPr>
            <a:r>
              <a:rPr lang="en-GB" sz="2800" dirty="0" smtClean="0">
                <a:solidFill>
                  <a:schemeClr val="accent2"/>
                </a:solidFill>
              </a:rPr>
              <a:t>Knowledge: which allows to make some decision.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6" name="Rectangle 12"/>
          <p:cNvSpPr>
            <a:spLocks noChangeArrowheads="1"/>
          </p:cNvSpPr>
          <p:nvPr/>
        </p:nvSpPr>
        <p:spPr bwMode="auto">
          <a:xfrm>
            <a:off x="304800" y="228600"/>
            <a:ext cx="8534400" cy="666750"/>
          </a:xfrm>
          <a:prstGeom prst="rect">
            <a:avLst/>
          </a:prstGeom>
          <a:noFill/>
          <a:ln w="12700">
            <a:noFill/>
            <a:miter lim="800000"/>
            <a:headEnd/>
            <a:tailEnd/>
          </a:ln>
          <a:effectLst/>
        </p:spPr>
        <p:txBody>
          <a:bodyPr lIns="90488" tIns="44450" rIns="90488" bIns="44450" anchor="ctr"/>
          <a:lstStyle/>
          <a:p>
            <a:pPr algn="ctr">
              <a:defRPr/>
            </a:pPr>
            <a:r>
              <a:rPr lang="en-GB" sz="3600" b="1" dirty="0">
                <a:solidFill>
                  <a:schemeClr val="tx2"/>
                </a:solidFill>
                <a:latin typeface="Times New Roman" charset="0"/>
              </a:rPr>
              <a:t>Backward chaining</a:t>
            </a:r>
            <a:endParaRPr lang="en-US" sz="3600" b="1" dirty="0">
              <a:latin typeface="Times New Roman" charset="0"/>
            </a:endParaRPr>
          </a:p>
        </p:txBody>
      </p:sp>
      <p:sp>
        <p:nvSpPr>
          <p:cNvPr id="21517" name="Rectangle 13"/>
          <p:cNvSpPr>
            <a:spLocks noChangeArrowheads="1"/>
          </p:cNvSpPr>
          <p:nvPr/>
        </p:nvSpPr>
        <p:spPr bwMode="auto">
          <a:xfrm>
            <a:off x="285750" y="1028700"/>
            <a:ext cx="8553450" cy="48768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pitchFamily="2" charset="2"/>
              <a:buChar char="n"/>
              <a:defRPr/>
            </a:pPr>
            <a:r>
              <a:rPr lang="en-GB" sz="3000" dirty="0">
                <a:latin typeface="Times New Roman" charset="0"/>
              </a:rPr>
              <a:t>Backward chaining is the </a:t>
            </a:r>
            <a:r>
              <a:rPr lang="en-GB" sz="3000" b="1" dirty="0">
                <a:solidFill>
                  <a:srgbClr val="FF0000"/>
                </a:solidFill>
                <a:latin typeface="Times New Roman" charset="0"/>
              </a:rPr>
              <a:t>goal-driven reasoning</a:t>
            </a:r>
            <a:r>
              <a:rPr lang="en-GB" sz="3000" dirty="0">
                <a:solidFill>
                  <a:srgbClr val="FF0000"/>
                </a:solidFill>
                <a:latin typeface="Times New Roman" charset="0"/>
              </a:rPr>
              <a:t>.  </a:t>
            </a:r>
            <a:r>
              <a:rPr lang="en-GB" sz="3000" dirty="0">
                <a:latin typeface="Times New Roman" charset="0"/>
              </a:rPr>
              <a:t>In backward chaining, an expert system has the goal (</a:t>
            </a:r>
            <a:r>
              <a:rPr lang="en-GB" sz="3000" dirty="0">
                <a:solidFill>
                  <a:srgbClr val="FF0000"/>
                </a:solidFill>
                <a:latin typeface="Times New Roman" charset="0"/>
              </a:rPr>
              <a:t>a </a:t>
            </a:r>
            <a:r>
              <a:rPr lang="en-GB" sz="3000" i="1" dirty="0">
                <a:solidFill>
                  <a:srgbClr val="FF0000"/>
                </a:solidFill>
                <a:latin typeface="Times New Roman" charset="0"/>
              </a:rPr>
              <a:t>hypothetical solution</a:t>
            </a:r>
            <a:r>
              <a:rPr lang="en-GB" sz="3000" dirty="0">
                <a:latin typeface="Times New Roman" charset="0"/>
              </a:rPr>
              <a:t>) and the inference engine attempts to find the evidence to prove it.  First, the knowledge base is searched to find rules that might have the desired solution.  Such rules must have the goal in their THEN (action) parts.  If such a rule is found and its IF (condition) part matches data in the database, then the rule is fired and the goal is proved.  However, this is rarely the case.</a:t>
            </a:r>
            <a:endParaRPr lang="en-US" sz="3000" dirty="0">
              <a:latin typeface="Times New Roman" charset="0"/>
            </a:endParaRPr>
          </a:p>
        </p:txBody>
      </p:sp>
    </p:spTree>
    <p:extLst>
      <p:ext uri="{BB962C8B-B14F-4D97-AF65-F5344CB8AC3E}">
        <p14:creationId xmlns:p14="http://schemas.microsoft.com/office/powerpoint/2010/main" val="207565244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04800" y="228600"/>
            <a:ext cx="8534400" cy="666750"/>
          </a:xfrm>
          <a:prstGeom prst="rect">
            <a:avLst/>
          </a:prstGeom>
          <a:noFill/>
          <a:ln w="12700">
            <a:noFill/>
            <a:miter lim="800000"/>
            <a:headEnd/>
            <a:tailEnd/>
          </a:ln>
          <a:effectLst/>
        </p:spPr>
        <p:txBody>
          <a:bodyPr lIns="90488" tIns="44450" rIns="90488" bIns="44450" anchor="ctr"/>
          <a:lstStyle/>
          <a:p>
            <a:pPr algn="ctr">
              <a:defRPr/>
            </a:pPr>
            <a:r>
              <a:rPr lang="en-GB" sz="3600" b="1" dirty="0">
                <a:solidFill>
                  <a:schemeClr val="tx2"/>
                </a:solidFill>
                <a:latin typeface="Times New Roman" charset="0"/>
              </a:rPr>
              <a:t>Backward chaining</a:t>
            </a:r>
            <a:endParaRPr lang="en-US" sz="3600" b="1" dirty="0">
              <a:latin typeface="Times New Roman" charset="0"/>
            </a:endParaRPr>
          </a:p>
        </p:txBody>
      </p:sp>
      <p:sp>
        <p:nvSpPr>
          <p:cNvPr id="76803" name="Rectangle 3"/>
          <p:cNvSpPr>
            <a:spLocks noChangeArrowheads="1"/>
          </p:cNvSpPr>
          <p:nvPr/>
        </p:nvSpPr>
        <p:spPr bwMode="auto">
          <a:xfrm>
            <a:off x="285750" y="1028700"/>
            <a:ext cx="8496300" cy="390525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pitchFamily="2" charset="2"/>
              <a:buChar char="n"/>
              <a:defRPr/>
            </a:pPr>
            <a:r>
              <a:rPr lang="en-GB" sz="3000" dirty="0">
                <a:latin typeface="Times New Roman" charset="0"/>
              </a:rPr>
              <a:t>Thus the inference engine puts aside the rule it is working with (the rule is said to </a:t>
            </a:r>
            <a:r>
              <a:rPr lang="en-GB" sz="3000" b="1" i="1" dirty="0">
                <a:solidFill>
                  <a:srgbClr val="FF0000"/>
                </a:solidFill>
                <a:latin typeface="Times New Roman" charset="0"/>
              </a:rPr>
              <a:t>stack</a:t>
            </a:r>
            <a:r>
              <a:rPr lang="en-GB" sz="3000" dirty="0">
                <a:latin typeface="Times New Roman" charset="0"/>
              </a:rPr>
              <a:t>) and sets up a new goal, a </a:t>
            </a:r>
            <a:r>
              <a:rPr lang="en-GB" sz="3000" dirty="0" err="1">
                <a:latin typeface="Times New Roman" charset="0"/>
              </a:rPr>
              <a:t>subgoal</a:t>
            </a:r>
            <a:r>
              <a:rPr lang="en-GB" sz="3000" dirty="0">
                <a:latin typeface="Times New Roman" charset="0"/>
              </a:rPr>
              <a:t>, to prove the IF part of this rule.  Then the knowledge base is searched again for rules that can prove the </a:t>
            </a:r>
            <a:r>
              <a:rPr lang="en-GB" sz="3000" dirty="0" err="1">
                <a:latin typeface="Times New Roman" charset="0"/>
              </a:rPr>
              <a:t>subgoal</a:t>
            </a:r>
            <a:r>
              <a:rPr lang="en-GB" sz="3000" dirty="0">
                <a:latin typeface="Times New Roman" charset="0"/>
              </a:rPr>
              <a:t>.  The inference engine repeats the process of stacking the rules until no rules are found in the knowledge base to prove the current </a:t>
            </a:r>
            <a:r>
              <a:rPr lang="en-GB" sz="3000" dirty="0" err="1">
                <a:latin typeface="Times New Roman" charset="0"/>
              </a:rPr>
              <a:t>subgoal</a:t>
            </a:r>
            <a:r>
              <a:rPr lang="en-GB" sz="3000" dirty="0">
                <a:latin typeface="Times New Roman" charset="0"/>
              </a:rPr>
              <a:t>.</a:t>
            </a:r>
            <a:endParaRPr lang="en-US" sz="3000" dirty="0">
              <a:latin typeface="Times New Roman" charset="0"/>
            </a:endParaRPr>
          </a:p>
        </p:txBody>
      </p:sp>
    </p:spTree>
    <p:extLst>
      <p:ext uri="{BB962C8B-B14F-4D97-AF65-F5344CB8AC3E}">
        <p14:creationId xmlns:p14="http://schemas.microsoft.com/office/powerpoint/2010/main" val="42001798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ChangeArrowheads="1"/>
          </p:cNvSpPr>
          <p:nvPr/>
        </p:nvSpPr>
        <p:spPr bwMode="auto">
          <a:xfrm>
            <a:off x="304800" y="0"/>
            <a:ext cx="8382000" cy="476250"/>
          </a:xfrm>
          <a:prstGeom prst="rect">
            <a:avLst/>
          </a:prstGeom>
          <a:noFill/>
          <a:ln w="12700">
            <a:noFill/>
            <a:miter lim="800000"/>
            <a:headEnd/>
            <a:tailEnd/>
          </a:ln>
          <a:effectLst/>
        </p:spPr>
        <p:txBody>
          <a:bodyPr lIns="90488" tIns="44450" rIns="90488" bIns="44450" anchor="ctr"/>
          <a:lstStyle/>
          <a:p>
            <a:pPr algn="ctr">
              <a:defRPr/>
            </a:pPr>
            <a:r>
              <a:rPr lang="en-GB" sz="3600" b="1" dirty="0">
                <a:solidFill>
                  <a:schemeClr val="tx2"/>
                </a:solidFill>
                <a:latin typeface="Times New Roman" charset="0"/>
              </a:rPr>
              <a:t>Backward chaining</a:t>
            </a:r>
            <a:endParaRPr lang="en-US" sz="3600" b="1" dirty="0">
              <a:solidFill>
                <a:schemeClr val="tx2"/>
              </a:solidFill>
              <a:latin typeface="Times New Roman" charset="0"/>
            </a:endParaRPr>
          </a:p>
        </p:txBody>
      </p:sp>
      <p:pic>
        <p:nvPicPr>
          <p:cNvPr id="2" name="Picture 1"/>
          <p:cNvPicPr>
            <a:picLocks noChangeAspect="1"/>
          </p:cNvPicPr>
          <p:nvPr/>
        </p:nvPicPr>
        <p:blipFill>
          <a:blip r:embed="rId2"/>
          <a:stretch>
            <a:fillRect/>
          </a:stretch>
        </p:blipFill>
        <p:spPr>
          <a:xfrm>
            <a:off x="2057400" y="844762"/>
            <a:ext cx="5791200" cy="5582358"/>
          </a:xfrm>
          <a:prstGeom prst="rect">
            <a:avLst/>
          </a:prstGeom>
        </p:spPr>
      </p:pic>
    </p:spTree>
    <p:extLst>
      <p:ext uri="{BB962C8B-B14F-4D97-AF65-F5344CB8AC3E}">
        <p14:creationId xmlns:p14="http://schemas.microsoft.com/office/powerpoint/2010/main" val="4328420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Rectangle 7"/>
          <p:cNvSpPr>
            <a:spLocks noChangeArrowheads="1"/>
          </p:cNvSpPr>
          <p:nvPr/>
        </p:nvSpPr>
        <p:spPr bwMode="auto">
          <a:xfrm>
            <a:off x="304800" y="1714500"/>
            <a:ext cx="8382000" cy="40005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pitchFamily="2" charset="2"/>
              <a:buChar char="n"/>
              <a:defRPr/>
            </a:pPr>
            <a:r>
              <a:rPr lang="en-GB" sz="3000" dirty="0">
                <a:latin typeface="Times New Roman" charset="0"/>
              </a:rPr>
              <a:t>If an expert first needs to </a:t>
            </a:r>
            <a:r>
              <a:rPr lang="en-GB" sz="3000" dirty="0">
                <a:solidFill>
                  <a:srgbClr val="FF0000"/>
                </a:solidFill>
                <a:latin typeface="Times New Roman" charset="0"/>
              </a:rPr>
              <a:t>gather some information </a:t>
            </a:r>
            <a:r>
              <a:rPr lang="en-GB" sz="3000" dirty="0">
                <a:latin typeface="Times New Roman" charset="0"/>
              </a:rPr>
              <a:t>and then tries to infer from it whatever can be inferred, choose the </a:t>
            </a:r>
            <a:r>
              <a:rPr lang="en-GB" sz="3000" dirty="0">
                <a:solidFill>
                  <a:srgbClr val="FF0000"/>
                </a:solidFill>
                <a:latin typeface="Times New Roman" charset="0"/>
              </a:rPr>
              <a:t>forward chaining </a:t>
            </a:r>
            <a:r>
              <a:rPr lang="en-GB" sz="3000" dirty="0">
                <a:latin typeface="Times New Roman" charset="0"/>
              </a:rPr>
              <a:t>inference engine.  </a:t>
            </a:r>
            <a:r>
              <a:rPr lang="en-GB" sz="3000" dirty="0">
                <a:solidFill>
                  <a:schemeClr val="accent2"/>
                </a:solidFill>
                <a:latin typeface="Times New Roman" charset="0"/>
              </a:rPr>
              <a:t>e</a:t>
            </a:r>
            <a:r>
              <a:rPr lang="en-GB" sz="3000" dirty="0" smtClean="0">
                <a:solidFill>
                  <a:schemeClr val="accent2"/>
                </a:solidFill>
                <a:latin typeface="Times New Roman" charset="0"/>
              </a:rPr>
              <a:t>.g. DENDRAL</a:t>
            </a:r>
            <a:endParaRPr lang="en-GB" sz="3000" dirty="0">
              <a:solidFill>
                <a:schemeClr val="accent2"/>
              </a:solidFill>
              <a:latin typeface="Times New Roman" charset="0"/>
            </a:endParaRPr>
          </a:p>
          <a:p>
            <a:pPr marL="342900" indent="-342900">
              <a:spcBef>
                <a:spcPct val="20000"/>
              </a:spcBef>
              <a:buClr>
                <a:schemeClr val="tx2"/>
              </a:buClr>
              <a:buSzPct val="75000"/>
              <a:buFont typeface="Monotype Sorts" pitchFamily="2" charset="2"/>
              <a:buChar char="n"/>
              <a:defRPr/>
            </a:pPr>
            <a:r>
              <a:rPr lang="en-GB" sz="3000" dirty="0">
                <a:latin typeface="Times New Roman" charset="0"/>
              </a:rPr>
              <a:t>However, if your expert begins with a </a:t>
            </a:r>
            <a:r>
              <a:rPr lang="en-GB" sz="3000" dirty="0">
                <a:solidFill>
                  <a:srgbClr val="FF0000"/>
                </a:solidFill>
                <a:latin typeface="Times New Roman" charset="0"/>
              </a:rPr>
              <a:t>hypothetical solution</a:t>
            </a:r>
            <a:r>
              <a:rPr lang="en-GB" sz="3000" dirty="0">
                <a:latin typeface="Times New Roman" charset="0"/>
              </a:rPr>
              <a:t> and then attempts to find facts to prove it, choose the </a:t>
            </a:r>
            <a:r>
              <a:rPr lang="en-GB" sz="3000" dirty="0">
                <a:solidFill>
                  <a:srgbClr val="FF0000"/>
                </a:solidFill>
                <a:latin typeface="Times New Roman" charset="0"/>
              </a:rPr>
              <a:t>backward chaining </a:t>
            </a:r>
            <a:r>
              <a:rPr lang="en-GB" sz="3000" dirty="0">
                <a:latin typeface="Times New Roman" charset="0"/>
              </a:rPr>
              <a:t>inference engine</a:t>
            </a:r>
            <a:r>
              <a:rPr lang="en-GB" sz="3000" dirty="0" smtClean="0">
                <a:latin typeface="Times New Roman" charset="0"/>
              </a:rPr>
              <a:t>. </a:t>
            </a:r>
            <a:r>
              <a:rPr lang="en-GB" sz="3000" dirty="0" smtClean="0">
                <a:solidFill>
                  <a:schemeClr val="accent2"/>
                </a:solidFill>
                <a:latin typeface="Times New Roman" charset="0"/>
              </a:rPr>
              <a:t>e.g. MYCIN (diagnosis)</a:t>
            </a:r>
            <a:endParaRPr lang="en-US" sz="3000" dirty="0">
              <a:solidFill>
                <a:schemeClr val="accent2"/>
              </a:solidFill>
              <a:latin typeface="Times New Roman" charset="0"/>
            </a:endParaRPr>
          </a:p>
        </p:txBody>
      </p:sp>
      <p:sp>
        <p:nvSpPr>
          <p:cNvPr id="22536" name="Rectangle 8"/>
          <p:cNvSpPr>
            <a:spLocks noChangeArrowheads="1"/>
          </p:cNvSpPr>
          <p:nvPr/>
        </p:nvSpPr>
        <p:spPr bwMode="auto">
          <a:xfrm>
            <a:off x="609600" y="228600"/>
            <a:ext cx="8305800" cy="1238250"/>
          </a:xfrm>
          <a:prstGeom prst="rect">
            <a:avLst/>
          </a:prstGeom>
          <a:noFill/>
          <a:ln w="12700">
            <a:noFill/>
            <a:miter lim="800000"/>
            <a:headEnd/>
            <a:tailEnd/>
          </a:ln>
          <a:effectLst/>
        </p:spPr>
        <p:txBody>
          <a:bodyPr lIns="90488" tIns="44450" rIns="90488" bIns="44450" anchor="ctr"/>
          <a:lstStyle/>
          <a:p>
            <a:pPr>
              <a:defRPr/>
            </a:pPr>
            <a:r>
              <a:rPr lang="en-GB" sz="3600" b="1" dirty="0">
                <a:solidFill>
                  <a:schemeClr val="tx2"/>
                </a:solidFill>
                <a:latin typeface="Times New Roman" charset="0"/>
              </a:rPr>
              <a:t>How do we choose between forward and backward chaining?</a:t>
            </a:r>
            <a:endParaRPr lang="en-US" b="1" i="1" dirty="0">
              <a:latin typeface="Times New Roman" charset="0"/>
            </a:endParaRPr>
          </a:p>
        </p:txBody>
      </p:sp>
    </p:spTree>
    <p:extLst>
      <p:ext uri="{BB962C8B-B14F-4D97-AF65-F5344CB8AC3E}">
        <p14:creationId xmlns:p14="http://schemas.microsoft.com/office/powerpoint/2010/main" val="227453521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2" name="Rectangle 10"/>
          <p:cNvSpPr>
            <a:spLocks noChangeArrowheads="1"/>
          </p:cNvSpPr>
          <p:nvPr/>
        </p:nvSpPr>
        <p:spPr bwMode="auto">
          <a:xfrm>
            <a:off x="304800" y="857250"/>
            <a:ext cx="8458200" cy="54483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pitchFamily="2" charset="2"/>
              <a:buNone/>
              <a:defRPr/>
            </a:pPr>
            <a:r>
              <a:rPr lang="en-GB" dirty="0">
                <a:latin typeface="Times New Roman" charset="0"/>
              </a:rPr>
              <a:t>	</a:t>
            </a:r>
            <a:r>
              <a:rPr lang="en-GB" sz="3000" dirty="0">
                <a:latin typeface="Times New Roman" charset="0"/>
              </a:rPr>
              <a:t>Earlier we considered two simple rules for crossing a road.  Let us now add third rule:</a:t>
            </a:r>
          </a:p>
          <a:p>
            <a:pPr marL="342900" indent="-342900">
              <a:spcBef>
                <a:spcPct val="20000"/>
              </a:spcBef>
              <a:buClr>
                <a:schemeClr val="tx2"/>
              </a:buClr>
              <a:buSzPct val="75000"/>
              <a:buFont typeface="Monotype Sorts" pitchFamily="2" charset="2"/>
              <a:buChar char="n"/>
              <a:defRPr/>
            </a:pPr>
            <a:r>
              <a:rPr lang="en-GB" sz="3000" i="1" dirty="0">
                <a:latin typeface="Times New Roman" charset="0"/>
              </a:rPr>
              <a:t>Rule</a:t>
            </a:r>
            <a:r>
              <a:rPr lang="en-GB" sz="3000" dirty="0">
                <a:latin typeface="Times New Roman" charset="0"/>
              </a:rPr>
              <a:t> 1:</a:t>
            </a:r>
          </a:p>
          <a:p>
            <a:pPr marL="342900" indent="-342900">
              <a:defRPr/>
            </a:pPr>
            <a:r>
              <a:rPr lang="en-GB" sz="3000" dirty="0">
                <a:latin typeface="Times New Roman" charset="0"/>
              </a:rPr>
              <a:t>	IF		the ‘traffic light’ is green</a:t>
            </a:r>
          </a:p>
          <a:p>
            <a:pPr marL="342900" indent="-342900">
              <a:defRPr/>
            </a:pPr>
            <a:r>
              <a:rPr lang="en-GB" sz="3000" dirty="0">
                <a:latin typeface="Times New Roman" charset="0"/>
              </a:rPr>
              <a:t>	THEN	the action is go</a:t>
            </a:r>
          </a:p>
          <a:p>
            <a:pPr marL="342900" indent="-342900">
              <a:spcBef>
                <a:spcPct val="20000"/>
              </a:spcBef>
              <a:buClr>
                <a:schemeClr val="tx2"/>
              </a:buClr>
              <a:buSzPct val="75000"/>
              <a:buFont typeface="Monotype Sorts" pitchFamily="2" charset="2"/>
              <a:buChar char="n"/>
              <a:defRPr/>
            </a:pPr>
            <a:r>
              <a:rPr lang="en-GB" sz="3000" i="1" dirty="0">
                <a:latin typeface="Times New Roman" charset="0"/>
              </a:rPr>
              <a:t>Rule</a:t>
            </a:r>
            <a:r>
              <a:rPr lang="en-GB" sz="3000" dirty="0">
                <a:latin typeface="Times New Roman" charset="0"/>
              </a:rPr>
              <a:t> 2:</a:t>
            </a:r>
          </a:p>
          <a:p>
            <a:pPr marL="342900" indent="-342900">
              <a:defRPr/>
            </a:pPr>
            <a:r>
              <a:rPr lang="en-GB" sz="3000" dirty="0">
                <a:latin typeface="Times New Roman" charset="0"/>
              </a:rPr>
              <a:t>	IF		the ‘traffic light’ is red</a:t>
            </a:r>
          </a:p>
          <a:p>
            <a:pPr marL="342900" indent="-342900">
              <a:defRPr/>
            </a:pPr>
            <a:r>
              <a:rPr lang="en-GB" sz="3000" dirty="0">
                <a:latin typeface="Times New Roman" charset="0"/>
              </a:rPr>
              <a:t>	THEN	the action is stop</a:t>
            </a:r>
          </a:p>
          <a:p>
            <a:pPr marL="342900" indent="-342900">
              <a:spcBef>
                <a:spcPct val="20000"/>
              </a:spcBef>
              <a:buClr>
                <a:schemeClr val="tx2"/>
              </a:buClr>
              <a:buSzPct val="75000"/>
              <a:buFont typeface="Monotype Sorts" pitchFamily="2" charset="2"/>
              <a:buChar char="n"/>
              <a:defRPr/>
            </a:pPr>
            <a:r>
              <a:rPr lang="en-GB" sz="3000" i="1" dirty="0">
                <a:latin typeface="Times New Roman" charset="0"/>
              </a:rPr>
              <a:t>Rule</a:t>
            </a:r>
            <a:r>
              <a:rPr lang="en-GB" sz="3000" dirty="0">
                <a:latin typeface="Times New Roman" charset="0"/>
              </a:rPr>
              <a:t> 3:</a:t>
            </a:r>
          </a:p>
          <a:p>
            <a:pPr marL="342900" indent="-342900">
              <a:defRPr/>
            </a:pPr>
            <a:r>
              <a:rPr lang="en-GB" sz="3000" dirty="0">
                <a:latin typeface="Times New Roman" charset="0"/>
              </a:rPr>
              <a:t>	IF		the ‘traffic light’ is red</a:t>
            </a:r>
          </a:p>
          <a:p>
            <a:pPr marL="342900" indent="-342900" algn="just">
              <a:defRPr/>
            </a:pPr>
            <a:r>
              <a:rPr lang="en-GB" sz="3000" dirty="0">
                <a:latin typeface="Times New Roman" charset="0"/>
              </a:rPr>
              <a:t>	THEN	the action is go</a:t>
            </a:r>
            <a:endParaRPr lang="en-GB" dirty="0">
              <a:latin typeface="Times New Roman" charset="0"/>
            </a:endParaRPr>
          </a:p>
        </p:txBody>
      </p:sp>
      <p:sp>
        <p:nvSpPr>
          <p:cNvPr id="23563" name="Rectangle 11"/>
          <p:cNvSpPr>
            <a:spLocks noChangeArrowheads="1"/>
          </p:cNvSpPr>
          <p:nvPr/>
        </p:nvSpPr>
        <p:spPr bwMode="auto">
          <a:xfrm>
            <a:off x="285750" y="228600"/>
            <a:ext cx="8629650" cy="590550"/>
          </a:xfrm>
          <a:prstGeom prst="rect">
            <a:avLst/>
          </a:prstGeom>
          <a:noFill/>
          <a:ln w="12700">
            <a:noFill/>
            <a:miter lim="800000"/>
            <a:headEnd/>
            <a:tailEnd/>
          </a:ln>
          <a:effectLst/>
        </p:spPr>
        <p:txBody>
          <a:bodyPr lIns="90488" tIns="44450" rIns="90488" bIns="44450" anchor="ctr"/>
          <a:lstStyle/>
          <a:p>
            <a:pPr algn="ctr">
              <a:defRPr/>
            </a:pPr>
            <a:r>
              <a:rPr lang="en-GB" sz="4000" b="1" dirty="0">
                <a:solidFill>
                  <a:schemeClr val="tx2"/>
                </a:solidFill>
                <a:latin typeface="Times New Roman" charset="0"/>
              </a:rPr>
              <a:t>Conflict resolution</a:t>
            </a:r>
            <a:endParaRPr lang="en-US" b="1" i="1" dirty="0">
              <a:latin typeface="Times New Roman" charset="0"/>
            </a:endParaRPr>
          </a:p>
        </p:txBody>
      </p:sp>
    </p:spTree>
    <p:extLst>
      <p:ext uri="{BB962C8B-B14F-4D97-AF65-F5344CB8AC3E}">
        <p14:creationId xmlns:p14="http://schemas.microsoft.com/office/powerpoint/2010/main" val="109096438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1" name="Rectangle 11"/>
          <p:cNvSpPr>
            <a:spLocks noChangeArrowheads="1"/>
          </p:cNvSpPr>
          <p:nvPr/>
        </p:nvSpPr>
        <p:spPr bwMode="auto">
          <a:xfrm>
            <a:off x="228600" y="495300"/>
            <a:ext cx="8382000" cy="62103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pitchFamily="2" charset="2"/>
              <a:buChar char="n"/>
              <a:defRPr/>
            </a:pPr>
            <a:r>
              <a:rPr lang="en-GB" sz="2400" dirty="0">
                <a:latin typeface="Times New Roman" charset="0"/>
              </a:rPr>
              <a:t>We have two rules, </a:t>
            </a:r>
            <a:r>
              <a:rPr lang="en-GB" sz="2400" i="1" dirty="0">
                <a:solidFill>
                  <a:schemeClr val="accent2"/>
                </a:solidFill>
                <a:latin typeface="Times New Roman" charset="0"/>
              </a:rPr>
              <a:t>Rule</a:t>
            </a:r>
            <a:r>
              <a:rPr lang="en-GB" sz="2400" dirty="0">
                <a:solidFill>
                  <a:schemeClr val="accent2"/>
                </a:solidFill>
                <a:latin typeface="Times New Roman" charset="0"/>
              </a:rPr>
              <a:t> 2</a:t>
            </a:r>
            <a:r>
              <a:rPr lang="en-GB" sz="2400" dirty="0">
                <a:latin typeface="Times New Roman" charset="0"/>
              </a:rPr>
              <a:t> and </a:t>
            </a:r>
            <a:r>
              <a:rPr lang="en-GB" sz="2400" i="1" dirty="0">
                <a:solidFill>
                  <a:schemeClr val="accent2"/>
                </a:solidFill>
                <a:latin typeface="Times New Roman" charset="0"/>
              </a:rPr>
              <a:t>Rule</a:t>
            </a:r>
            <a:r>
              <a:rPr lang="en-GB" sz="2400" dirty="0">
                <a:solidFill>
                  <a:schemeClr val="accent2"/>
                </a:solidFill>
                <a:latin typeface="Times New Roman" charset="0"/>
              </a:rPr>
              <a:t> 3</a:t>
            </a:r>
            <a:r>
              <a:rPr lang="en-GB" sz="2400" dirty="0">
                <a:latin typeface="Times New Roman" charset="0"/>
              </a:rPr>
              <a:t>, with the same IF part.  Thus both of them can be set to fire when the condition part is satisfied.  These rules represent a conflict set.  The inference engine must determine which rule to fire from such a set.  A method for choosing a rule to fire when more than one rule can be fired in a given cycle is called </a:t>
            </a:r>
            <a:r>
              <a:rPr lang="en-GB" sz="2400" b="1" dirty="0">
                <a:solidFill>
                  <a:srgbClr val="FF0000"/>
                </a:solidFill>
                <a:latin typeface="Times New Roman" charset="0"/>
              </a:rPr>
              <a:t>conflict resolution</a:t>
            </a:r>
            <a:r>
              <a:rPr lang="en-GB" sz="2400" dirty="0" smtClean="0">
                <a:solidFill>
                  <a:srgbClr val="FF0000"/>
                </a:solidFill>
                <a:latin typeface="Times New Roman" charset="0"/>
              </a:rPr>
              <a:t>.</a:t>
            </a:r>
          </a:p>
          <a:p>
            <a:pPr marL="342900" indent="-342900">
              <a:spcBef>
                <a:spcPct val="20000"/>
              </a:spcBef>
              <a:buClr>
                <a:schemeClr val="tx2"/>
              </a:buClr>
              <a:buSzPct val="75000"/>
              <a:buFont typeface="Monotype Sorts" pitchFamily="2" charset="2"/>
              <a:buChar char="n"/>
              <a:defRPr/>
            </a:pPr>
            <a:endParaRPr lang="en-GB" sz="2400" dirty="0">
              <a:solidFill>
                <a:srgbClr val="FF0000"/>
              </a:solidFill>
              <a:latin typeface="Times New Roman" charset="0"/>
            </a:endParaRPr>
          </a:p>
          <a:p>
            <a:pPr marL="342900" indent="-342900">
              <a:spcBef>
                <a:spcPct val="20000"/>
              </a:spcBef>
              <a:buClr>
                <a:schemeClr val="tx2"/>
              </a:buClr>
              <a:buSzPct val="75000"/>
              <a:buFont typeface="Monotype Sorts" pitchFamily="2" charset="2"/>
              <a:buChar char="n"/>
              <a:defRPr/>
            </a:pPr>
            <a:r>
              <a:rPr lang="en-GB" sz="2400" dirty="0">
                <a:latin typeface="Times New Roman" charset="0"/>
              </a:rPr>
              <a:t>In forward chaining, </a:t>
            </a:r>
            <a:r>
              <a:rPr lang="en-GB" sz="2400" i="1" dirty="0">
                <a:latin typeface="Times New Roman" charset="0"/>
              </a:rPr>
              <a:t>BOTH</a:t>
            </a:r>
            <a:r>
              <a:rPr lang="en-GB" sz="2400" dirty="0">
                <a:latin typeface="Times New Roman" charset="0"/>
              </a:rPr>
              <a:t> rules would be fired.  </a:t>
            </a:r>
            <a:r>
              <a:rPr lang="en-GB" sz="2400" i="1" dirty="0">
                <a:solidFill>
                  <a:schemeClr val="accent2"/>
                </a:solidFill>
                <a:latin typeface="Times New Roman" charset="0"/>
              </a:rPr>
              <a:t>Rule</a:t>
            </a:r>
            <a:r>
              <a:rPr lang="en-GB" sz="2400" dirty="0">
                <a:solidFill>
                  <a:schemeClr val="accent2"/>
                </a:solidFill>
                <a:latin typeface="Times New Roman" charset="0"/>
              </a:rPr>
              <a:t> 2</a:t>
            </a:r>
            <a:r>
              <a:rPr lang="en-GB" sz="2400" dirty="0">
                <a:latin typeface="Times New Roman" charset="0"/>
              </a:rPr>
              <a:t> is </a:t>
            </a:r>
            <a:r>
              <a:rPr lang="en-GB" sz="2400" dirty="0">
                <a:solidFill>
                  <a:srgbClr val="FF0000"/>
                </a:solidFill>
                <a:latin typeface="Times New Roman" charset="0"/>
              </a:rPr>
              <a:t>fired first</a:t>
            </a:r>
            <a:r>
              <a:rPr lang="en-GB" sz="2400" dirty="0">
                <a:latin typeface="Times New Roman" charset="0"/>
              </a:rPr>
              <a:t> as the topmost one, and as a result, its THEN part is executed and linguistic object </a:t>
            </a:r>
            <a:r>
              <a:rPr lang="en-GB" sz="2400" i="1" dirty="0">
                <a:solidFill>
                  <a:srgbClr val="FF0000"/>
                </a:solidFill>
                <a:latin typeface="Times New Roman" charset="0"/>
              </a:rPr>
              <a:t>action</a:t>
            </a:r>
            <a:r>
              <a:rPr lang="en-GB" sz="2400" dirty="0">
                <a:solidFill>
                  <a:srgbClr val="FF0000"/>
                </a:solidFill>
                <a:latin typeface="Times New Roman" charset="0"/>
              </a:rPr>
              <a:t> obtains value </a:t>
            </a:r>
            <a:r>
              <a:rPr lang="en-GB" sz="2400" i="1" dirty="0">
                <a:solidFill>
                  <a:srgbClr val="FF0000"/>
                </a:solidFill>
                <a:latin typeface="Times New Roman" charset="0"/>
              </a:rPr>
              <a:t>stop</a:t>
            </a:r>
            <a:r>
              <a:rPr lang="en-GB" sz="2400" dirty="0">
                <a:latin typeface="Times New Roman" charset="0"/>
              </a:rPr>
              <a:t>.  However, </a:t>
            </a:r>
            <a:r>
              <a:rPr lang="en-GB" sz="2400" i="1" dirty="0">
                <a:solidFill>
                  <a:schemeClr val="accent2"/>
                </a:solidFill>
                <a:latin typeface="Times New Roman" charset="0"/>
              </a:rPr>
              <a:t>Rule</a:t>
            </a:r>
            <a:r>
              <a:rPr lang="en-GB" sz="2400" dirty="0">
                <a:solidFill>
                  <a:schemeClr val="accent2"/>
                </a:solidFill>
                <a:latin typeface="Times New Roman" charset="0"/>
              </a:rPr>
              <a:t> 3</a:t>
            </a:r>
            <a:r>
              <a:rPr lang="en-GB" sz="2400" dirty="0">
                <a:latin typeface="Times New Roman" charset="0"/>
              </a:rPr>
              <a:t> is also fired because the condition part of this rule matches the fact </a:t>
            </a:r>
            <a:r>
              <a:rPr lang="en-GB" sz="2400" i="1" dirty="0">
                <a:latin typeface="Times New Roman" charset="0"/>
              </a:rPr>
              <a:t>‘</a:t>
            </a:r>
            <a:r>
              <a:rPr lang="en-GB" sz="2400" i="1" dirty="0">
                <a:solidFill>
                  <a:srgbClr val="FF0000"/>
                </a:solidFill>
                <a:latin typeface="Times New Roman" charset="0"/>
              </a:rPr>
              <a:t>traffic light’ is red</a:t>
            </a:r>
            <a:r>
              <a:rPr lang="en-GB" sz="2400" dirty="0">
                <a:latin typeface="Times New Roman" charset="0"/>
              </a:rPr>
              <a:t>, which is still in the database.  As a consequence, </a:t>
            </a:r>
            <a:r>
              <a:rPr lang="en-GB" sz="2400" dirty="0">
                <a:solidFill>
                  <a:srgbClr val="FF0000"/>
                </a:solidFill>
                <a:latin typeface="Times New Roman" charset="0"/>
              </a:rPr>
              <a:t>object </a:t>
            </a:r>
            <a:r>
              <a:rPr lang="en-GB" sz="2400" i="1" dirty="0">
                <a:solidFill>
                  <a:srgbClr val="FF0000"/>
                </a:solidFill>
                <a:latin typeface="Times New Roman" charset="0"/>
              </a:rPr>
              <a:t>action</a:t>
            </a:r>
            <a:r>
              <a:rPr lang="en-GB" sz="2400" dirty="0">
                <a:solidFill>
                  <a:srgbClr val="FF0000"/>
                </a:solidFill>
                <a:latin typeface="Times New Roman" charset="0"/>
              </a:rPr>
              <a:t> takes new value </a:t>
            </a:r>
            <a:r>
              <a:rPr lang="en-GB" sz="2400" i="1" dirty="0">
                <a:solidFill>
                  <a:srgbClr val="FF0000"/>
                </a:solidFill>
                <a:latin typeface="Times New Roman" charset="0"/>
              </a:rPr>
              <a:t>go</a:t>
            </a:r>
            <a:r>
              <a:rPr lang="en-GB" sz="2400" dirty="0">
                <a:latin typeface="Times New Roman" charset="0"/>
              </a:rPr>
              <a:t>.</a:t>
            </a:r>
            <a:endParaRPr lang="en-US" sz="1400" dirty="0">
              <a:latin typeface="Times New Roman" charset="0"/>
            </a:endParaRPr>
          </a:p>
          <a:p>
            <a:pPr marL="342900" indent="-342900">
              <a:spcBef>
                <a:spcPct val="20000"/>
              </a:spcBef>
              <a:buClr>
                <a:schemeClr val="tx2"/>
              </a:buClr>
              <a:buSzPct val="75000"/>
              <a:buFont typeface="Monotype Sorts" pitchFamily="2" charset="2"/>
              <a:buChar char="n"/>
              <a:defRPr/>
            </a:pPr>
            <a:endParaRPr lang="en-US" sz="2400" dirty="0">
              <a:solidFill>
                <a:srgbClr val="FF0000"/>
              </a:solidFill>
              <a:latin typeface="Times New Roman" charset="0"/>
            </a:endParaRPr>
          </a:p>
        </p:txBody>
      </p:sp>
    </p:spTree>
    <p:extLst>
      <p:ext uri="{BB962C8B-B14F-4D97-AF65-F5344CB8AC3E}">
        <p14:creationId xmlns:p14="http://schemas.microsoft.com/office/powerpoint/2010/main" val="213347896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5" name="Rectangle 7"/>
          <p:cNvSpPr>
            <a:spLocks noChangeArrowheads="1"/>
          </p:cNvSpPr>
          <p:nvPr/>
        </p:nvSpPr>
        <p:spPr bwMode="auto">
          <a:xfrm>
            <a:off x="152400" y="228600"/>
            <a:ext cx="8743950" cy="647700"/>
          </a:xfrm>
          <a:prstGeom prst="rect">
            <a:avLst/>
          </a:prstGeom>
          <a:noFill/>
          <a:ln w="12700">
            <a:noFill/>
            <a:miter lim="800000"/>
            <a:headEnd/>
            <a:tailEnd/>
          </a:ln>
          <a:effectLst/>
        </p:spPr>
        <p:txBody>
          <a:bodyPr lIns="90488" tIns="44450" rIns="90488" bIns="44450" anchor="ctr"/>
          <a:lstStyle/>
          <a:p>
            <a:pPr algn="ctr">
              <a:defRPr/>
            </a:pPr>
            <a:r>
              <a:rPr lang="en-GB" sz="3600" b="1" dirty="0">
                <a:solidFill>
                  <a:schemeClr val="tx2"/>
                </a:solidFill>
                <a:latin typeface="Times New Roman" charset="0"/>
              </a:rPr>
              <a:t>Methods used for conflict resolution </a:t>
            </a:r>
            <a:endParaRPr lang="en-US" sz="3600" b="1" dirty="0">
              <a:solidFill>
                <a:schemeClr val="tx2"/>
              </a:solidFill>
              <a:latin typeface="Times New Roman" charset="0"/>
            </a:endParaRPr>
          </a:p>
        </p:txBody>
      </p:sp>
      <p:sp>
        <p:nvSpPr>
          <p:cNvPr id="27656" name="Rectangle 8"/>
          <p:cNvSpPr>
            <a:spLocks noChangeArrowheads="1"/>
          </p:cNvSpPr>
          <p:nvPr/>
        </p:nvSpPr>
        <p:spPr bwMode="auto">
          <a:xfrm>
            <a:off x="304800" y="1085850"/>
            <a:ext cx="8458200" cy="44196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pitchFamily="2" charset="2"/>
              <a:buChar char="n"/>
              <a:defRPr/>
            </a:pPr>
            <a:r>
              <a:rPr lang="en-GB" sz="3000" dirty="0">
                <a:latin typeface="Times New Roman" charset="0"/>
              </a:rPr>
              <a:t>Fire the rule with the </a:t>
            </a:r>
            <a:r>
              <a:rPr lang="en-GB" sz="3000" b="1" i="1" dirty="0">
                <a:solidFill>
                  <a:srgbClr val="FF0000"/>
                </a:solidFill>
                <a:latin typeface="Times New Roman" charset="0"/>
              </a:rPr>
              <a:t>highest priority</a:t>
            </a:r>
            <a:r>
              <a:rPr lang="en-GB" sz="3000" dirty="0">
                <a:latin typeface="Times New Roman" charset="0"/>
              </a:rPr>
              <a:t>.  In simple applications, the priority can be established by placing the rules in an appropriate order in the knowledge base.  Usually this strategy works well for expert systems with around 100 rules.</a:t>
            </a:r>
          </a:p>
          <a:p>
            <a:pPr marL="342900" indent="-342900">
              <a:spcBef>
                <a:spcPct val="20000"/>
              </a:spcBef>
              <a:buClr>
                <a:schemeClr val="tx2"/>
              </a:buClr>
              <a:buSzPct val="75000"/>
              <a:buFont typeface="Monotype Sorts" pitchFamily="2" charset="2"/>
              <a:buChar char="n"/>
              <a:defRPr/>
            </a:pPr>
            <a:r>
              <a:rPr lang="en-GB" sz="3000" dirty="0">
                <a:latin typeface="Times New Roman" charset="0"/>
              </a:rPr>
              <a:t>Fire the </a:t>
            </a:r>
            <a:r>
              <a:rPr lang="en-GB" sz="3000" b="1" i="1" dirty="0">
                <a:solidFill>
                  <a:srgbClr val="FF0000"/>
                </a:solidFill>
                <a:latin typeface="Times New Roman" charset="0"/>
              </a:rPr>
              <a:t>most specific rule</a:t>
            </a:r>
            <a:r>
              <a:rPr lang="en-GB" sz="3000" dirty="0">
                <a:latin typeface="Times New Roman" charset="0"/>
              </a:rPr>
              <a:t>.  This method is also known as the </a:t>
            </a:r>
            <a:r>
              <a:rPr lang="en-GB" sz="3000" b="1" i="1" dirty="0">
                <a:solidFill>
                  <a:srgbClr val="FF0000"/>
                </a:solidFill>
                <a:latin typeface="Times New Roman" charset="0"/>
              </a:rPr>
              <a:t>longest matching strategy</a:t>
            </a:r>
            <a:r>
              <a:rPr lang="en-GB" sz="3000" dirty="0">
                <a:latin typeface="Times New Roman" charset="0"/>
              </a:rPr>
              <a:t>.  It is based on the assumption that a specific rule processes more information than a general one.</a:t>
            </a:r>
          </a:p>
        </p:txBody>
      </p:sp>
    </p:spTree>
    <p:extLst>
      <p:ext uri="{BB962C8B-B14F-4D97-AF65-F5344CB8AC3E}">
        <p14:creationId xmlns:p14="http://schemas.microsoft.com/office/powerpoint/2010/main" val="395216154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04800" y="857250"/>
            <a:ext cx="8458200" cy="28956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pitchFamily="2" charset="2"/>
              <a:buChar char="n"/>
              <a:defRPr/>
            </a:pPr>
            <a:r>
              <a:rPr lang="en-GB" sz="3000" dirty="0">
                <a:latin typeface="Times New Roman" charset="0"/>
              </a:rPr>
              <a:t>Fire the rule that uses the </a:t>
            </a:r>
            <a:r>
              <a:rPr lang="en-GB" sz="3000" b="1" i="1" dirty="0">
                <a:solidFill>
                  <a:srgbClr val="FF0000"/>
                </a:solidFill>
                <a:latin typeface="Times New Roman" charset="0"/>
              </a:rPr>
              <a:t>data most recently entered</a:t>
            </a:r>
            <a:r>
              <a:rPr lang="en-GB" sz="3000" dirty="0">
                <a:latin typeface="Times New Roman" charset="0"/>
              </a:rPr>
              <a:t> in the database.  This method relies on time tags attached to each fact in the database.  In the conflict set, the expert system first fires the rule whose antecedent uses the data most recently added to the database.</a:t>
            </a:r>
          </a:p>
        </p:txBody>
      </p:sp>
    </p:spTree>
    <p:extLst>
      <p:ext uri="{BB962C8B-B14F-4D97-AF65-F5344CB8AC3E}">
        <p14:creationId xmlns:p14="http://schemas.microsoft.com/office/powerpoint/2010/main" val="20211936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 name="Rectangle 8"/>
          <p:cNvSpPr>
            <a:spLocks noChangeArrowheads="1"/>
          </p:cNvSpPr>
          <p:nvPr/>
        </p:nvSpPr>
        <p:spPr bwMode="auto">
          <a:xfrm>
            <a:off x="152400" y="228600"/>
            <a:ext cx="8743950" cy="742950"/>
          </a:xfrm>
          <a:prstGeom prst="rect">
            <a:avLst/>
          </a:prstGeom>
          <a:noFill/>
          <a:ln w="12700">
            <a:noFill/>
            <a:miter lim="800000"/>
            <a:headEnd/>
            <a:tailEnd/>
          </a:ln>
          <a:effectLst/>
        </p:spPr>
        <p:txBody>
          <a:bodyPr lIns="90488" tIns="44450" rIns="90488" bIns="44450" anchor="ctr"/>
          <a:lstStyle/>
          <a:p>
            <a:pPr algn="ctr">
              <a:defRPr/>
            </a:pPr>
            <a:r>
              <a:rPr lang="en-GB" sz="4000" b="1" dirty="0" err="1">
                <a:solidFill>
                  <a:schemeClr val="tx2"/>
                </a:solidFill>
                <a:latin typeface="Times New Roman" charset="0"/>
              </a:rPr>
              <a:t>Metaknowledge</a:t>
            </a:r>
            <a:r>
              <a:rPr lang="en-GB" sz="4000" b="1" dirty="0">
                <a:solidFill>
                  <a:schemeClr val="tx2"/>
                </a:solidFill>
                <a:latin typeface="Times New Roman" charset="0"/>
              </a:rPr>
              <a:t> </a:t>
            </a:r>
            <a:endParaRPr lang="en-US" sz="3600" b="1" dirty="0">
              <a:solidFill>
                <a:schemeClr val="tx2"/>
              </a:solidFill>
              <a:latin typeface="Times New Roman" charset="0"/>
            </a:endParaRPr>
          </a:p>
        </p:txBody>
      </p:sp>
      <p:sp>
        <p:nvSpPr>
          <p:cNvPr id="29705" name="Rectangle 9"/>
          <p:cNvSpPr>
            <a:spLocks noChangeArrowheads="1"/>
          </p:cNvSpPr>
          <p:nvPr/>
        </p:nvSpPr>
        <p:spPr bwMode="auto">
          <a:xfrm>
            <a:off x="304800" y="1276350"/>
            <a:ext cx="8458200" cy="39624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pitchFamily="2" charset="2"/>
              <a:buChar char="n"/>
              <a:defRPr/>
            </a:pPr>
            <a:r>
              <a:rPr lang="en-GB" sz="3000" dirty="0" err="1">
                <a:latin typeface="Times New Roman" charset="0"/>
              </a:rPr>
              <a:t>Metaknowledge</a:t>
            </a:r>
            <a:r>
              <a:rPr lang="en-GB" sz="3000" dirty="0">
                <a:latin typeface="Times New Roman" charset="0"/>
              </a:rPr>
              <a:t> can be simply defined as </a:t>
            </a:r>
            <a:r>
              <a:rPr lang="en-GB" sz="3000" b="1" i="1" dirty="0">
                <a:solidFill>
                  <a:srgbClr val="FF0000"/>
                </a:solidFill>
                <a:latin typeface="Times New Roman" charset="0"/>
              </a:rPr>
              <a:t>knowledge about knowledge</a:t>
            </a:r>
            <a:r>
              <a:rPr lang="en-GB" sz="3000" dirty="0">
                <a:latin typeface="Times New Roman" charset="0"/>
              </a:rPr>
              <a:t>.  </a:t>
            </a:r>
            <a:r>
              <a:rPr lang="en-GB" sz="3000" dirty="0" err="1">
                <a:latin typeface="Times New Roman" charset="0"/>
              </a:rPr>
              <a:t>Metaknowledge</a:t>
            </a:r>
            <a:r>
              <a:rPr lang="en-GB" sz="3000" dirty="0">
                <a:latin typeface="Times New Roman" charset="0"/>
              </a:rPr>
              <a:t> is knowledge about the use and control of domain knowledge in an expert system.  </a:t>
            </a:r>
          </a:p>
          <a:p>
            <a:pPr marL="342900" indent="-342900">
              <a:spcBef>
                <a:spcPct val="20000"/>
              </a:spcBef>
              <a:buClr>
                <a:schemeClr val="tx2"/>
              </a:buClr>
              <a:buSzPct val="75000"/>
              <a:buFont typeface="Monotype Sorts" pitchFamily="2" charset="2"/>
              <a:buChar char="n"/>
              <a:defRPr/>
            </a:pPr>
            <a:r>
              <a:rPr lang="en-GB" sz="3000" dirty="0">
                <a:latin typeface="Times New Roman" charset="0"/>
              </a:rPr>
              <a:t>In rule-based expert systems, </a:t>
            </a:r>
            <a:r>
              <a:rPr lang="en-GB" sz="3000" dirty="0" err="1">
                <a:latin typeface="Times New Roman" charset="0"/>
              </a:rPr>
              <a:t>metaknowledge</a:t>
            </a:r>
            <a:r>
              <a:rPr lang="en-GB" sz="3000" dirty="0">
                <a:latin typeface="Times New Roman" charset="0"/>
              </a:rPr>
              <a:t> is represented by </a:t>
            </a:r>
            <a:r>
              <a:rPr lang="en-GB" sz="3000" b="1" dirty="0" err="1">
                <a:solidFill>
                  <a:srgbClr val="FF0000"/>
                </a:solidFill>
                <a:latin typeface="Times New Roman" charset="0"/>
              </a:rPr>
              <a:t>metarules</a:t>
            </a:r>
            <a:r>
              <a:rPr lang="en-GB" sz="3000" dirty="0">
                <a:latin typeface="Times New Roman" charset="0"/>
              </a:rPr>
              <a:t>.  A </a:t>
            </a:r>
            <a:r>
              <a:rPr lang="en-GB" sz="3000" dirty="0" err="1">
                <a:latin typeface="Times New Roman" charset="0"/>
              </a:rPr>
              <a:t>metarule</a:t>
            </a:r>
            <a:r>
              <a:rPr lang="en-GB" sz="3000" dirty="0">
                <a:latin typeface="Times New Roman" charset="0"/>
              </a:rPr>
              <a:t> determines a strategy for the use of task-specific rules in the expert system.</a:t>
            </a:r>
          </a:p>
        </p:txBody>
      </p:sp>
    </p:spTree>
    <p:extLst>
      <p:ext uri="{BB962C8B-B14F-4D97-AF65-F5344CB8AC3E}">
        <p14:creationId xmlns:p14="http://schemas.microsoft.com/office/powerpoint/2010/main" val="185970720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Metarules</a:t>
            </a:r>
            <a:endParaRPr lang="en-IN" dirty="0"/>
          </a:p>
        </p:txBody>
      </p:sp>
      <p:sp>
        <p:nvSpPr>
          <p:cNvPr id="3" name="Content Placeholder 2"/>
          <p:cNvSpPr>
            <a:spLocks noGrp="1"/>
          </p:cNvSpPr>
          <p:nvPr>
            <p:ph idx="1"/>
          </p:nvPr>
        </p:nvSpPr>
        <p:spPr/>
        <p:txBody>
          <a:bodyPr/>
          <a:lstStyle/>
          <a:p>
            <a:pPr>
              <a:buClr>
                <a:schemeClr val="tx2"/>
              </a:buClr>
              <a:buSzPct val="75000"/>
              <a:buFont typeface="Monotype Sorts" pitchFamily="2" charset="2"/>
              <a:buChar char="n"/>
              <a:defRPr/>
            </a:pPr>
            <a:r>
              <a:rPr lang="en-GB" sz="3000" b="1" i="1" dirty="0" err="1">
                <a:latin typeface="Times New Roman" charset="0"/>
              </a:rPr>
              <a:t>Metarule</a:t>
            </a:r>
            <a:r>
              <a:rPr lang="en-GB" sz="3000" b="1" dirty="0">
                <a:latin typeface="Times New Roman" charset="0"/>
              </a:rPr>
              <a:t> 1:</a:t>
            </a:r>
          </a:p>
          <a:p>
            <a:pPr>
              <a:buClr>
                <a:schemeClr val="tx2"/>
              </a:buClr>
              <a:buSzPct val="75000"/>
              <a:buNone/>
              <a:defRPr/>
            </a:pPr>
            <a:r>
              <a:rPr lang="en-GB" sz="3000" dirty="0">
                <a:latin typeface="Times New Roman" charset="0"/>
              </a:rPr>
              <a:t>	Rules supplied by experts have higher priorities than rules supplied by novices</a:t>
            </a:r>
            <a:r>
              <a:rPr lang="en-GB" sz="3000" dirty="0" smtClean="0">
                <a:latin typeface="Times New Roman" charset="0"/>
              </a:rPr>
              <a:t>.</a:t>
            </a:r>
            <a:r>
              <a:rPr lang="en-GB" sz="3000" dirty="0">
                <a:latin typeface="Times New Roman" charset="0"/>
              </a:rPr>
              <a:t>	</a:t>
            </a:r>
          </a:p>
          <a:p>
            <a:pPr>
              <a:buClr>
                <a:schemeClr val="tx2"/>
              </a:buClr>
              <a:buSzPct val="75000"/>
              <a:buFont typeface="Monotype Sorts" pitchFamily="2" charset="2"/>
              <a:buChar char="n"/>
              <a:defRPr/>
            </a:pPr>
            <a:r>
              <a:rPr lang="en-GB" sz="3000" b="1" i="1" dirty="0" err="1">
                <a:latin typeface="Times New Roman" charset="0"/>
              </a:rPr>
              <a:t>Metarule</a:t>
            </a:r>
            <a:r>
              <a:rPr lang="en-GB" sz="3000" b="1" dirty="0">
                <a:latin typeface="Times New Roman" charset="0"/>
              </a:rPr>
              <a:t> 2:</a:t>
            </a:r>
          </a:p>
          <a:p>
            <a:pPr>
              <a:buClr>
                <a:schemeClr val="tx2"/>
              </a:buClr>
              <a:buSzPct val="75000"/>
              <a:buNone/>
              <a:defRPr/>
            </a:pPr>
            <a:r>
              <a:rPr lang="en-GB" sz="3000" dirty="0">
                <a:latin typeface="Times New Roman" charset="0"/>
              </a:rPr>
              <a:t>	Rules governing the rescue of human lives have higher priorities than rules concerned </a:t>
            </a:r>
            <a:r>
              <a:rPr lang="en-GB" sz="3000" dirty="0" smtClean="0">
                <a:latin typeface="Times New Roman" charset="0"/>
              </a:rPr>
              <a:t>with clearing </a:t>
            </a:r>
            <a:r>
              <a:rPr lang="en-GB" sz="3000" dirty="0">
                <a:latin typeface="Times New Roman" charset="0"/>
              </a:rPr>
              <a:t>overloads on power system equipment.</a:t>
            </a:r>
            <a:endParaRPr lang="en-US" sz="3000" dirty="0">
              <a:latin typeface="Times New Roman" charset="0"/>
            </a:endParaRPr>
          </a:p>
          <a:p>
            <a:endParaRPr lang="en-IN" dirty="0"/>
          </a:p>
        </p:txBody>
      </p:sp>
    </p:spTree>
    <p:extLst>
      <p:ext uri="{BB962C8B-B14F-4D97-AF65-F5344CB8AC3E}">
        <p14:creationId xmlns:p14="http://schemas.microsoft.com/office/powerpoint/2010/main" val="2535701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sz="4000" smtClean="0"/>
              <a:t>Applications of Expert Systems</a:t>
            </a:r>
          </a:p>
        </p:txBody>
      </p:sp>
      <p:pic>
        <p:nvPicPr>
          <p:cNvPr id="7171" name="Picture 4" descr="C:\My Documents\Teaching\Moray House\Placement Two\Laptop files\chi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05000"/>
            <a:ext cx="3200400"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6" descr="C:\My Documents\Teaching\Moray House\Placement Two\Laptop files\scientist.jpg"/>
          <p:cNvPicPr>
            <a:picLocks noChangeAspect="1" noChangeArrowheads="1"/>
          </p:cNvPicPr>
          <p:nvPr/>
        </p:nvPicPr>
        <p:blipFill>
          <a:blip r:embed="rId3">
            <a:extLst>
              <a:ext uri="{28A0092B-C50C-407E-A947-70E740481C1C}">
                <a14:useLocalDpi xmlns:a14="http://schemas.microsoft.com/office/drawing/2010/main" val="0"/>
              </a:ext>
            </a:extLst>
          </a:blip>
          <a:srcRect b="8667"/>
          <a:stretch>
            <a:fillRect/>
          </a:stretch>
        </p:blipFill>
        <p:spPr bwMode="auto">
          <a:xfrm>
            <a:off x="5181600" y="3505200"/>
            <a:ext cx="2895600"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7"/>
          <p:cNvSpPr txBox="1">
            <a:spLocks noChangeArrowheads="1"/>
          </p:cNvSpPr>
          <p:nvPr/>
        </p:nvSpPr>
        <p:spPr bwMode="auto">
          <a:xfrm>
            <a:off x="1066800" y="4495800"/>
            <a:ext cx="32162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sz="1800"/>
              <a:t>DESIGN ADVISOR:</a:t>
            </a:r>
          </a:p>
          <a:p>
            <a:pPr algn="ctr" eaLnBrk="1" hangingPunct="1">
              <a:spcBef>
                <a:spcPct val="0"/>
              </a:spcBef>
              <a:buFontTx/>
              <a:buNone/>
            </a:pPr>
            <a:r>
              <a:rPr lang="en-GB" sz="1800"/>
              <a:t>Gives advice to designers of processor chips</a:t>
            </a:r>
          </a:p>
        </p:txBody>
      </p:sp>
      <p:sp>
        <p:nvSpPr>
          <p:cNvPr id="7174" name="Text Box 8"/>
          <p:cNvSpPr txBox="1">
            <a:spLocks noChangeArrowheads="1"/>
          </p:cNvSpPr>
          <p:nvPr/>
        </p:nvSpPr>
        <p:spPr bwMode="auto">
          <a:xfrm>
            <a:off x="4800600" y="1676400"/>
            <a:ext cx="3962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sz="1800"/>
              <a:t>MYCIN:</a:t>
            </a:r>
          </a:p>
          <a:p>
            <a:pPr algn="ctr" eaLnBrk="1" hangingPunct="1">
              <a:spcBef>
                <a:spcPct val="0"/>
              </a:spcBef>
              <a:buFontTx/>
              <a:buNone/>
            </a:pPr>
            <a:r>
              <a:rPr lang="en-GB" sz="1800"/>
              <a:t>Medical system for diagnosing blood disorders.  First used in 1979</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1D0D65-9C5B-42BE-964D-2F58658625C4}" type="slidenum">
              <a:rPr lang="en-US"/>
              <a:pPr eaLnBrk="1" hangingPunct="1"/>
              <a:t>40</a:t>
            </a:fld>
            <a:endParaRPr lang="en-US"/>
          </a:p>
        </p:txBody>
      </p:sp>
      <p:sp>
        <p:nvSpPr>
          <p:cNvPr id="14339" name="Rectangle 2"/>
          <p:cNvSpPr>
            <a:spLocks noGrp="1" noChangeArrowheads="1"/>
          </p:cNvSpPr>
          <p:nvPr>
            <p:ph type="title"/>
          </p:nvPr>
        </p:nvSpPr>
        <p:spPr>
          <a:xfrm>
            <a:off x="1066800" y="304800"/>
            <a:ext cx="7620000" cy="1143000"/>
          </a:xfrm>
        </p:spPr>
        <p:txBody>
          <a:bodyPr/>
          <a:lstStyle/>
          <a:p>
            <a:pPr eaLnBrk="1" hangingPunct="1"/>
            <a:r>
              <a:rPr lang="en-US" b="1" smtClean="0">
                <a:latin typeface="Times New Roman" panose="02020603050405020304" pitchFamily="18" charset="0"/>
              </a:rPr>
              <a:t>Advantages of Expert Systems</a:t>
            </a:r>
          </a:p>
        </p:txBody>
      </p:sp>
      <p:sp>
        <p:nvSpPr>
          <p:cNvPr id="14340" name="Rectangle 3"/>
          <p:cNvSpPr>
            <a:spLocks noGrp="1" noChangeArrowheads="1"/>
          </p:cNvSpPr>
          <p:nvPr>
            <p:ph type="body" idx="1"/>
          </p:nvPr>
        </p:nvSpPr>
        <p:spPr>
          <a:xfrm>
            <a:off x="1066800" y="1585914"/>
            <a:ext cx="7620000" cy="4891086"/>
          </a:xfrm>
        </p:spPr>
        <p:txBody>
          <a:bodyPr/>
          <a:lstStyle/>
          <a:p>
            <a:pPr eaLnBrk="1" hangingPunct="1"/>
            <a:r>
              <a:rPr lang="en-US" sz="2400" dirty="0" smtClean="0">
                <a:latin typeface="Times New Roman" panose="02020603050405020304" pitchFamily="18" charset="0"/>
              </a:rPr>
              <a:t>Increased </a:t>
            </a:r>
            <a:r>
              <a:rPr lang="en-US" sz="2400" dirty="0" smtClean="0">
                <a:latin typeface="Times New Roman" panose="02020603050405020304" pitchFamily="18" charset="0"/>
              </a:rPr>
              <a:t>availability</a:t>
            </a:r>
            <a:endParaRPr lang="en-US" sz="900" dirty="0" smtClean="0">
              <a:latin typeface="Times New Roman" panose="02020603050405020304" pitchFamily="18" charset="0"/>
            </a:endParaRPr>
          </a:p>
          <a:p>
            <a:pPr eaLnBrk="1" hangingPunct="1"/>
            <a:r>
              <a:rPr lang="en-US" sz="2400" dirty="0" smtClean="0">
                <a:latin typeface="Times New Roman" panose="02020603050405020304" pitchFamily="18" charset="0"/>
              </a:rPr>
              <a:t>Reduced </a:t>
            </a:r>
            <a:r>
              <a:rPr lang="en-US" sz="2400" dirty="0" smtClean="0">
                <a:latin typeface="Times New Roman" panose="02020603050405020304" pitchFamily="18" charset="0"/>
              </a:rPr>
              <a:t>cost</a:t>
            </a:r>
            <a:endParaRPr lang="en-US" sz="900" dirty="0" smtClean="0">
              <a:latin typeface="Times New Roman" panose="02020603050405020304" pitchFamily="18" charset="0"/>
            </a:endParaRPr>
          </a:p>
          <a:p>
            <a:pPr eaLnBrk="1" hangingPunct="1"/>
            <a:r>
              <a:rPr lang="en-US" sz="2400" dirty="0" smtClean="0">
                <a:latin typeface="Times New Roman" panose="02020603050405020304" pitchFamily="18" charset="0"/>
              </a:rPr>
              <a:t>Reduced </a:t>
            </a:r>
            <a:r>
              <a:rPr lang="en-US" sz="2400" dirty="0" smtClean="0">
                <a:latin typeface="Times New Roman" panose="02020603050405020304" pitchFamily="18" charset="0"/>
              </a:rPr>
              <a:t>danger</a:t>
            </a:r>
            <a:endParaRPr lang="en-US" sz="900" dirty="0" smtClean="0">
              <a:latin typeface="Times New Roman" panose="02020603050405020304" pitchFamily="18" charset="0"/>
            </a:endParaRPr>
          </a:p>
          <a:p>
            <a:pPr eaLnBrk="1" hangingPunct="1"/>
            <a:r>
              <a:rPr lang="en-US" sz="2400" dirty="0" smtClean="0">
                <a:latin typeface="Times New Roman" panose="02020603050405020304" pitchFamily="18" charset="0"/>
              </a:rPr>
              <a:t>Performance</a:t>
            </a:r>
            <a:endParaRPr lang="en-US" sz="900" dirty="0" smtClean="0">
              <a:latin typeface="Times New Roman" panose="02020603050405020304" pitchFamily="18" charset="0"/>
            </a:endParaRPr>
          </a:p>
          <a:p>
            <a:pPr eaLnBrk="1" hangingPunct="1"/>
            <a:r>
              <a:rPr lang="en-US" sz="2400" dirty="0" smtClean="0">
                <a:latin typeface="Times New Roman" panose="02020603050405020304" pitchFamily="18" charset="0"/>
              </a:rPr>
              <a:t>Multiple </a:t>
            </a:r>
            <a:r>
              <a:rPr lang="en-US" sz="2400" dirty="0" smtClean="0">
                <a:latin typeface="Times New Roman" panose="02020603050405020304" pitchFamily="18" charset="0"/>
              </a:rPr>
              <a:t>expertise</a:t>
            </a:r>
            <a:endParaRPr lang="en-US" sz="900" dirty="0" smtClean="0">
              <a:latin typeface="Times New Roman" panose="02020603050405020304" pitchFamily="18" charset="0"/>
            </a:endParaRPr>
          </a:p>
          <a:p>
            <a:pPr eaLnBrk="1" hangingPunct="1"/>
            <a:r>
              <a:rPr lang="en-US" sz="2400" dirty="0" smtClean="0">
                <a:latin typeface="Times New Roman" panose="02020603050405020304" pitchFamily="18" charset="0"/>
              </a:rPr>
              <a:t>Increased </a:t>
            </a:r>
            <a:r>
              <a:rPr lang="en-US" sz="2400" dirty="0" smtClean="0">
                <a:latin typeface="Times New Roman" panose="02020603050405020304" pitchFamily="18" charset="0"/>
              </a:rPr>
              <a:t>reliability</a:t>
            </a:r>
          </a:p>
          <a:p>
            <a:pPr eaLnBrk="1" hangingPunct="1"/>
            <a:r>
              <a:rPr lang="en-US" sz="2400" dirty="0" smtClean="0">
                <a:latin typeface="Times New Roman" panose="02020603050405020304" pitchFamily="18" charset="0"/>
              </a:rPr>
              <a:t>Explanation</a:t>
            </a:r>
            <a:endParaRPr lang="en-US" sz="1400" dirty="0">
              <a:latin typeface="Times New Roman" panose="02020603050405020304" pitchFamily="18" charset="0"/>
            </a:endParaRPr>
          </a:p>
          <a:p>
            <a:pPr eaLnBrk="1" hangingPunct="1"/>
            <a:r>
              <a:rPr lang="en-US" sz="2400" dirty="0">
                <a:latin typeface="Times New Roman" panose="02020603050405020304" pitchFamily="18" charset="0"/>
              </a:rPr>
              <a:t>Fast </a:t>
            </a:r>
            <a:r>
              <a:rPr lang="en-US" sz="2400" dirty="0" smtClean="0">
                <a:latin typeface="Times New Roman" panose="02020603050405020304" pitchFamily="18" charset="0"/>
              </a:rPr>
              <a:t>response</a:t>
            </a:r>
            <a:endParaRPr lang="en-US" sz="1400" dirty="0">
              <a:latin typeface="Times New Roman" panose="02020603050405020304" pitchFamily="18" charset="0"/>
            </a:endParaRPr>
          </a:p>
          <a:p>
            <a:pPr eaLnBrk="1" hangingPunct="1"/>
            <a:r>
              <a:rPr lang="en-US" sz="2400" dirty="0">
                <a:latin typeface="Times New Roman" panose="02020603050405020304" pitchFamily="18" charset="0"/>
              </a:rPr>
              <a:t>Steady, unemotional, and complete responses at all </a:t>
            </a:r>
            <a:r>
              <a:rPr lang="en-US" sz="2400" dirty="0" smtClean="0">
                <a:latin typeface="Times New Roman" panose="02020603050405020304" pitchFamily="18" charset="0"/>
              </a:rPr>
              <a:t>times</a:t>
            </a:r>
            <a:endParaRPr lang="en-US" sz="1400" dirty="0">
              <a:latin typeface="Times New Roman" panose="02020603050405020304" pitchFamily="18" charset="0"/>
            </a:endParaRPr>
          </a:p>
          <a:p>
            <a:pPr eaLnBrk="1" hangingPunct="1"/>
            <a:r>
              <a:rPr lang="en-US" sz="2400" dirty="0">
                <a:latin typeface="Times New Roman" panose="02020603050405020304" pitchFamily="18" charset="0"/>
              </a:rPr>
              <a:t>Intelligent </a:t>
            </a:r>
            <a:r>
              <a:rPr lang="en-US" sz="2400" dirty="0" smtClean="0">
                <a:latin typeface="Times New Roman" panose="02020603050405020304" pitchFamily="18" charset="0"/>
              </a:rPr>
              <a:t>tutor</a:t>
            </a:r>
            <a:endParaRPr lang="en-US" sz="1400" dirty="0">
              <a:latin typeface="Times New Roman" panose="02020603050405020304" pitchFamily="18" charset="0"/>
            </a:endParaRPr>
          </a:p>
          <a:p>
            <a:pPr eaLnBrk="1" hangingPunct="1"/>
            <a:r>
              <a:rPr lang="en-US" sz="2400" dirty="0">
                <a:latin typeface="Times New Roman" panose="02020603050405020304" pitchFamily="18" charset="0"/>
              </a:rPr>
              <a:t>Intelligent database</a:t>
            </a:r>
          </a:p>
          <a:p>
            <a:pPr eaLnBrk="1" hangingPunct="1"/>
            <a:endParaRPr lang="en-US" sz="1600" dirty="0" smtClean="0">
              <a:latin typeface="Times New Roman" panose="02020603050405020304" pitchFamily="18" charset="0"/>
            </a:endParaRPr>
          </a:p>
        </p:txBody>
      </p:sp>
      <p:sp>
        <p:nvSpPr>
          <p:cNvPr id="14341" name="Rectangle 4"/>
          <p:cNvSpPr>
            <a:spLocks noChangeArrowheads="1"/>
          </p:cNvSpPr>
          <p:nvPr/>
        </p:nvSpPr>
        <p:spPr bwMode="auto">
          <a:xfrm>
            <a:off x="228600" y="228600"/>
            <a:ext cx="609600" cy="5105400"/>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4342" name="Line 5"/>
          <p:cNvSpPr>
            <a:spLocks noChangeShapeType="1"/>
          </p:cNvSpPr>
          <p:nvPr/>
        </p:nvSpPr>
        <p:spPr bwMode="auto">
          <a:xfrm>
            <a:off x="457200" y="1585913"/>
            <a:ext cx="82264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4244561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
          <p:cNvSpPr>
            <a:spLocks noGrp="1"/>
          </p:cNvSpPr>
          <p:nvPr>
            <p:ph type="title"/>
          </p:nvPr>
        </p:nvSpPr>
        <p:spPr>
          <a:xfrm>
            <a:off x="457200" y="152400"/>
            <a:ext cx="8229600" cy="762000"/>
          </a:xfrm>
        </p:spPr>
        <p:txBody>
          <a:bodyPr/>
          <a:lstStyle/>
          <a:p>
            <a:r>
              <a:rPr lang="en-US" sz="3600" smtClean="0"/>
              <a:t>Human Expert vs Artificial Expert</a:t>
            </a:r>
            <a:endParaRPr lang="en-IN" sz="3600" smtClean="0"/>
          </a:p>
        </p:txBody>
      </p:sp>
      <p:sp>
        <p:nvSpPr>
          <p:cNvPr id="9219" name="Text Placeholder 3"/>
          <p:cNvSpPr>
            <a:spLocks noGrp="1"/>
          </p:cNvSpPr>
          <p:nvPr>
            <p:ph type="body" idx="1"/>
          </p:nvPr>
        </p:nvSpPr>
        <p:spPr>
          <a:xfrm>
            <a:off x="457200" y="914400"/>
            <a:ext cx="4040188" cy="533400"/>
          </a:xfrm>
        </p:spPr>
        <p:txBody>
          <a:bodyPr/>
          <a:lstStyle/>
          <a:p>
            <a:r>
              <a:rPr lang="en-US" smtClean="0"/>
              <a:t>Human Expert</a:t>
            </a:r>
            <a:endParaRPr lang="en-IN" smtClean="0"/>
          </a:p>
        </p:txBody>
      </p:sp>
      <p:sp>
        <p:nvSpPr>
          <p:cNvPr id="9220" name="Content Placeholder 4"/>
          <p:cNvSpPr>
            <a:spLocks noGrp="1"/>
          </p:cNvSpPr>
          <p:nvPr>
            <p:ph sz="half" idx="2"/>
          </p:nvPr>
        </p:nvSpPr>
        <p:spPr>
          <a:xfrm>
            <a:off x="457200" y="1447800"/>
            <a:ext cx="4040188" cy="4678363"/>
          </a:xfrm>
        </p:spPr>
        <p:txBody>
          <a:bodyPr/>
          <a:lstStyle/>
          <a:p>
            <a:r>
              <a:rPr lang="en-US" dirty="0" smtClean="0"/>
              <a:t>Perishable</a:t>
            </a:r>
          </a:p>
          <a:p>
            <a:r>
              <a:rPr lang="en-US" dirty="0" smtClean="0"/>
              <a:t>Difficult to transfer</a:t>
            </a:r>
          </a:p>
          <a:p>
            <a:r>
              <a:rPr lang="en-US" dirty="0" smtClean="0"/>
              <a:t>Difficult to document</a:t>
            </a:r>
          </a:p>
          <a:p>
            <a:r>
              <a:rPr lang="en-US" dirty="0" smtClean="0"/>
              <a:t>Unpredictable</a:t>
            </a:r>
          </a:p>
          <a:p>
            <a:r>
              <a:rPr lang="en-US" dirty="0" smtClean="0"/>
              <a:t>Expensive</a:t>
            </a:r>
          </a:p>
          <a:p>
            <a:r>
              <a:rPr lang="en-US" dirty="0" smtClean="0"/>
              <a:t>Creative</a:t>
            </a:r>
          </a:p>
          <a:p>
            <a:r>
              <a:rPr lang="en-US" dirty="0" smtClean="0"/>
              <a:t>Adaptive</a:t>
            </a:r>
          </a:p>
          <a:p>
            <a:r>
              <a:rPr lang="en-US" dirty="0" smtClean="0"/>
              <a:t>Scenery experience</a:t>
            </a:r>
          </a:p>
          <a:p>
            <a:r>
              <a:rPr lang="en-US" dirty="0" smtClean="0"/>
              <a:t>Broad focus</a:t>
            </a:r>
          </a:p>
          <a:p>
            <a:r>
              <a:rPr lang="en-US" dirty="0" smtClean="0"/>
              <a:t>Common sense knowledge</a:t>
            </a:r>
            <a:endParaRPr lang="en-IN" dirty="0" smtClean="0"/>
          </a:p>
        </p:txBody>
      </p:sp>
      <p:sp>
        <p:nvSpPr>
          <p:cNvPr id="9221" name="Text Placeholder 5"/>
          <p:cNvSpPr>
            <a:spLocks noGrp="1"/>
          </p:cNvSpPr>
          <p:nvPr>
            <p:ph type="body" sz="quarter" idx="3"/>
          </p:nvPr>
        </p:nvSpPr>
        <p:spPr>
          <a:xfrm>
            <a:off x="4645025" y="914400"/>
            <a:ext cx="4041775" cy="533400"/>
          </a:xfrm>
        </p:spPr>
        <p:txBody>
          <a:bodyPr/>
          <a:lstStyle/>
          <a:p>
            <a:r>
              <a:rPr lang="en-US" smtClean="0"/>
              <a:t>Artificial Expert</a:t>
            </a:r>
            <a:endParaRPr lang="en-IN" smtClean="0"/>
          </a:p>
        </p:txBody>
      </p:sp>
      <p:sp>
        <p:nvSpPr>
          <p:cNvPr id="9222" name="Content Placeholder 6"/>
          <p:cNvSpPr>
            <a:spLocks noGrp="1"/>
          </p:cNvSpPr>
          <p:nvPr>
            <p:ph sz="quarter" idx="4"/>
          </p:nvPr>
        </p:nvSpPr>
        <p:spPr>
          <a:xfrm>
            <a:off x="4645025" y="1447800"/>
            <a:ext cx="4041775" cy="4678363"/>
          </a:xfrm>
        </p:spPr>
        <p:txBody>
          <a:bodyPr/>
          <a:lstStyle/>
          <a:p>
            <a:r>
              <a:rPr lang="en-US" smtClean="0"/>
              <a:t>Permanent</a:t>
            </a:r>
          </a:p>
          <a:p>
            <a:r>
              <a:rPr lang="en-US" smtClean="0"/>
              <a:t>Easy to transfer</a:t>
            </a:r>
          </a:p>
          <a:p>
            <a:r>
              <a:rPr lang="en-US" smtClean="0"/>
              <a:t>Easy to document</a:t>
            </a:r>
          </a:p>
          <a:p>
            <a:r>
              <a:rPr lang="en-US" smtClean="0"/>
              <a:t>Consistent</a:t>
            </a:r>
          </a:p>
          <a:p>
            <a:r>
              <a:rPr lang="en-US" smtClean="0"/>
              <a:t>Affordable</a:t>
            </a:r>
          </a:p>
          <a:p>
            <a:r>
              <a:rPr lang="en-US" smtClean="0"/>
              <a:t>Uninspired</a:t>
            </a:r>
          </a:p>
          <a:p>
            <a:r>
              <a:rPr lang="en-US" smtClean="0"/>
              <a:t>Need to be told</a:t>
            </a:r>
          </a:p>
          <a:p>
            <a:r>
              <a:rPr lang="en-US" smtClean="0"/>
              <a:t>Symbolic input</a:t>
            </a:r>
          </a:p>
          <a:p>
            <a:r>
              <a:rPr lang="en-US" smtClean="0"/>
              <a:t>Narrow focus</a:t>
            </a:r>
          </a:p>
          <a:p>
            <a:r>
              <a:rPr lang="en-US" smtClean="0"/>
              <a:t>Technical knowledge</a:t>
            </a:r>
            <a:endParaRPr lang="en-IN" smtClean="0"/>
          </a:p>
        </p:txBody>
      </p:sp>
    </p:spTree>
    <p:extLst>
      <p:ext uri="{BB962C8B-B14F-4D97-AF65-F5344CB8AC3E}">
        <p14:creationId xmlns:p14="http://schemas.microsoft.com/office/powerpoint/2010/main" val="10805610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smtClean="0"/>
              <a:t>Why use Expert Systems?</a:t>
            </a:r>
          </a:p>
        </p:txBody>
      </p:sp>
      <p:sp>
        <p:nvSpPr>
          <p:cNvPr id="19459" name="Rectangle 4" descr="Rectangle: Click to edit Master text styles&#10;Second level&#10;Third level&#10;Fourth level&#10;Fifth level"/>
          <p:cNvSpPr>
            <a:spLocks noGrp="1" noChangeArrowheads="1"/>
          </p:cNvSpPr>
          <p:nvPr>
            <p:ph type="body" idx="1"/>
          </p:nvPr>
        </p:nvSpPr>
        <p:spPr>
          <a:xfrm>
            <a:off x="762000" y="1905000"/>
            <a:ext cx="4953000" cy="4114800"/>
          </a:xfrm>
        </p:spPr>
        <p:txBody>
          <a:bodyPr/>
          <a:lstStyle/>
          <a:p>
            <a:pPr eaLnBrk="1" hangingPunct="1">
              <a:lnSpc>
                <a:spcPct val="90000"/>
              </a:lnSpc>
            </a:pPr>
            <a:r>
              <a:rPr lang="en-GB" sz="2800" smtClean="0"/>
              <a:t>Experts are not always available.  An expert system can be used anywhere, any time.</a:t>
            </a:r>
          </a:p>
          <a:p>
            <a:pPr eaLnBrk="1" hangingPunct="1">
              <a:lnSpc>
                <a:spcPct val="90000"/>
              </a:lnSpc>
            </a:pPr>
            <a:r>
              <a:rPr lang="en-GB" sz="2800" smtClean="0"/>
              <a:t>Human experts are not 100% reliable or consistent</a:t>
            </a:r>
          </a:p>
          <a:p>
            <a:pPr eaLnBrk="1" hangingPunct="1">
              <a:lnSpc>
                <a:spcPct val="90000"/>
              </a:lnSpc>
            </a:pPr>
            <a:r>
              <a:rPr lang="en-GB" sz="2800" smtClean="0"/>
              <a:t>Experts may not be good at explaining decisions</a:t>
            </a:r>
          </a:p>
          <a:p>
            <a:pPr eaLnBrk="1" hangingPunct="1">
              <a:lnSpc>
                <a:spcPct val="90000"/>
              </a:lnSpc>
            </a:pPr>
            <a:r>
              <a:rPr lang="en-GB" sz="2800" smtClean="0"/>
              <a:t>Cost effective</a:t>
            </a:r>
          </a:p>
          <a:p>
            <a:pPr eaLnBrk="1" hangingPunct="1">
              <a:lnSpc>
                <a:spcPct val="90000"/>
              </a:lnSpc>
            </a:pPr>
            <a:endParaRPr lang="en-GB" sz="2800" smtClean="0"/>
          </a:p>
        </p:txBody>
      </p:sp>
      <p:pic>
        <p:nvPicPr>
          <p:cNvPr id="19460" name="Picture 3" descr="C:\My Documents\Teaching\Moray House\Placement Two\Laptop files\scientist with compu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133600"/>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304800"/>
            <a:ext cx="8305800" cy="1143000"/>
          </a:xfrm>
        </p:spPr>
        <p:txBody>
          <a:bodyPr/>
          <a:lstStyle/>
          <a:p>
            <a:pPr eaLnBrk="1" hangingPunct="1"/>
            <a:r>
              <a:rPr lang="en-GB" smtClean="0"/>
              <a:t>Problems with Expert Systems</a:t>
            </a:r>
          </a:p>
        </p:txBody>
      </p:sp>
      <p:sp>
        <p:nvSpPr>
          <p:cNvPr id="20483" name="Rectangle 3" descr="Rectangle: Click to edit Master text styles&#10;Second level&#10;Third level&#10;Fourth level&#10;Fifth level"/>
          <p:cNvSpPr>
            <a:spLocks noGrp="1" noChangeArrowheads="1"/>
          </p:cNvSpPr>
          <p:nvPr>
            <p:ph type="body" idx="1"/>
          </p:nvPr>
        </p:nvSpPr>
        <p:spPr>
          <a:xfrm>
            <a:off x="838200" y="1905000"/>
            <a:ext cx="4953000" cy="4114800"/>
          </a:xfrm>
        </p:spPr>
        <p:txBody>
          <a:bodyPr/>
          <a:lstStyle/>
          <a:p>
            <a:pPr eaLnBrk="1" hangingPunct="1"/>
            <a:r>
              <a:rPr lang="en-GB" smtClean="0"/>
              <a:t>Limited domain</a:t>
            </a:r>
          </a:p>
          <a:p>
            <a:pPr eaLnBrk="1" hangingPunct="1"/>
            <a:r>
              <a:rPr lang="en-GB" smtClean="0"/>
              <a:t>Systems are not always up to date, and don’t learn</a:t>
            </a:r>
          </a:p>
          <a:p>
            <a:pPr eaLnBrk="1" hangingPunct="1"/>
            <a:r>
              <a:rPr lang="en-GB" smtClean="0"/>
              <a:t>No “common sense”</a:t>
            </a:r>
          </a:p>
          <a:p>
            <a:pPr eaLnBrk="1" hangingPunct="1"/>
            <a:r>
              <a:rPr lang="en-GB" smtClean="0"/>
              <a:t>Experts needed to setup and maintain system</a:t>
            </a:r>
          </a:p>
        </p:txBody>
      </p:sp>
      <p:pic>
        <p:nvPicPr>
          <p:cNvPr id="20484" name="Picture 4" descr="C:\My Documents\Teaching\Moray House\Placement Two\Laptop files\scientist with compu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133600"/>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5"/>
          <p:cNvSpPr>
            <a:spLocks noChangeArrowheads="1"/>
          </p:cNvSpPr>
          <p:nvPr/>
        </p:nvSpPr>
        <p:spPr bwMode="auto">
          <a:xfrm>
            <a:off x="304800" y="0"/>
            <a:ext cx="8610600" cy="1219200"/>
          </a:xfrm>
          <a:prstGeom prst="rect">
            <a:avLst/>
          </a:prstGeom>
          <a:noFill/>
          <a:ln w="12700">
            <a:noFill/>
            <a:miter lim="800000"/>
            <a:headEnd/>
            <a:tailEnd/>
          </a:ln>
          <a:effectLst/>
        </p:spPr>
        <p:txBody>
          <a:bodyPr lIns="90488" tIns="44450" rIns="90488" bIns="44450" anchor="ctr"/>
          <a:lstStyle/>
          <a:p>
            <a:pPr algn="ctr">
              <a:defRPr/>
            </a:pPr>
            <a:r>
              <a:rPr lang="en-GB" sz="4000" b="1" dirty="0">
                <a:solidFill>
                  <a:schemeClr val="tx2"/>
                </a:solidFill>
                <a:latin typeface="Times New Roman" charset="0"/>
              </a:rPr>
              <a:t>Can expert systems make mistakes?</a:t>
            </a:r>
            <a:endParaRPr lang="en-US" sz="4000" b="1" dirty="0">
              <a:solidFill>
                <a:schemeClr val="tx2"/>
              </a:solidFill>
              <a:latin typeface="Times New Roman" charset="0"/>
            </a:endParaRPr>
          </a:p>
        </p:txBody>
      </p:sp>
      <p:sp>
        <p:nvSpPr>
          <p:cNvPr id="17414" name="Rectangle 6"/>
          <p:cNvSpPr>
            <a:spLocks noChangeArrowheads="1"/>
          </p:cNvSpPr>
          <p:nvPr/>
        </p:nvSpPr>
        <p:spPr bwMode="auto">
          <a:xfrm>
            <a:off x="228600" y="1219200"/>
            <a:ext cx="8610600" cy="43434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pitchFamily="2" charset="2"/>
              <a:buChar char="n"/>
              <a:defRPr/>
            </a:pPr>
            <a:r>
              <a:rPr lang="en-GB" sz="3000" dirty="0">
                <a:latin typeface="Times New Roman" charset="0"/>
              </a:rPr>
              <a:t>Even a brilliant expert is only a human and thus can make mistakes.  This suggests that an expert system built to perform at a </a:t>
            </a:r>
            <a:r>
              <a:rPr lang="en-GB" sz="3000" dirty="0">
                <a:solidFill>
                  <a:srgbClr val="FF0000"/>
                </a:solidFill>
                <a:latin typeface="Times New Roman" charset="0"/>
              </a:rPr>
              <a:t>human expert level also should be allowed to make mistakes</a:t>
            </a:r>
            <a:r>
              <a:rPr lang="en-GB" sz="3000" dirty="0">
                <a:latin typeface="Times New Roman" charset="0"/>
              </a:rPr>
              <a:t>.  But we still trust experts, even we recognise that their judgements are sometimes wrong.  Likewise, at least in most cases, we can rely on solutions provided by expert systems, but mistakes are possible and we should be aware of this.</a:t>
            </a:r>
            <a:endParaRPr lang="en-US" sz="3000" dirty="0">
              <a:latin typeface="Times New Roman" charset="0"/>
            </a:endParaRPr>
          </a:p>
        </p:txBody>
      </p:sp>
    </p:spTree>
    <p:extLst>
      <p:ext uri="{BB962C8B-B14F-4D97-AF65-F5344CB8AC3E}">
        <p14:creationId xmlns:p14="http://schemas.microsoft.com/office/powerpoint/2010/main" val="408237426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smtClean="0"/>
              <a:t>Expert Systems on the Web</a:t>
            </a:r>
          </a:p>
        </p:txBody>
      </p:sp>
      <p:sp>
        <p:nvSpPr>
          <p:cNvPr id="21507" name="Rectangle 3" descr="Rectangle: Click to edit Master text styles&#10;Second level&#10;Third level&#10;Fourth level&#10;Fifth level"/>
          <p:cNvSpPr>
            <a:spLocks noGrp="1" noChangeArrowheads="1"/>
          </p:cNvSpPr>
          <p:nvPr>
            <p:ph type="body" idx="1"/>
          </p:nvPr>
        </p:nvSpPr>
        <p:spPr>
          <a:xfrm>
            <a:off x="381000" y="1905000"/>
            <a:ext cx="8382000" cy="4114800"/>
          </a:xfrm>
        </p:spPr>
        <p:txBody>
          <a:bodyPr/>
          <a:lstStyle/>
          <a:p>
            <a:pPr eaLnBrk="1" hangingPunct="1"/>
            <a:r>
              <a:rPr lang="en-GB" smtClean="0"/>
              <a:t>http://www.aiinc.ca/demos/whale.html</a:t>
            </a:r>
          </a:p>
          <a:p>
            <a:pPr eaLnBrk="1" hangingPunct="1"/>
            <a:r>
              <a:rPr lang="en-GB" smtClean="0"/>
              <a:t>http://www.vanguardsw.com/ decisionscript/examples.htm</a:t>
            </a:r>
          </a:p>
          <a:p>
            <a:pPr eaLnBrk="1" hangingPunct="1"/>
            <a:r>
              <a:rPr lang="en-GB" smtClean="0"/>
              <a:t>http://www.exsys.com/demomain.html</a:t>
            </a:r>
          </a:p>
          <a:p>
            <a:pPr eaLnBrk="1" hangingPunct="1"/>
            <a:r>
              <a:rPr lang="en-GB" smtClean="0"/>
              <a:t>http://www.expertise2go.com/webesie/car</a:t>
            </a:r>
          </a:p>
          <a:p>
            <a:pPr eaLnBrk="1" hangingPunct="1"/>
            <a:r>
              <a:rPr lang="en-GB" smtClean="0"/>
              <a:t>http://www.expertise2go.com/webesie/wine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4294967295"/>
          </p:nvPr>
        </p:nvSpPr>
        <p:spPr>
          <a:xfrm>
            <a:off x="685800" y="685800"/>
            <a:ext cx="7696200" cy="4525963"/>
          </a:xfrm>
        </p:spPr>
        <p:txBody>
          <a:bodyPr/>
          <a:lstStyle/>
          <a:p>
            <a:pPr eaLnBrk="1" hangingPunct="1">
              <a:buFontTx/>
              <a:buNone/>
            </a:pPr>
            <a:endParaRPr lang="en-US" smtClean="0"/>
          </a:p>
          <a:p>
            <a:pPr eaLnBrk="1" hangingPunct="1">
              <a:buFontTx/>
              <a:buNone/>
            </a:pPr>
            <a:endParaRPr lang="en-US" smtClean="0"/>
          </a:p>
          <a:p>
            <a:pPr eaLnBrk="1" hangingPunct="1">
              <a:buFontTx/>
              <a:buNone/>
            </a:pPr>
            <a:endParaRPr lang="en-US" smtClean="0"/>
          </a:p>
          <a:p>
            <a:pPr algn="ctr" eaLnBrk="1" hangingPunct="1">
              <a:buFontTx/>
              <a:buNone/>
            </a:pPr>
            <a:r>
              <a:rPr lang="en-US" sz="4400" smtClean="0"/>
              <a:t>THANK YOU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z="4000" smtClean="0"/>
              <a:t>Applications of Expert Systems</a:t>
            </a:r>
          </a:p>
        </p:txBody>
      </p:sp>
      <p:pic>
        <p:nvPicPr>
          <p:cNvPr id="8195" name="Picture 3" descr="C:\My Documents\Teaching\Moray House\Placement Two\Laptop files\archaelogy.jpg"/>
          <p:cNvPicPr>
            <a:picLocks noChangeAspect="1" noChangeArrowheads="1"/>
          </p:cNvPicPr>
          <p:nvPr/>
        </p:nvPicPr>
        <p:blipFill>
          <a:blip r:embed="rId2">
            <a:extLst>
              <a:ext uri="{28A0092B-C50C-407E-A947-70E740481C1C}">
                <a14:useLocalDpi xmlns:a14="http://schemas.microsoft.com/office/drawing/2010/main" val="0"/>
              </a:ext>
            </a:extLst>
          </a:blip>
          <a:srcRect b="8667"/>
          <a:stretch>
            <a:fillRect/>
          </a:stretch>
        </p:blipFill>
        <p:spPr bwMode="auto">
          <a:xfrm>
            <a:off x="1143000" y="1905000"/>
            <a:ext cx="23622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4" descr="C:\My Documents\Teaching\Moray House\Placement Two\Laptop files\chemical.jpg"/>
          <p:cNvPicPr>
            <a:picLocks noChangeAspect="1" noChangeArrowheads="1"/>
          </p:cNvPicPr>
          <p:nvPr/>
        </p:nvPicPr>
        <p:blipFill>
          <a:blip r:embed="rId3">
            <a:extLst>
              <a:ext uri="{28A0092B-C50C-407E-A947-70E740481C1C}">
                <a14:useLocalDpi xmlns:a14="http://schemas.microsoft.com/office/drawing/2010/main" val="0"/>
              </a:ext>
            </a:extLst>
          </a:blip>
          <a:srcRect t="42000"/>
          <a:stretch>
            <a:fillRect/>
          </a:stretch>
        </p:blipFill>
        <p:spPr bwMode="auto">
          <a:xfrm>
            <a:off x="4648200" y="3581400"/>
            <a:ext cx="3219450" cy="263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5"/>
          <p:cNvSpPr txBox="1">
            <a:spLocks noChangeArrowheads="1"/>
          </p:cNvSpPr>
          <p:nvPr/>
        </p:nvSpPr>
        <p:spPr bwMode="auto">
          <a:xfrm>
            <a:off x="4495800" y="1905000"/>
            <a:ext cx="3733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sz="1800"/>
              <a:t>DENDRAL: Used to identify the structure of chemical compounds.  First used in 1965</a:t>
            </a:r>
          </a:p>
        </p:txBody>
      </p:sp>
      <p:sp>
        <p:nvSpPr>
          <p:cNvPr id="8198" name="Text Box 6"/>
          <p:cNvSpPr txBox="1">
            <a:spLocks noChangeArrowheads="1"/>
          </p:cNvSpPr>
          <p:nvPr/>
        </p:nvSpPr>
        <p:spPr bwMode="auto">
          <a:xfrm>
            <a:off x="685800" y="5334000"/>
            <a:ext cx="3352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sz="1800"/>
              <a:t>LITHIAN: Gives advice to archaeologists examining stone tools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human expert works?</a:t>
            </a:r>
            <a:endParaRPr lang="en-IN" dirty="0"/>
          </a:p>
        </p:txBody>
      </p:sp>
      <p:sp>
        <p:nvSpPr>
          <p:cNvPr id="3" name="Content Placeholder 2"/>
          <p:cNvSpPr>
            <a:spLocks noGrp="1"/>
          </p:cNvSpPr>
          <p:nvPr>
            <p:ph idx="1"/>
          </p:nvPr>
        </p:nvSpPr>
        <p:spPr>
          <a:xfrm>
            <a:off x="457200" y="1600200"/>
            <a:ext cx="8229600" cy="4876800"/>
          </a:xfrm>
        </p:spPr>
        <p:txBody>
          <a:bodyPr/>
          <a:lstStyle/>
          <a:p>
            <a:r>
              <a:rPr lang="en-GB" sz="2400" b="1" dirty="0" smtClean="0">
                <a:solidFill>
                  <a:srgbClr val="FF0000"/>
                </a:solidFill>
                <a:latin typeface="Times New Roman" charset="0"/>
              </a:rPr>
              <a:t>Knowledge</a:t>
            </a:r>
            <a:r>
              <a:rPr lang="en-GB" sz="2400" dirty="0" smtClean="0">
                <a:latin typeface="Times New Roman" charset="0"/>
              </a:rPr>
              <a:t> is a theoretical or practical understanding of a subject or a domain.</a:t>
            </a:r>
          </a:p>
          <a:p>
            <a:r>
              <a:rPr lang="en-GB" sz="2400" b="1" dirty="0" smtClean="0">
                <a:solidFill>
                  <a:srgbClr val="FF0000"/>
                </a:solidFill>
                <a:latin typeface="Times New Roman" charset="0"/>
              </a:rPr>
              <a:t>Domain expert: </a:t>
            </a:r>
            <a:r>
              <a:rPr lang="en-GB" sz="2400" dirty="0" smtClean="0">
                <a:latin typeface="Times New Roman" charset="0"/>
              </a:rPr>
              <a:t>Anyone can be considered a </a:t>
            </a:r>
            <a:r>
              <a:rPr lang="en-GB" sz="2400" b="1" dirty="0" smtClean="0">
                <a:solidFill>
                  <a:schemeClr val="tx2"/>
                </a:solidFill>
                <a:latin typeface="Times New Roman" charset="0"/>
              </a:rPr>
              <a:t>domain expert</a:t>
            </a:r>
            <a:r>
              <a:rPr lang="en-GB" sz="2400" dirty="0" smtClean="0">
                <a:latin typeface="Times New Roman" charset="0"/>
              </a:rPr>
              <a:t> if he or she has deep knowledge (of both facts and rules) and strong practical experience in a particular domain. </a:t>
            </a:r>
          </a:p>
          <a:p>
            <a:r>
              <a:rPr lang="en-GB" sz="2000" dirty="0">
                <a:latin typeface="Times New Roman" charset="0"/>
              </a:rPr>
              <a:t>M</a:t>
            </a:r>
            <a:r>
              <a:rPr lang="en-GB" sz="2000" dirty="0" smtClean="0">
                <a:latin typeface="Times New Roman" charset="0"/>
              </a:rPr>
              <a:t>ost </a:t>
            </a:r>
            <a:r>
              <a:rPr lang="en-GB" sz="2000" dirty="0">
                <a:latin typeface="Times New Roman" charset="0"/>
              </a:rPr>
              <a:t>experts are capable of expressing their knowledge in the form of </a:t>
            </a:r>
            <a:r>
              <a:rPr lang="en-GB" sz="2000" b="1" dirty="0">
                <a:solidFill>
                  <a:schemeClr val="tx2"/>
                </a:solidFill>
                <a:latin typeface="Times New Roman" charset="0"/>
              </a:rPr>
              <a:t>rules</a:t>
            </a:r>
            <a:r>
              <a:rPr lang="en-GB" sz="2000" dirty="0">
                <a:latin typeface="Times New Roman" charset="0"/>
              </a:rPr>
              <a:t> for problem solving</a:t>
            </a:r>
            <a:r>
              <a:rPr lang="en-GB" sz="2000" dirty="0" smtClean="0">
                <a:latin typeface="Times New Roman" charset="0"/>
              </a:rPr>
              <a:t>.</a:t>
            </a:r>
          </a:p>
          <a:p>
            <a:pPr marL="0" indent="0">
              <a:buNone/>
            </a:pPr>
            <a:r>
              <a:rPr lang="en-GB" sz="2000" dirty="0">
                <a:latin typeface="Times New Roman" charset="0"/>
              </a:rPr>
              <a:t>	</a:t>
            </a:r>
          </a:p>
          <a:p>
            <a:pPr marL="0" indent="0" algn="just">
              <a:buNone/>
              <a:defRPr/>
            </a:pPr>
            <a:r>
              <a:rPr lang="en-GB" sz="2000" dirty="0">
                <a:latin typeface="Times New Roman" charset="0"/>
              </a:rPr>
              <a:t>	</a:t>
            </a:r>
            <a:r>
              <a:rPr lang="en-GB" sz="2000" dirty="0" smtClean="0">
                <a:latin typeface="Times New Roman" charset="0"/>
              </a:rPr>
              <a:t>IF  the </a:t>
            </a:r>
            <a:r>
              <a:rPr lang="en-GB" sz="2000" dirty="0">
                <a:latin typeface="Times New Roman" charset="0"/>
              </a:rPr>
              <a:t>‘traffic light’ is green</a:t>
            </a:r>
          </a:p>
          <a:p>
            <a:pPr marL="0" indent="0" algn="just">
              <a:buNone/>
              <a:defRPr/>
            </a:pPr>
            <a:r>
              <a:rPr lang="en-GB" sz="2000" dirty="0">
                <a:latin typeface="Times New Roman" charset="0"/>
              </a:rPr>
              <a:t>	THEN	the action is go</a:t>
            </a:r>
          </a:p>
          <a:p>
            <a:pPr algn="just">
              <a:defRPr/>
            </a:pPr>
            <a:endParaRPr lang="en-GB" sz="2000" dirty="0">
              <a:latin typeface="Times New Roman" charset="0"/>
            </a:endParaRPr>
          </a:p>
          <a:p>
            <a:pPr marL="0" indent="0" algn="just">
              <a:buNone/>
              <a:defRPr/>
            </a:pPr>
            <a:r>
              <a:rPr lang="en-GB" sz="2000" dirty="0">
                <a:latin typeface="Times New Roman" charset="0"/>
              </a:rPr>
              <a:t>	</a:t>
            </a:r>
            <a:r>
              <a:rPr lang="en-GB" sz="2000" dirty="0" smtClean="0">
                <a:latin typeface="Times New Roman" charset="0"/>
              </a:rPr>
              <a:t>IF the </a:t>
            </a:r>
            <a:r>
              <a:rPr lang="en-GB" sz="2000" dirty="0">
                <a:latin typeface="Times New Roman" charset="0"/>
              </a:rPr>
              <a:t>‘traffic light’ is red</a:t>
            </a:r>
          </a:p>
          <a:p>
            <a:pPr marL="0" indent="0" algn="just">
              <a:buNone/>
              <a:defRPr/>
            </a:pPr>
            <a:r>
              <a:rPr lang="en-GB" sz="2000" dirty="0">
                <a:latin typeface="Times New Roman" charset="0"/>
              </a:rPr>
              <a:t>	THEN	the action is stop</a:t>
            </a:r>
            <a:endParaRPr lang="en-US" sz="2000" dirty="0">
              <a:latin typeface="Times New Roman" charset="0"/>
            </a:endParaRPr>
          </a:p>
          <a:p>
            <a:endParaRPr lang="en-IN" sz="2800" dirty="0"/>
          </a:p>
        </p:txBody>
      </p:sp>
    </p:spTree>
    <p:extLst>
      <p:ext uri="{BB962C8B-B14F-4D97-AF65-F5344CB8AC3E}">
        <p14:creationId xmlns:p14="http://schemas.microsoft.com/office/powerpoint/2010/main" val="4189123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6"/>
          <p:cNvSpPr>
            <a:spLocks noGrp="1"/>
          </p:cNvSpPr>
          <p:nvPr>
            <p:ph type="title"/>
          </p:nvPr>
        </p:nvSpPr>
        <p:spPr/>
        <p:txBody>
          <a:bodyPr/>
          <a:lstStyle/>
          <a:p>
            <a:r>
              <a:rPr lang="en-US" smtClean="0"/>
              <a:t>Component of ES</a:t>
            </a:r>
            <a:endParaRPr lang="en-IN" smtClean="0"/>
          </a:p>
        </p:txBody>
      </p:sp>
      <p:pic>
        <p:nvPicPr>
          <p:cNvPr id="11267"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1752600"/>
            <a:ext cx="7924800" cy="4648200"/>
          </a:xfrm>
        </p:spPr>
      </p:pic>
      <p:sp>
        <p:nvSpPr>
          <p:cNvPr id="12" name="Right Arrow 11"/>
          <p:cNvSpPr/>
          <p:nvPr/>
        </p:nvSpPr>
        <p:spPr>
          <a:xfrm>
            <a:off x="6087414" y="2386584"/>
            <a:ext cx="1295400" cy="408432"/>
          </a:xfrm>
          <a:prstGeom prst="rightArrow">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3" name="Rectangle 12"/>
          <p:cNvSpPr/>
          <p:nvPr/>
        </p:nvSpPr>
        <p:spPr>
          <a:xfrm>
            <a:off x="7350125" y="2133600"/>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Facts</a:t>
            </a:r>
          </a:p>
          <a:p>
            <a:pPr algn="ctr">
              <a:defRPr/>
            </a:pPr>
            <a:r>
              <a:rPr lang="en-US" dirty="0"/>
              <a:t>Rules</a:t>
            </a:r>
            <a:endParaRPr lang="en-IN" dirty="0"/>
          </a:p>
        </p:txBody>
      </p:sp>
      <p:sp>
        <p:nvSpPr>
          <p:cNvPr id="14" name="Right Arrow 13"/>
          <p:cNvSpPr/>
          <p:nvPr/>
        </p:nvSpPr>
        <p:spPr>
          <a:xfrm>
            <a:off x="6087414" y="3770938"/>
            <a:ext cx="1295400" cy="408432"/>
          </a:xfrm>
          <a:prstGeom prst="rightArrow">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5" name="Rectangle 14"/>
          <p:cNvSpPr/>
          <p:nvPr/>
        </p:nvSpPr>
        <p:spPr>
          <a:xfrm>
            <a:off x="7351713" y="3429000"/>
            <a:ext cx="13081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Interpreter</a:t>
            </a:r>
            <a:endParaRPr lang="en-IN" dirty="0"/>
          </a:p>
          <a:p>
            <a:pPr algn="ctr">
              <a:defRPr/>
            </a:pPr>
            <a:r>
              <a:rPr lang="en-US" dirty="0"/>
              <a:t>Scheduler</a:t>
            </a:r>
          </a:p>
        </p:txBody>
      </p:sp>
    </p:spTree>
    <p:extLst>
      <p:ext uri="{BB962C8B-B14F-4D97-AF65-F5344CB8AC3E}">
        <p14:creationId xmlns:p14="http://schemas.microsoft.com/office/powerpoint/2010/main" val="385762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868362"/>
          </a:xfrm>
        </p:spPr>
        <p:txBody>
          <a:bodyPr/>
          <a:lstStyle/>
          <a:p>
            <a:pPr eaLnBrk="1" hangingPunct="1"/>
            <a:r>
              <a:rPr lang="en-GB" sz="3600" smtClean="0"/>
              <a:t>Components of an Expert System</a:t>
            </a:r>
          </a:p>
        </p:txBody>
      </p:sp>
      <p:sp>
        <p:nvSpPr>
          <p:cNvPr id="9219" name="Rectangle 3" descr="Rectangle: Click to edit Master text styles&#10;Second level&#10;Third level&#10;Fourth level&#10;Fifth level"/>
          <p:cNvSpPr>
            <a:spLocks noGrp="1" noChangeArrowheads="1"/>
          </p:cNvSpPr>
          <p:nvPr>
            <p:ph type="body" idx="1"/>
          </p:nvPr>
        </p:nvSpPr>
        <p:spPr>
          <a:xfrm>
            <a:off x="228600" y="1295400"/>
            <a:ext cx="8610600" cy="5334000"/>
          </a:xfrm>
        </p:spPr>
        <p:txBody>
          <a:bodyPr/>
          <a:lstStyle/>
          <a:p>
            <a:pPr eaLnBrk="1" hangingPunct="1">
              <a:lnSpc>
                <a:spcPct val="90000"/>
              </a:lnSpc>
              <a:spcAft>
                <a:spcPct val="5000"/>
              </a:spcAft>
            </a:pPr>
            <a:r>
              <a:rPr lang="en-GB" sz="2400" dirty="0" smtClean="0"/>
              <a:t>The </a:t>
            </a:r>
            <a:r>
              <a:rPr lang="en-GB" sz="2400" b="1" dirty="0" smtClean="0">
                <a:solidFill>
                  <a:srgbClr val="FF0000"/>
                </a:solidFill>
              </a:rPr>
              <a:t>knowledge base</a:t>
            </a:r>
            <a:r>
              <a:rPr lang="en-GB" sz="2400" dirty="0" smtClean="0">
                <a:solidFill>
                  <a:srgbClr val="FF0000"/>
                </a:solidFill>
              </a:rPr>
              <a:t> </a:t>
            </a:r>
            <a:r>
              <a:rPr lang="en-GB" sz="2400" dirty="0" smtClean="0"/>
              <a:t>is the collection of facts and rules which describe all the knowledge about the problem domain.</a:t>
            </a:r>
          </a:p>
          <a:p>
            <a:pPr lvl="1" eaLnBrk="1" hangingPunct="1">
              <a:lnSpc>
                <a:spcPct val="90000"/>
              </a:lnSpc>
              <a:spcAft>
                <a:spcPct val="5000"/>
              </a:spcAft>
            </a:pPr>
            <a:r>
              <a:rPr lang="en-GB" sz="2000" dirty="0" smtClean="0">
                <a:solidFill>
                  <a:schemeClr val="accent2"/>
                </a:solidFill>
              </a:rPr>
              <a:t>Facts: </a:t>
            </a:r>
            <a:r>
              <a:rPr lang="en-GB" sz="2000" dirty="0" smtClean="0">
                <a:solidFill>
                  <a:schemeClr val="tx2"/>
                </a:solidFill>
              </a:rPr>
              <a:t>known information</a:t>
            </a:r>
          </a:p>
          <a:p>
            <a:pPr lvl="1" eaLnBrk="1" hangingPunct="1">
              <a:lnSpc>
                <a:spcPct val="90000"/>
              </a:lnSpc>
              <a:spcAft>
                <a:spcPct val="5000"/>
              </a:spcAft>
            </a:pPr>
            <a:r>
              <a:rPr lang="en-GB" sz="2000" dirty="0" smtClean="0">
                <a:solidFill>
                  <a:schemeClr val="accent2"/>
                </a:solidFill>
              </a:rPr>
              <a:t>Rules: </a:t>
            </a:r>
            <a:r>
              <a:rPr lang="en-GB" sz="2000" dirty="0" smtClean="0"/>
              <a:t>use facts as basis of decision making</a:t>
            </a:r>
          </a:p>
          <a:p>
            <a:pPr eaLnBrk="1" hangingPunct="1">
              <a:lnSpc>
                <a:spcPct val="90000"/>
              </a:lnSpc>
              <a:spcAft>
                <a:spcPct val="5000"/>
              </a:spcAft>
            </a:pPr>
            <a:r>
              <a:rPr lang="en-GB" sz="2400" dirty="0" smtClean="0"/>
              <a:t>The </a:t>
            </a:r>
            <a:r>
              <a:rPr lang="en-GB" sz="2400" b="1" dirty="0" smtClean="0">
                <a:solidFill>
                  <a:srgbClr val="FF0000"/>
                </a:solidFill>
              </a:rPr>
              <a:t>inference engine</a:t>
            </a:r>
            <a:r>
              <a:rPr lang="en-GB" sz="2400" dirty="0" smtClean="0">
                <a:solidFill>
                  <a:srgbClr val="FF0000"/>
                </a:solidFill>
              </a:rPr>
              <a:t> </a:t>
            </a:r>
            <a:r>
              <a:rPr lang="en-GB" sz="2400" dirty="0" smtClean="0"/>
              <a:t>is the part of the system that chooses which facts and rules to apply when trying to solve the user’s query.</a:t>
            </a:r>
          </a:p>
          <a:p>
            <a:pPr lvl="1" eaLnBrk="1" hangingPunct="1">
              <a:lnSpc>
                <a:spcPct val="90000"/>
              </a:lnSpc>
              <a:spcAft>
                <a:spcPct val="5000"/>
              </a:spcAft>
            </a:pPr>
            <a:r>
              <a:rPr lang="en-GB" sz="2000" dirty="0" smtClean="0">
                <a:solidFill>
                  <a:schemeClr val="accent2"/>
                </a:solidFill>
              </a:rPr>
              <a:t>Interpreter:</a:t>
            </a:r>
            <a:r>
              <a:rPr lang="en-GB" sz="2000" dirty="0" smtClean="0"/>
              <a:t> what rules to apply</a:t>
            </a:r>
          </a:p>
          <a:p>
            <a:pPr lvl="1" eaLnBrk="1" hangingPunct="1">
              <a:lnSpc>
                <a:spcPct val="90000"/>
              </a:lnSpc>
              <a:spcAft>
                <a:spcPct val="5000"/>
              </a:spcAft>
            </a:pPr>
            <a:r>
              <a:rPr lang="en-GB" sz="2000" dirty="0" smtClean="0">
                <a:solidFill>
                  <a:schemeClr val="accent2"/>
                </a:solidFill>
              </a:rPr>
              <a:t>Scheduler:</a:t>
            </a:r>
            <a:r>
              <a:rPr lang="en-GB" sz="2000" dirty="0" smtClean="0"/>
              <a:t> the order in which rules are to be applied</a:t>
            </a:r>
          </a:p>
          <a:p>
            <a:pPr eaLnBrk="1" hangingPunct="1">
              <a:lnSpc>
                <a:spcPct val="90000"/>
              </a:lnSpc>
              <a:spcAft>
                <a:spcPct val="5000"/>
              </a:spcAft>
            </a:pPr>
            <a:r>
              <a:rPr lang="en-GB" sz="2400" dirty="0" smtClean="0"/>
              <a:t>The </a:t>
            </a:r>
            <a:r>
              <a:rPr lang="en-GB" sz="2400" b="1" dirty="0" smtClean="0">
                <a:solidFill>
                  <a:srgbClr val="FF0000"/>
                </a:solidFill>
              </a:rPr>
              <a:t>user interface</a:t>
            </a:r>
            <a:r>
              <a:rPr lang="en-GB" sz="2400" dirty="0" smtClean="0">
                <a:solidFill>
                  <a:srgbClr val="FF0000"/>
                </a:solidFill>
              </a:rPr>
              <a:t> </a:t>
            </a:r>
            <a:r>
              <a:rPr lang="en-GB" sz="2400" dirty="0" smtClean="0"/>
              <a:t>is the part of the system which takes in the user’s query in a readable form and passes it to the inference engine.  It then displays the results to the user.</a:t>
            </a:r>
          </a:p>
          <a:p>
            <a:pPr eaLnBrk="1" hangingPunct="1">
              <a:lnSpc>
                <a:spcPct val="90000"/>
              </a:lnSpc>
              <a:spcAft>
                <a:spcPct val="5000"/>
              </a:spcAft>
            </a:pPr>
            <a:r>
              <a:rPr lang="en-GB" sz="2400" dirty="0" smtClean="0">
                <a:solidFill>
                  <a:srgbClr val="C00000"/>
                </a:solidFill>
              </a:rPr>
              <a:t>Remark: All expert system is knowledge base system but the converse is not true</a:t>
            </a:r>
          </a:p>
        </p:txBody>
      </p:sp>
    </p:spTree>
    <p:extLst>
      <p:ext uri="{BB962C8B-B14F-4D97-AF65-F5344CB8AC3E}">
        <p14:creationId xmlns:p14="http://schemas.microsoft.com/office/powerpoint/2010/main" val="1177541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792162"/>
          </a:xfrm>
        </p:spPr>
        <p:txBody>
          <a:bodyPr/>
          <a:lstStyle/>
          <a:p>
            <a:r>
              <a:rPr lang="en-US" smtClean="0"/>
              <a:t>Structure of Inference Engine</a:t>
            </a:r>
            <a:endParaRPr lang="en-IN" smtClean="0"/>
          </a:p>
        </p:txBody>
      </p:sp>
      <p:sp>
        <p:nvSpPr>
          <p:cNvPr id="3" name="Content Placeholder 2"/>
          <p:cNvSpPr>
            <a:spLocks noGrp="1"/>
          </p:cNvSpPr>
          <p:nvPr>
            <p:ph idx="1"/>
          </p:nvPr>
        </p:nvSpPr>
        <p:spPr>
          <a:xfrm>
            <a:off x="457200" y="1219200"/>
            <a:ext cx="8229600" cy="4906963"/>
          </a:xfrm>
        </p:spPr>
        <p:txBody>
          <a:bodyPr/>
          <a:lstStyle/>
          <a:p>
            <a:pPr>
              <a:defRPr/>
            </a:pPr>
            <a:r>
              <a:rPr lang="en-US" dirty="0" smtClean="0"/>
              <a:t>Nature of the proble</a:t>
            </a:r>
            <a:r>
              <a:rPr lang="en-US" dirty="0"/>
              <a:t>m</a:t>
            </a:r>
            <a:r>
              <a:rPr lang="en-US" dirty="0" smtClean="0"/>
              <a:t> domain</a:t>
            </a:r>
          </a:p>
          <a:p>
            <a:pPr marL="0" indent="0">
              <a:buFontTx/>
              <a:buNone/>
              <a:defRPr/>
            </a:pPr>
            <a:endParaRPr lang="en-US" dirty="0" smtClean="0"/>
          </a:p>
          <a:p>
            <a:pPr>
              <a:defRPr/>
            </a:pPr>
            <a:r>
              <a:rPr lang="en-US" dirty="0" smtClean="0"/>
              <a:t>The way in which knowledge is represented or organize in ES.</a:t>
            </a:r>
            <a:endParaRPr lang="en-IN" dirty="0"/>
          </a:p>
        </p:txBody>
      </p:sp>
    </p:spTree>
    <p:extLst>
      <p:ext uri="{BB962C8B-B14F-4D97-AF65-F5344CB8AC3E}">
        <p14:creationId xmlns:p14="http://schemas.microsoft.com/office/powerpoint/2010/main" val="389251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Eclipse</Template>
  <TotalTime>578</TotalTime>
  <Words>2111</Words>
  <Application>Microsoft Office PowerPoint</Application>
  <PresentationFormat>On-screen Show (4:3)</PresentationFormat>
  <Paragraphs>236</Paragraphs>
  <Slides>46</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54" baseType="lpstr">
      <vt:lpstr>Arial</vt:lpstr>
      <vt:lpstr>Monotype Sorts</vt:lpstr>
      <vt:lpstr>Symbol</vt:lpstr>
      <vt:lpstr>Times New Roman</vt:lpstr>
      <vt:lpstr>Wingdings</vt:lpstr>
      <vt:lpstr>Default Design</vt:lpstr>
      <vt:lpstr>Picture</vt:lpstr>
      <vt:lpstr>Document</vt:lpstr>
      <vt:lpstr>Expert System</vt:lpstr>
      <vt:lpstr>What is an expert system?</vt:lpstr>
      <vt:lpstr>Expert Systems</vt:lpstr>
      <vt:lpstr>Applications of Expert Systems</vt:lpstr>
      <vt:lpstr>Applications of Expert Systems</vt:lpstr>
      <vt:lpstr>How human expert works?</vt:lpstr>
      <vt:lpstr>Component of ES</vt:lpstr>
      <vt:lpstr>Components of an Expert System</vt:lpstr>
      <vt:lpstr>Structure of Inference Engine</vt:lpstr>
      <vt:lpstr>KNOWLEDGE REPRESENTATION TECHNIQUES:</vt:lpstr>
      <vt:lpstr>Rules as a knowledge representation technique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Metarules</vt:lpstr>
      <vt:lpstr>Advantages of Expert Systems</vt:lpstr>
      <vt:lpstr>Human Expert vs Artificial Expert</vt:lpstr>
      <vt:lpstr>Why use Expert Systems?</vt:lpstr>
      <vt:lpstr>Problems with Expert Systems</vt:lpstr>
      <vt:lpstr>PowerPoint Presentation</vt:lpstr>
      <vt:lpstr>Expert Systems on the Web</vt:lpstr>
      <vt:lpstr>PowerPoint Presentation</vt:lpstr>
    </vt:vector>
  </TitlesOfParts>
  <Company>NUS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Min-Yen Kan</dc:creator>
  <cp:lastModifiedBy>Swarup</cp:lastModifiedBy>
  <cp:revision>100</cp:revision>
  <dcterms:created xsi:type="dcterms:W3CDTF">2003-12-17T02:04:52Z</dcterms:created>
  <dcterms:modified xsi:type="dcterms:W3CDTF">2021-06-03T03:13:39Z</dcterms:modified>
</cp:coreProperties>
</file>