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27764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701885-253F-43EE-BFE9-050BC8885BFB}"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35380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1169551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9335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354434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3689591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52773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1673570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269184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194552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20192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701885-253F-43EE-BFE9-050BC8885BFB}"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241356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701885-253F-43EE-BFE9-050BC8885BFB}"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642148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827343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334531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A701885-253F-43EE-BFE9-050BC8885BFB}" type="datetimeFigureOut">
              <a:rPr lang="en-US" smtClean="0"/>
              <a:t>11/13/2022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273558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701885-253F-43EE-BFE9-050BC8885BFB}"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F4CFB-2AC6-4FF5-AA39-65E2C5FFF615}" type="slidenum">
              <a:rPr lang="en-US" smtClean="0"/>
              <a:t>‹#›</a:t>
            </a:fld>
            <a:endParaRPr lang="en-US"/>
          </a:p>
        </p:txBody>
      </p:sp>
    </p:spTree>
    <p:extLst>
      <p:ext uri="{BB962C8B-B14F-4D97-AF65-F5344CB8AC3E}">
        <p14:creationId xmlns:p14="http://schemas.microsoft.com/office/powerpoint/2010/main" val="1089006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A701885-253F-43EE-BFE9-050BC8885BFB}" type="datetimeFigureOut">
              <a:rPr lang="en-US" smtClean="0"/>
              <a:t>11/13/2022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9F4CFB-2AC6-4FF5-AA39-65E2C5FFF615}" type="slidenum">
              <a:rPr lang="en-US" smtClean="0"/>
              <a:t>‹#›</a:t>
            </a:fld>
            <a:endParaRPr lang="en-US"/>
          </a:p>
        </p:txBody>
      </p:sp>
    </p:spTree>
    <p:extLst>
      <p:ext uri="{BB962C8B-B14F-4D97-AF65-F5344CB8AC3E}">
        <p14:creationId xmlns:p14="http://schemas.microsoft.com/office/powerpoint/2010/main" val="4292029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Problem_statem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reerfoundry.com/en/blog/ux-design/a-5-point-roadmap-for-any-research-projec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school-old.stanford.edu/groups/k12/wiki/65da6/Space_Saturation_and_Group.html" TargetMode="External"/><Relationship Id="rId2" Type="http://schemas.openxmlformats.org/officeDocument/2006/relationships/hyperlink" Target="https://careerfoundry.com/en/blog/ux-design/design-thinking-worksh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05969"/>
            <a:ext cx="8825658" cy="2115404"/>
          </a:xfrm>
        </p:spPr>
        <p:txBody>
          <a:bodyPr/>
          <a:lstStyle/>
          <a:p>
            <a:pPr algn="ctr"/>
            <a:r>
              <a:rPr lang="en-US" b="1" dirty="0"/>
              <a:t>D</a:t>
            </a:r>
            <a:r>
              <a:rPr lang="en-US" b="1" dirty="0" smtClean="0"/>
              <a:t>efine Stage</a:t>
            </a:r>
            <a:endParaRPr lang="en-US" dirty="0"/>
          </a:p>
        </p:txBody>
      </p:sp>
    </p:spTree>
    <p:extLst>
      <p:ext uri="{BB962C8B-B14F-4D97-AF65-F5344CB8AC3E}">
        <p14:creationId xmlns:p14="http://schemas.microsoft.com/office/powerpoint/2010/main" val="104596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2514" y="723332"/>
            <a:ext cx="9217340" cy="5525068"/>
          </a:xfrm>
        </p:spPr>
        <p:txBody>
          <a:bodyPr/>
          <a:lstStyle/>
          <a:p>
            <a:pPr lvl="0" algn="just"/>
            <a:r>
              <a:rPr lang="en-US" b="1" dirty="0"/>
              <a:t>Where does the problem present itself?</a:t>
            </a:r>
            <a:r>
              <a:rPr lang="en-US" dirty="0"/>
              <a:t> In what space (physical or digital), situation or context is the user when they face this problem? Are there any other people involved?</a:t>
            </a:r>
          </a:p>
          <a:p>
            <a:pPr marL="0" lvl="0" indent="0" algn="just">
              <a:buNone/>
            </a:pPr>
            <a:endParaRPr lang="en-US" dirty="0"/>
          </a:p>
          <a:p>
            <a:pPr lvl="0" algn="just"/>
            <a:r>
              <a:rPr lang="en-US" b="1" dirty="0"/>
              <a:t>Why does it matter?</a:t>
            </a:r>
            <a:r>
              <a:rPr lang="en-US" dirty="0"/>
              <a:t> Why is it important that this problem be solved? What value would a solution bring to the user, and to the business?</a:t>
            </a:r>
          </a:p>
          <a:p>
            <a:pPr marL="0" lvl="0" indent="0" algn="just">
              <a:buNone/>
            </a:pPr>
            <a:endParaRPr lang="en-US" dirty="0"/>
          </a:p>
          <a:p>
            <a:pPr algn="just"/>
            <a:r>
              <a:rPr lang="en-US" dirty="0"/>
              <a:t>Approaching your observations with these four questions in mind will help you to identify patterns within your user research. In identifying the most prevalent issues, you’ll be one step closer to formulating a meaningful problem statement.</a:t>
            </a:r>
            <a:endParaRPr lang="en-US" dirty="0"/>
          </a:p>
        </p:txBody>
      </p:sp>
    </p:spTree>
    <p:extLst>
      <p:ext uri="{BB962C8B-B14F-4D97-AF65-F5344CB8AC3E}">
        <p14:creationId xmlns:p14="http://schemas.microsoft.com/office/powerpoint/2010/main" val="408973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five whys</a:t>
            </a:r>
            <a:r>
              <a:rPr lang="en-US" dirty="0"/>
              <a:t/>
            </a:r>
            <a:br>
              <a:rPr lang="en-US" dirty="0"/>
            </a:br>
            <a:endParaRPr lang="en-US" dirty="0"/>
          </a:p>
        </p:txBody>
      </p:sp>
      <p:sp>
        <p:nvSpPr>
          <p:cNvPr id="3" name="Content Placeholder 2"/>
          <p:cNvSpPr>
            <a:spLocks noGrp="1"/>
          </p:cNvSpPr>
          <p:nvPr>
            <p:ph idx="1"/>
          </p:nvPr>
        </p:nvSpPr>
        <p:spPr>
          <a:xfrm>
            <a:off x="818866" y="1555846"/>
            <a:ext cx="9230987" cy="4692554"/>
          </a:xfrm>
        </p:spPr>
        <p:txBody>
          <a:bodyPr>
            <a:normAutofit lnSpcReduction="10000"/>
          </a:bodyPr>
          <a:lstStyle/>
          <a:p>
            <a:pPr algn="just"/>
            <a:r>
              <a:rPr lang="en-US" dirty="0"/>
              <a:t>Another question-based strategy, the </a:t>
            </a:r>
            <a:r>
              <a:rPr lang="en-US" b="1" dirty="0"/>
              <a:t>five whys technique</a:t>
            </a:r>
            <a:r>
              <a:rPr lang="en-US" dirty="0"/>
              <a:t> can help you delve deeper into the problem and drill down to the root cause. Once you’ve identified the root cause, you have something that you can act upon; somewhere specific to focus your problem-solving efforts</a:t>
            </a:r>
            <a:r>
              <a:rPr lang="en-US" dirty="0" smtClean="0"/>
              <a:t>.</a:t>
            </a:r>
          </a:p>
          <a:p>
            <a:pPr marL="0" indent="0" algn="just">
              <a:buNone/>
            </a:pPr>
            <a:endParaRPr lang="en-US" dirty="0"/>
          </a:p>
          <a:p>
            <a:pPr lvl="0" algn="just"/>
            <a:r>
              <a:rPr lang="en-US" b="1" dirty="0" smtClean="0"/>
              <a:t>Why </a:t>
            </a:r>
            <a:r>
              <a:rPr lang="en-US" b="1" dirty="0"/>
              <a:t>is she not eating healthily?</a:t>
            </a:r>
            <a:r>
              <a:rPr lang="en-US" dirty="0"/>
              <a:t> </a:t>
            </a:r>
            <a:r>
              <a:rPr lang="en-US" b="1" dirty="0"/>
              <a:t>→</a:t>
            </a:r>
            <a:r>
              <a:rPr lang="en-US" dirty="0"/>
              <a:t> She orders takeaway everyday</a:t>
            </a:r>
            <a:r>
              <a:rPr lang="en-US" dirty="0" smtClean="0"/>
              <a:t>.</a:t>
            </a:r>
          </a:p>
          <a:p>
            <a:pPr marL="0" lvl="0" indent="0" algn="just">
              <a:buNone/>
            </a:pPr>
            <a:endParaRPr lang="en-US" dirty="0"/>
          </a:p>
          <a:p>
            <a:pPr lvl="0" algn="just"/>
            <a:r>
              <a:rPr lang="en-US" b="1" dirty="0"/>
              <a:t>Why does she order takeaway everyday?</a:t>
            </a:r>
            <a:r>
              <a:rPr lang="en-US" dirty="0"/>
              <a:t> </a:t>
            </a:r>
            <a:r>
              <a:rPr lang="en-US" b="1" dirty="0"/>
              <a:t>→</a:t>
            </a:r>
            <a:r>
              <a:rPr lang="en-US" dirty="0"/>
              <a:t> Her fridge and cupboards are empty</a:t>
            </a:r>
            <a:r>
              <a:rPr lang="en-US" dirty="0" smtClean="0"/>
              <a:t>.</a:t>
            </a:r>
          </a:p>
          <a:p>
            <a:pPr marL="0" lvl="0" indent="0" algn="just">
              <a:buNone/>
            </a:pPr>
            <a:endParaRPr lang="en-US" dirty="0"/>
          </a:p>
          <a:p>
            <a:pPr lvl="0" algn="just"/>
            <a:r>
              <a:rPr lang="en-US" b="1" dirty="0"/>
              <a:t>Why are the fridge and cupboards empty?</a:t>
            </a:r>
            <a:r>
              <a:rPr lang="en-US" dirty="0"/>
              <a:t> </a:t>
            </a:r>
            <a:r>
              <a:rPr lang="en-US" b="1" dirty="0"/>
              <a:t>→</a:t>
            </a:r>
            <a:r>
              <a:rPr lang="en-US" dirty="0"/>
              <a:t> She hasn’t been grocery shopping in over a week</a:t>
            </a:r>
            <a:r>
              <a:rPr lang="en-US" dirty="0" smtClean="0"/>
              <a:t>.</a:t>
            </a:r>
            <a:endParaRPr lang="en-US" dirty="0"/>
          </a:p>
        </p:txBody>
      </p:sp>
    </p:spTree>
    <p:extLst>
      <p:ext uri="{BB962C8B-B14F-4D97-AF65-F5344CB8AC3E}">
        <p14:creationId xmlns:p14="http://schemas.microsoft.com/office/powerpoint/2010/main" val="3273698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55094"/>
            <a:ext cx="8946541" cy="5593306"/>
          </a:xfrm>
        </p:spPr>
        <p:txBody>
          <a:bodyPr>
            <a:normAutofit/>
          </a:bodyPr>
          <a:lstStyle/>
          <a:p>
            <a:pPr lvl="0" algn="just"/>
            <a:endParaRPr lang="en-US" dirty="0"/>
          </a:p>
          <a:p>
            <a:pPr marL="0" lvl="0" indent="0" algn="just">
              <a:buNone/>
            </a:pPr>
            <a:endParaRPr lang="en-US" dirty="0"/>
          </a:p>
          <a:p>
            <a:pPr lvl="0" algn="just"/>
            <a:r>
              <a:rPr lang="en-US" b="1" dirty="0"/>
              <a:t>Why hasn’t she been grocery shopping?</a:t>
            </a:r>
            <a:r>
              <a:rPr lang="en-US" dirty="0"/>
              <a:t> </a:t>
            </a:r>
            <a:r>
              <a:rPr lang="en-US" b="1" dirty="0"/>
              <a:t>→</a:t>
            </a:r>
            <a:r>
              <a:rPr lang="en-US" dirty="0"/>
              <a:t> She doesn’t have time to go to the supermarket.</a:t>
            </a:r>
          </a:p>
          <a:p>
            <a:pPr marL="0" lvl="0" indent="0" algn="just">
              <a:buNone/>
            </a:pPr>
            <a:endParaRPr lang="en-US" dirty="0"/>
          </a:p>
          <a:p>
            <a:pPr lvl="0" algn="just"/>
            <a:r>
              <a:rPr lang="en-US" b="1" dirty="0"/>
              <a:t>Why doesn’t she have time?</a:t>
            </a:r>
            <a:r>
              <a:rPr lang="en-US" dirty="0"/>
              <a:t> </a:t>
            </a:r>
            <a:r>
              <a:rPr lang="en-US" b="1" dirty="0"/>
              <a:t>→</a:t>
            </a:r>
            <a:r>
              <a:rPr lang="en-US" dirty="0"/>
              <a:t> She works long hours and is exhausted</a:t>
            </a:r>
            <a:r>
              <a:rPr lang="en-US" dirty="0" smtClean="0"/>
              <a:t>.</a:t>
            </a:r>
          </a:p>
          <a:p>
            <a:pPr lvl="0" algn="just"/>
            <a:endParaRPr lang="en-US" dirty="0"/>
          </a:p>
          <a:p>
            <a:pPr algn="just"/>
            <a:r>
              <a:rPr lang="en-US" dirty="0"/>
              <a:t>The root cause here is a lack of time, so your solution might focus on efficiency and convenience. Your final problem statement might look something like this: “Young working professionals need a quick, convenient solution to eating healthily.”</a:t>
            </a:r>
          </a:p>
          <a:p>
            <a:pPr lvl="0" algn="just"/>
            <a:endParaRPr lang="en-US" dirty="0"/>
          </a:p>
        </p:txBody>
      </p:sp>
    </p:spTree>
    <p:extLst>
      <p:ext uri="{BB962C8B-B14F-4D97-AF65-F5344CB8AC3E}">
        <p14:creationId xmlns:p14="http://schemas.microsoft.com/office/powerpoint/2010/main" val="356075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400" dirty="0"/>
              <a:t>What comes after the define phase?</a:t>
            </a:r>
            <a:endParaRPr lang="en-US" sz="3400" dirty="0"/>
          </a:p>
        </p:txBody>
      </p:sp>
      <p:sp>
        <p:nvSpPr>
          <p:cNvPr id="3" name="Content Placeholder 2"/>
          <p:cNvSpPr>
            <a:spLocks noGrp="1"/>
          </p:cNvSpPr>
          <p:nvPr>
            <p:ph idx="1"/>
          </p:nvPr>
        </p:nvSpPr>
        <p:spPr>
          <a:xfrm>
            <a:off x="532264" y="1610436"/>
            <a:ext cx="9517590" cy="4637963"/>
          </a:xfrm>
        </p:spPr>
        <p:txBody>
          <a:bodyPr>
            <a:normAutofit fontScale="92500" lnSpcReduction="10000"/>
          </a:bodyPr>
          <a:lstStyle/>
          <a:p>
            <a:pPr algn="just"/>
            <a:r>
              <a:rPr lang="en-US" dirty="0"/>
              <a:t>By the end of the define phase, you’ll have turned your findings from the empathize stage into a meaningful, actionable problem statement. </a:t>
            </a:r>
            <a:endParaRPr lang="en-US" dirty="0" smtClean="0"/>
          </a:p>
          <a:p>
            <a:pPr algn="just"/>
            <a:endParaRPr lang="en-US" dirty="0"/>
          </a:p>
          <a:p>
            <a:pPr algn="just"/>
            <a:r>
              <a:rPr lang="en-US" dirty="0" smtClean="0"/>
              <a:t>With </a:t>
            </a:r>
            <a:r>
              <a:rPr lang="en-US" dirty="0"/>
              <a:t>your problem statement to hand, you’ll be ready to move on to the </a:t>
            </a:r>
            <a:r>
              <a:rPr lang="en-US" b="1" dirty="0"/>
              <a:t>ideation phase</a:t>
            </a:r>
            <a:r>
              <a:rPr lang="en-US" dirty="0"/>
              <a:t>, where you’ll turn your problem statement into “how might we” questions and generate as many potential solutions as possible</a:t>
            </a:r>
            <a:r>
              <a:rPr lang="en-US" dirty="0" smtClean="0"/>
              <a:t>.</a:t>
            </a:r>
          </a:p>
          <a:p>
            <a:pPr marL="0" indent="0" algn="just">
              <a:buNone/>
            </a:pPr>
            <a:endParaRPr lang="en-US" dirty="0"/>
          </a:p>
          <a:p>
            <a:pPr algn="just"/>
            <a:r>
              <a:rPr lang="en-US" dirty="0"/>
              <a:t>As you move through the Design Thinking process, you’ll constantly refer back to your problem statement to make sure you’re moving in the right direction. </a:t>
            </a:r>
            <a:endParaRPr lang="en-US" dirty="0" smtClean="0"/>
          </a:p>
          <a:p>
            <a:pPr algn="just"/>
            <a:endParaRPr lang="en-US" dirty="0"/>
          </a:p>
          <a:p>
            <a:pPr algn="just"/>
            <a:r>
              <a:rPr lang="en-US" dirty="0" smtClean="0"/>
              <a:t>A </a:t>
            </a:r>
            <a:r>
              <a:rPr lang="en-US" dirty="0"/>
              <a:t>well-thought-out problem statement will keep you on track, help you communicate your objectives to key stakeholders, and ultimately lead you to that all-important user solution.</a:t>
            </a:r>
          </a:p>
          <a:p>
            <a:pPr algn="just"/>
            <a:endParaRPr lang="en-US" dirty="0"/>
          </a:p>
        </p:txBody>
      </p:sp>
    </p:spTree>
    <p:extLst>
      <p:ext uri="{BB962C8B-B14F-4D97-AF65-F5344CB8AC3E}">
        <p14:creationId xmlns:p14="http://schemas.microsoft.com/office/powerpoint/2010/main" val="283504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4600" dirty="0" smtClean="0"/>
              <a:t>Thank You</a:t>
            </a:r>
            <a:endParaRPr lang="en-US" sz="4600" dirty="0"/>
          </a:p>
        </p:txBody>
      </p:sp>
    </p:spTree>
    <p:extLst>
      <p:ext uri="{BB962C8B-B14F-4D97-AF65-F5344CB8AC3E}">
        <p14:creationId xmlns:p14="http://schemas.microsoft.com/office/powerpoint/2010/main" val="346330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the define </a:t>
            </a:r>
            <a:r>
              <a:rPr lang="en-US" b="1" dirty="0" smtClean="0"/>
              <a:t>stage?</a:t>
            </a:r>
            <a:endParaRPr lang="en-US" dirty="0"/>
          </a:p>
        </p:txBody>
      </p:sp>
      <p:sp>
        <p:nvSpPr>
          <p:cNvPr id="3" name="Content Placeholder 2"/>
          <p:cNvSpPr>
            <a:spLocks noGrp="1"/>
          </p:cNvSpPr>
          <p:nvPr>
            <p:ph idx="1"/>
          </p:nvPr>
        </p:nvSpPr>
        <p:spPr/>
        <p:txBody>
          <a:bodyPr/>
          <a:lstStyle/>
          <a:p>
            <a:pPr algn="just"/>
            <a:r>
              <a:rPr lang="en-US" dirty="0"/>
              <a:t>As the second step in the Design Thinking process, the define stage is dedicated to defining the problem: what user problem will you be trying to solve? In other words, what is your design challenge</a:t>
            </a:r>
            <a:r>
              <a:rPr lang="en-US" dirty="0" smtClean="0"/>
              <a:t>?</a:t>
            </a:r>
          </a:p>
          <a:p>
            <a:pPr marL="0" indent="0" algn="just">
              <a:buNone/>
            </a:pPr>
            <a:endParaRPr lang="en-US" dirty="0"/>
          </a:p>
          <a:p>
            <a:pPr algn="just"/>
            <a:r>
              <a:rPr lang="en-US" dirty="0"/>
              <a:t>The define stage is preceded by the </a:t>
            </a:r>
            <a:r>
              <a:rPr lang="en-US" b="1" dirty="0"/>
              <a:t>empathize phase</a:t>
            </a:r>
            <a:r>
              <a:rPr lang="en-US" dirty="0"/>
              <a:t>, where you’ll have learned as much about your users as possible, conducting interviews and using a variety of immersion and observation techniques. Once you have a good idea of who your users are and, most importantly, their wants, needs, and pain-points, you’re ready to turn this empathy into an actionable problem statement.</a:t>
            </a:r>
          </a:p>
          <a:p>
            <a:pPr algn="just"/>
            <a:endParaRPr lang="en-US" dirty="0"/>
          </a:p>
        </p:txBody>
      </p:sp>
    </p:spTree>
    <p:extLst>
      <p:ext uri="{BB962C8B-B14F-4D97-AF65-F5344CB8AC3E}">
        <p14:creationId xmlns:p14="http://schemas.microsoft.com/office/powerpoint/2010/main" val="327199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800" b="1" dirty="0"/>
              <a:t>Why is the define stage so important?</a:t>
            </a:r>
            <a:endParaRPr lang="en-US" sz="3800" dirty="0"/>
          </a:p>
        </p:txBody>
      </p:sp>
      <p:sp>
        <p:nvSpPr>
          <p:cNvPr id="3" name="Content Placeholder 2"/>
          <p:cNvSpPr>
            <a:spLocks noGrp="1"/>
          </p:cNvSpPr>
          <p:nvPr>
            <p:ph idx="1"/>
          </p:nvPr>
        </p:nvSpPr>
        <p:spPr>
          <a:xfrm>
            <a:off x="1104293" y="1610436"/>
            <a:ext cx="8946541" cy="4637963"/>
          </a:xfrm>
        </p:spPr>
        <p:txBody>
          <a:bodyPr>
            <a:normAutofit lnSpcReduction="10000"/>
          </a:bodyPr>
          <a:lstStyle/>
          <a:p>
            <a:pPr algn="just"/>
            <a:r>
              <a:rPr lang="en-US" dirty="0"/>
              <a:t>The define stage ensures you fully understand the goal of your design project. It helps you to articulate your design problem, and provides a clear-cut objective to work towards. </a:t>
            </a:r>
            <a:endParaRPr lang="en-US" dirty="0" smtClean="0"/>
          </a:p>
          <a:p>
            <a:pPr algn="just"/>
            <a:endParaRPr lang="en-US" dirty="0"/>
          </a:p>
          <a:p>
            <a:pPr algn="just"/>
            <a:r>
              <a:rPr lang="en-US" dirty="0" smtClean="0"/>
              <a:t>A </a:t>
            </a:r>
            <a:r>
              <a:rPr lang="en-US" dirty="0"/>
              <a:t>meaningful, actionable problem statement will steer you in the right direction, helping you to kick-start the ideation process (</a:t>
            </a:r>
            <a:r>
              <a:rPr lang="en-US" b="1" dirty="0"/>
              <a:t>Stage Three of the Design Thinking process</a:t>
            </a:r>
            <a:r>
              <a:rPr lang="en-US" dirty="0"/>
              <a:t>) and work your way towards a solution</a:t>
            </a:r>
            <a:r>
              <a:rPr lang="en-US" dirty="0" smtClean="0"/>
              <a:t>.</a:t>
            </a:r>
          </a:p>
          <a:p>
            <a:pPr marL="0" indent="0" algn="just">
              <a:buNone/>
            </a:pPr>
            <a:endParaRPr lang="en-US" dirty="0"/>
          </a:p>
          <a:p>
            <a:pPr algn="just"/>
            <a:r>
              <a:rPr lang="en-US" dirty="0"/>
              <a:t>Without a well-defined problem statement, it’s hard to know what you’re aiming for. Your work will lack focus, and the final design will suffer. Not only that: in the absence of a clear problem statement, it’s extremely difficult to explain to stakeholders and team members exactly what you are trying to achieve.</a:t>
            </a:r>
          </a:p>
          <a:p>
            <a:pPr algn="just"/>
            <a:endParaRPr lang="en-US" dirty="0"/>
          </a:p>
        </p:txBody>
      </p:sp>
    </p:spTree>
    <p:extLst>
      <p:ext uri="{BB962C8B-B14F-4D97-AF65-F5344CB8AC3E}">
        <p14:creationId xmlns:p14="http://schemas.microsoft.com/office/powerpoint/2010/main" val="224924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problem statement?</a:t>
            </a:r>
            <a:endParaRPr lang="en-US" dirty="0"/>
          </a:p>
        </p:txBody>
      </p:sp>
      <p:sp>
        <p:nvSpPr>
          <p:cNvPr id="3" name="Content Placeholder 2"/>
          <p:cNvSpPr>
            <a:spLocks noGrp="1"/>
          </p:cNvSpPr>
          <p:nvPr>
            <p:ph idx="1"/>
          </p:nvPr>
        </p:nvSpPr>
        <p:spPr>
          <a:xfrm>
            <a:off x="1103312" y="1501254"/>
            <a:ext cx="8946541" cy="4747145"/>
          </a:xfrm>
        </p:spPr>
        <p:txBody>
          <a:bodyPr/>
          <a:lstStyle/>
          <a:p>
            <a:pPr algn="just"/>
            <a:r>
              <a:rPr lang="en-US" dirty="0"/>
              <a:t>A </a:t>
            </a:r>
            <a:r>
              <a:rPr lang="en-US" b="1" dirty="0"/>
              <a:t>problem statement</a:t>
            </a:r>
            <a:r>
              <a:rPr lang="en-US" dirty="0"/>
              <a:t> </a:t>
            </a:r>
            <a:r>
              <a:rPr lang="en-US" b="1" dirty="0">
                <a:hlinkClick r:id="rId2"/>
              </a:rPr>
              <a:t>identifies the gap between the current state (i.e. the problem) and the desired state (i.e. the goal) of a process or product</a:t>
            </a:r>
            <a:r>
              <a:rPr lang="en-US" dirty="0"/>
              <a:t>. </a:t>
            </a:r>
            <a:endParaRPr lang="en-US" dirty="0" smtClean="0"/>
          </a:p>
          <a:p>
            <a:pPr algn="just"/>
            <a:endParaRPr lang="en-US" dirty="0"/>
          </a:p>
          <a:p>
            <a:pPr algn="just"/>
            <a:r>
              <a:rPr lang="en-US" dirty="0" smtClean="0"/>
              <a:t>Within </a:t>
            </a:r>
            <a:r>
              <a:rPr lang="en-US" dirty="0"/>
              <a:t>the design context, you can think of the user problem as an unmet need. By designing a solution that meets this need, you can satisfy the user and ensure a pleasant user experience</a:t>
            </a:r>
            <a:r>
              <a:rPr lang="en-US" dirty="0" smtClean="0"/>
              <a:t>.</a:t>
            </a:r>
          </a:p>
          <a:p>
            <a:pPr marL="0" indent="0" algn="just">
              <a:buNone/>
            </a:pPr>
            <a:endParaRPr lang="en-US" dirty="0"/>
          </a:p>
          <a:p>
            <a:pPr algn="just"/>
            <a:r>
              <a:rPr lang="en-US" dirty="0"/>
              <a:t>A problem statement, or point of view (POV) statement, frames this problem (or need) in a way that is actionable for designers. It provides a clear description of the issue that the designer seeks to address, keeping the focus on the user at all times.</a:t>
            </a:r>
          </a:p>
          <a:p>
            <a:pPr algn="just"/>
            <a:endParaRPr lang="en-US" dirty="0"/>
          </a:p>
        </p:txBody>
      </p:sp>
    </p:spTree>
    <p:extLst>
      <p:ext uri="{BB962C8B-B14F-4D97-AF65-F5344CB8AC3E}">
        <p14:creationId xmlns:p14="http://schemas.microsoft.com/office/powerpoint/2010/main" val="352652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00502"/>
            <a:ext cx="8946541" cy="5647898"/>
          </a:xfrm>
        </p:spPr>
        <p:txBody>
          <a:bodyPr>
            <a:normAutofit fontScale="92500" lnSpcReduction="20000"/>
          </a:bodyPr>
          <a:lstStyle/>
          <a:p>
            <a:pPr marL="0" indent="0" algn="just">
              <a:buNone/>
            </a:pPr>
            <a:r>
              <a:rPr lang="en-US" dirty="0"/>
              <a:t>Problem or POV statements can take various formats, but the end goal is always the same: to guide the design team towards a feasible solution. Let’s take a look at some of the ways you might frame your design problem</a:t>
            </a:r>
            <a:r>
              <a:rPr lang="en-US" dirty="0" smtClean="0"/>
              <a:t>:</a:t>
            </a:r>
          </a:p>
          <a:p>
            <a:pPr marL="0" indent="0" algn="just">
              <a:buNone/>
            </a:pPr>
            <a:endParaRPr lang="en-US" dirty="0"/>
          </a:p>
          <a:p>
            <a:pPr lvl="0" algn="just"/>
            <a:r>
              <a:rPr lang="en-US" b="1" dirty="0"/>
              <a:t>From the user’s perspective:</a:t>
            </a:r>
            <a:r>
              <a:rPr lang="en-US" dirty="0"/>
              <a:t> “I am a young working professional trying to eat healthily, but I’m struggling because I work long hours and don’t always have time to go grocery shopping and prepare my meals. This makes me feel frustrated and bad about myself</a:t>
            </a:r>
            <a:r>
              <a:rPr lang="en-US" dirty="0" smtClean="0"/>
              <a:t>.”</a:t>
            </a:r>
          </a:p>
          <a:p>
            <a:pPr marL="0" lvl="0" indent="0" algn="just">
              <a:buNone/>
            </a:pPr>
            <a:endParaRPr lang="en-US" dirty="0"/>
          </a:p>
          <a:p>
            <a:pPr lvl="0" algn="just"/>
            <a:r>
              <a:rPr lang="en-US" b="1" dirty="0"/>
              <a:t>From a </a:t>
            </a:r>
            <a:r>
              <a:rPr lang="en-US" b="1" u="sng" dirty="0">
                <a:hlinkClick r:id="rId2"/>
              </a:rPr>
              <a:t>user research</a:t>
            </a:r>
            <a:r>
              <a:rPr lang="en-US" b="1" dirty="0"/>
              <a:t> perspective:</a:t>
            </a:r>
            <a:r>
              <a:rPr lang="en-US" dirty="0"/>
              <a:t> “Busy working professionals need an easy, time-efficient way to eat healthily because they often work long hours and don’t have time to shop and meal prep</a:t>
            </a:r>
            <a:r>
              <a:rPr lang="en-US" dirty="0" smtClean="0"/>
              <a:t>.”</a:t>
            </a:r>
          </a:p>
          <a:p>
            <a:pPr lvl="0" algn="just"/>
            <a:endParaRPr lang="en-US" dirty="0"/>
          </a:p>
          <a:p>
            <a:pPr lvl="0" algn="just"/>
            <a:r>
              <a:rPr lang="en-US" b="1" dirty="0"/>
              <a:t>Based on the four </a:t>
            </a:r>
            <a:r>
              <a:rPr lang="en-US" b="1" dirty="0" err="1"/>
              <a:t>Ws</a:t>
            </a:r>
            <a:r>
              <a:rPr lang="en-US" b="1" dirty="0"/>
              <a:t>—who, what, where, and why:</a:t>
            </a:r>
            <a:r>
              <a:rPr lang="en-US" dirty="0"/>
              <a:t> “Our young working professional struggles to eat healthily during the week because she is working long hours. Our solution should deliver a quick and easy way for her to procure ingredients and prepare healthy meals that she can take to work.”</a:t>
            </a:r>
          </a:p>
          <a:p>
            <a:pPr algn="just"/>
            <a:endParaRPr lang="en-US" dirty="0"/>
          </a:p>
        </p:txBody>
      </p:sp>
    </p:spTree>
    <p:extLst>
      <p:ext uri="{BB962C8B-B14F-4D97-AF65-F5344CB8AC3E}">
        <p14:creationId xmlns:p14="http://schemas.microsoft.com/office/powerpoint/2010/main" val="205204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400530"/>
          </a:xfrm>
        </p:spPr>
        <p:txBody>
          <a:bodyPr/>
          <a:lstStyle/>
          <a:p>
            <a:pPr algn="ctr"/>
            <a:r>
              <a:rPr lang="en-US" sz="3400" b="1" dirty="0"/>
              <a:t>What makes a good problem statement?</a:t>
            </a:r>
            <a:endParaRPr lang="en-US" sz="3400" dirty="0"/>
          </a:p>
        </p:txBody>
      </p:sp>
      <p:sp>
        <p:nvSpPr>
          <p:cNvPr id="3" name="Content Placeholder 2"/>
          <p:cNvSpPr>
            <a:spLocks noGrp="1"/>
          </p:cNvSpPr>
          <p:nvPr>
            <p:ph idx="1"/>
          </p:nvPr>
        </p:nvSpPr>
        <p:spPr>
          <a:xfrm>
            <a:off x="1103312" y="1419368"/>
            <a:ext cx="8946541" cy="4829032"/>
          </a:xfrm>
        </p:spPr>
        <p:txBody>
          <a:bodyPr>
            <a:normAutofit/>
          </a:bodyPr>
          <a:lstStyle/>
          <a:p>
            <a:pPr algn="just"/>
            <a:r>
              <a:rPr lang="en-US" dirty="0"/>
              <a:t>A good problem statement is human-centered and user-focused. Based on the insights you gathered in the empathize phase, it focuses on the users and their needs—not on product specifications or business outcomes. </a:t>
            </a:r>
            <a:endParaRPr lang="en-US" dirty="0" smtClean="0"/>
          </a:p>
          <a:p>
            <a:pPr algn="just"/>
            <a:endParaRPr lang="en-US" dirty="0"/>
          </a:p>
          <a:p>
            <a:pPr algn="just"/>
            <a:r>
              <a:rPr lang="en-US" dirty="0" smtClean="0"/>
              <a:t>Here </a:t>
            </a:r>
            <a:r>
              <a:rPr lang="en-US" dirty="0"/>
              <a:t>are some pointers that will help you create a meaningful problem statement</a:t>
            </a:r>
            <a:r>
              <a:rPr lang="en-US" dirty="0" smtClean="0"/>
              <a:t>:</a:t>
            </a:r>
          </a:p>
          <a:p>
            <a:pPr marL="0" indent="0" algn="just">
              <a:buNone/>
            </a:pPr>
            <a:endParaRPr lang="en-US" dirty="0"/>
          </a:p>
          <a:p>
            <a:pPr algn="just"/>
            <a:r>
              <a:rPr lang="en-US" b="1" dirty="0"/>
              <a:t>Focus on the user:</a:t>
            </a:r>
            <a:r>
              <a:rPr lang="en-US" dirty="0"/>
              <a:t> The user and their needs should be front and center of your problem statement. Avoid statements that start with “we need to…” or “the product should”, instead concentrating on the user’s perspective: “Young working professionals need…”, as in the examples above.</a:t>
            </a:r>
          </a:p>
          <a:p>
            <a:pPr algn="just"/>
            <a:endParaRPr lang="en-US" dirty="0"/>
          </a:p>
        </p:txBody>
      </p:sp>
    </p:spTree>
    <p:extLst>
      <p:ext uri="{BB962C8B-B14F-4D97-AF65-F5344CB8AC3E}">
        <p14:creationId xmlns:p14="http://schemas.microsoft.com/office/powerpoint/2010/main" val="274875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23332"/>
            <a:ext cx="8946541" cy="5525068"/>
          </a:xfrm>
        </p:spPr>
        <p:txBody>
          <a:bodyPr/>
          <a:lstStyle/>
          <a:p>
            <a:pPr marL="0" lvl="0" indent="0" algn="just">
              <a:buNone/>
            </a:pPr>
            <a:endParaRPr lang="en-US" dirty="0"/>
          </a:p>
          <a:p>
            <a:pPr lvl="0" algn="just"/>
            <a:r>
              <a:rPr lang="en-US" b="1" dirty="0"/>
              <a:t>Keep it broad:</a:t>
            </a:r>
            <a:r>
              <a:rPr lang="en-US" dirty="0"/>
              <a:t> A good problem statement leaves room for innovation and creative freedom. It’s important to keep it broad enough to invite a range of different ideas; avoid any references to specific solutions or technical requirements, for example</a:t>
            </a:r>
            <a:r>
              <a:rPr lang="en-US" dirty="0" smtClean="0"/>
              <a:t>.</a:t>
            </a:r>
          </a:p>
          <a:p>
            <a:pPr lvl="0" algn="just"/>
            <a:endParaRPr lang="en-US" dirty="0"/>
          </a:p>
          <a:p>
            <a:pPr marL="0" lvl="0" indent="0" algn="just">
              <a:buNone/>
            </a:pPr>
            <a:endParaRPr lang="en-US" dirty="0"/>
          </a:p>
          <a:p>
            <a:pPr lvl="0" algn="just"/>
            <a:r>
              <a:rPr lang="en-US" b="1" dirty="0"/>
              <a:t>Make it manageable:</a:t>
            </a:r>
            <a:r>
              <a:rPr lang="en-US" dirty="0"/>
              <a:t> At the same time, your problem statement should guide you and provide direction. If it’s too broad in terms of the user’s needs and goals, you’ll struggle to hone in on a suitable solution. So, don’t try to address too many user needs in one problem statement; prioritize and frame your problem accordingly.</a:t>
            </a:r>
          </a:p>
          <a:p>
            <a:pPr algn="just"/>
            <a:endParaRPr lang="en-US" dirty="0"/>
          </a:p>
        </p:txBody>
      </p:sp>
    </p:spTree>
    <p:extLst>
      <p:ext uri="{BB962C8B-B14F-4D97-AF65-F5344CB8AC3E}">
        <p14:creationId xmlns:p14="http://schemas.microsoft.com/office/powerpoint/2010/main" val="12430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 How to write a meaningful problem statement</a:t>
            </a:r>
            <a:endParaRPr lang="en-US" sz="3200" dirty="0"/>
          </a:p>
        </p:txBody>
      </p:sp>
      <p:sp>
        <p:nvSpPr>
          <p:cNvPr id="3" name="Content Placeholder 2"/>
          <p:cNvSpPr>
            <a:spLocks noGrp="1"/>
          </p:cNvSpPr>
          <p:nvPr>
            <p:ph idx="1"/>
          </p:nvPr>
        </p:nvSpPr>
        <p:spPr>
          <a:xfrm>
            <a:off x="646112" y="1624084"/>
            <a:ext cx="9403742" cy="4624315"/>
          </a:xfrm>
        </p:spPr>
        <p:txBody>
          <a:bodyPr>
            <a:normAutofit fontScale="92500" lnSpcReduction="20000"/>
          </a:bodyPr>
          <a:lstStyle/>
          <a:p>
            <a:pPr algn="just"/>
            <a:r>
              <a:rPr lang="en-US" dirty="0"/>
              <a:t>One of the first steps in defining a problem statement is to organize your findings from the empathize phase. </a:t>
            </a:r>
            <a:endParaRPr lang="en-US" dirty="0" smtClean="0"/>
          </a:p>
          <a:p>
            <a:pPr algn="just"/>
            <a:endParaRPr lang="en-US" b="1" dirty="0">
              <a:hlinkClick r:id="rId2"/>
            </a:endParaRPr>
          </a:p>
          <a:p>
            <a:pPr algn="just"/>
            <a:r>
              <a:rPr lang="en-US" b="1" dirty="0" smtClean="0">
                <a:hlinkClick r:id="rId2"/>
              </a:rPr>
              <a:t>Space </a:t>
            </a:r>
            <a:r>
              <a:rPr lang="en-US" b="1" dirty="0">
                <a:hlinkClick r:id="rId2"/>
              </a:rPr>
              <a:t>saturation and group is a popular method used by design thinkers</a:t>
            </a:r>
            <a:r>
              <a:rPr lang="en-US" dirty="0"/>
              <a:t> to collect and visually present all observations made in the empathize phase in one space. As the name suggests, you will literally “saturate” a wall or whiteboard with Post-It notes and images, resulting in a collage of artifacts from your user research</a:t>
            </a:r>
            <a:r>
              <a:rPr lang="en-US" dirty="0" smtClean="0"/>
              <a:t>.</a:t>
            </a:r>
          </a:p>
          <a:p>
            <a:pPr marL="0" indent="0" algn="just">
              <a:buNone/>
            </a:pPr>
            <a:endParaRPr lang="en-US" dirty="0"/>
          </a:p>
          <a:p>
            <a:pPr algn="just"/>
            <a:r>
              <a:rPr lang="en-US" dirty="0"/>
              <a:t>As the </a:t>
            </a:r>
            <a:r>
              <a:rPr lang="en-US" b="1" dirty="0">
                <a:hlinkClick r:id="rId3"/>
              </a:rPr>
              <a:t>Stanford </a:t>
            </a:r>
            <a:r>
              <a:rPr lang="en-US" b="1" dirty="0" err="1">
                <a:hlinkClick r:id="rId3"/>
              </a:rPr>
              <a:t>d.school</a:t>
            </a:r>
            <a:r>
              <a:rPr lang="en-US" dirty="0"/>
              <a:t> explains: “You space saturate to help you unpack thoughts and experiences into tangible and visual pieces of information that you surround yourself with to inform and inspire the design team. </a:t>
            </a:r>
            <a:endParaRPr lang="en-US" dirty="0" smtClean="0"/>
          </a:p>
          <a:p>
            <a:pPr algn="just"/>
            <a:endParaRPr lang="en-US" dirty="0"/>
          </a:p>
          <a:p>
            <a:pPr algn="just"/>
            <a:r>
              <a:rPr lang="en-US" dirty="0" smtClean="0"/>
              <a:t>You </a:t>
            </a:r>
            <a:r>
              <a:rPr lang="en-US" dirty="0"/>
              <a:t>group these findings to explore what themes and patterns emerge, and strive to move toward identifying meaningful needs of people and insights that will inform your design solutions.”</a:t>
            </a:r>
          </a:p>
          <a:p>
            <a:pPr algn="just"/>
            <a:endParaRPr lang="en-US" dirty="0"/>
          </a:p>
        </p:txBody>
      </p:sp>
    </p:spTree>
    <p:extLst>
      <p:ext uri="{BB962C8B-B14F-4D97-AF65-F5344CB8AC3E}">
        <p14:creationId xmlns:p14="http://schemas.microsoft.com/office/powerpoint/2010/main" val="159538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four </a:t>
            </a:r>
            <a:r>
              <a:rPr lang="en-US" b="1" dirty="0" err="1"/>
              <a:t>Ws</a:t>
            </a:r>
            <a:r>
              <a:rPr lang="en-US" dirty="0"/>
              <a:t/>
            </a:r>
            <a:br>
              <a:rPr lang="en-US" dirty="0"/>
            </a:br>
            <a:endParaRPr lang="en-US" dirty="0"/>
          </a:p>
        </p:txBody>
      </p:sp>
      <p:sp>
        <p:nvSpPr>
          <p:cNvPr id="3" name="Content Placeholder 2"/>
          <p:cNvSpPr>
            <a:spLocks noGrp="1"/>
          </p:cNvSpPr>
          <p:nvPr>
            <p:ph idx="1"/>
          </p:nvPr>
        </p:nvSpPr>
        <p:spPr>
          <a:xfrm>
            <a:off x="646111" y="1624084"/>
            <a:ext cx="9403742" cy="4624315"/>
          </a:xfrm>
        </p:spPr>
        <p:txBody>
          <a:bodyPr>
            <a:normAutofit/>
          </a:bodyPr>
          <a:lstStyle/>
          <a:p>
            <a:pPr marL="0" indent="0" algn="just">
              <a:buNone/>
            </a:pPr>
            <a:r>
              <a:rPr lang="en-US" dirty="0" smtClean="0"/>
              <a:t>Asking </a:t>
            </a:r>
            <a:r>
              <a:rPr lang="en-US" dirty="0"/>
              <a:t>the right questions will help you put your finger on the right problem statement. With all your findings from the empathize phase in one place, ask yourself the four </a:t>
            </a:r>
            <a:r>
              <a:rPr lang="en-US" dirty="0" err="1"/>
              <a:t>Ws</a:t>
            </a:r>
            <a:r>
              <a:rPr lang="en-US" dirty="0"/>
              <a:t>: </a:t>
            </a:r>
            <a:r>
              <a:rPr lang="en-US" b="1" dirty="0"/>
              <a:t>Who</a:t>
            </a:r>
            <a:r>
              <a:rPr lang="en-US" dirty="0"/>
              <a:t>, </a:t>
            </a:r>
            <a:r>
              <a:rPr lang="en-US" b="1" dirty="0"/>
              <a:t>what</a:t>
            </a:r>
            <a:r>
              <a:rPr lang="en-US" dirty="0"/>
              <a:t>, </a:t>
            </a:r>
            <a:r>
              <a:rPr lang="en-US" b="1" dirty="0"/>
              <a:t>where</a:t>
            </a:r>
            <a:r>
              <a:rPr lang="en-US" dirty="0"/>
              <a:t>, and </a:t>
            </a:r>
            <a:r>
              <a:rPr lang="en-US" b="1" dirty="0"/>
              <a:t>why</a:t>
            </a:r>
            <a:r>
              <a:rPr lang="en-US" b="1" dirty="0" smtClean="0"/>
              <a:t>?</a:t>
            </a:r>
          </a:p>
          <a:p>
            <a:pPr marL="0" indent="0" algn="just">
              <a:buNone/>
            </a:pPr>
            <a:endParaRPr lang="en-US" dirty="0"/>
          </a:p>
          <a:p>
            <a:pPr lvl="0" algn="just"/>
            <a:r>
              <a:rPr lang="en-US" b="1" dirty="0"/>
              <a:t>Who is experiencing the </a:t>
            </a:r>
            <a:r>
              <a:rPr lang="en-US" b="1" dirty="0" smtClean="0"/>
              <a:t>problem</a:t>
            </a:r>
            <a:r>
              <a:rPr lang="en-US" b="1" dirty="0"/>
              <a:t>?</a:t>
            </a:r>
            <a:r>
              <a:rPr lang="en-US" dirty="0"/>
              <a:t> In other words, who is your target user; who will be the focus of your problem statement</a:t>
            </a:r>
            <a:r>
              <a:rPr lang="en-US" dirty="0" smtClean="0"/>
              <a:t>?</a:t>
            </a:r>
          </a:p>
          <a:p>
            <a:pPr marL="0" lvl="0" indent="0" algn="just">
              <a:buNone/>
            </a:pPr>
            <a:endParaRPr lang="en-US" dirty="0"/>
          </a:p>
          <a:p>
            <a:pPr lvl="0" algn="just"/>
            <a:r>
              <a:rPr lang="en-US" b="1" dirty="0"/>
              <a:t>What is the problem?</a:t>
            </a:r>
            <a:r>
              <a:rPr lang="en-US" dirty="0"/>
              <a:t> Based on the observations you made during the empathize phase, what are the problems and pain-points that frequently came up? What task is the user trying to accomplish, and what’s standing in their way</a:t>
            </a:r>
            <a:r>
              <a:rPr lang="en-US" dirty="0" smtClean="0"/>
              <a:t>?</a:t>
            </a:r>
          </a:p>
          <a:p>
            <a:pPr marL="0" lvl="0" indent="0" algn="just">
              <a:buNone/>
            </a:pPr>
            <a:endParaRPr lang="en-US" dirty="0"/>
          </a:p>
        </p:txBody>
      </p:sp>
    </p:spTree>
    <p:extLst>
      <p:ext uri="{BB962C8B-B14F-4D97-AF65-F5344CB8AC3E}">
        <p14:creationId xmlns:p14="http://schemas.microsoft.com/office/powerpoint/2010/main" val="2323943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512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Define Stage</vt:lpstr>
      <vt:lpstr>What is the define stage?</vt:lpstr>
      <vt:lpstr>Why is the define stage so important?</vt:lpstr>
      <vt:lpstr>What is a problem statement?</vt:lpstr>
      <vt:lpstr>PowerPoint Presentation</vt:lpstr>
      <vt:lpstr>What makes a good problem statement?</vt:lpstr>
      <vt:lpstr>PowerPoint Presentation</vt:lpstr>
      <vt:lpstr> How to write a meaningful problem statement</vt:lpstr>
      <vt:lpstr>The four Ws </vt:lpstr>
      <vt:lpstr>PowerPoint Presentation</vt:lpstr>
      <vt:lpstr>The five whys </vt:lpstr>
      <vt:lpstr>PowerPoint Presentation</vt:lpstr>
      <vt:lpstr>What comes after the define phase?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Define Stage</dc:title>
  <dc:creator>user</dc:creator>
  <cp:lastModifiedBy>user</cp:lastModifiedBy>
  <cp:revision>10</cp:revision>
  <dcterms:created xsi:type="dcterms:W3CDTF">2022-11-13T13:15:02Z</dcterms:created>
  <dcterms:modified xsi:type="dcterms:W3CDTF">2022-11-13T14:20:19Z</dcterms:modified>
</cp:coreProperties>
</file>