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smtClean="0">
                <a:effectLst/>
              </a:rPr>
              <a:t>Design Thinking</a:t>
            </a:r>
            <a:r>
              <a:rPr lang="en-US" dirty="0" smtClean="0">
                <a:effectLst/>
              </a:rPr>
              <a:t/>
            </a:r>
            <a:br>
              <a:rPr lang="en-US" dirty="0" smtClean="0">
                <a:effectLst/>
              </a:rPr>
            </a:br>
            <a:endParaRPr lang="en-US"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fontScale="92500" lnSpcReduction="20000"/>
          </a:bodyPr>
          <a:lstStyle/>
          <a:p>
            <a:pPr algn="just"/>
            <a:r>
              <a:rPr lang="en-US" b="1" dirty="0" smtClean="0"/>
              <a:t>Education</a:t>
            </a:r>
            <a:endParaRPr lang="en-US" dirty="0" smtClean="0"/>
          </a:p>
          <a:p>
            <a:pPr algn="just"/>
            <a:endParaRPr lang="en-US" dirty="0" smtClean="0"/>
          </a:p>
          <a:p>
            <a:pPr algn="just"/>
            <a:r>
              <a:rPr lang="en-US" dirty="0" smtClean="0"/>
              <a:t>The </a:t>
            </a:r>
            <a:r>
              <a:rPr lang="en-US" dirty="0" smtClean="0"/>
              <a:t>education sector in our economy demands the most when it comes to creative solutions. </a:t>
            </a:r>
            <a:endParaRPr lang="en-US" dirty="0" smtClean="0"/>
          </a:p>
          <a:p>
            <a:pPr algn="just"/>
            <a:endParaRPr lang="en-US" dirty="0" smtClean="0"/>
          </a:p>
          <a:p>
            <a:pPr algn="just"/>
            <a:r>
              <a:rPr lang="en-US" dirty="0" smtClean="0"/>
              <a:t>It </a:t>
            </a:r>
            <a:r>
              <a:rPr lang="en-US" dirty="0" smtClean="0"/>
              <a:t>essentially can make the best use of design thinking through student feedback. </a:t>
            </a:r>
            <a:endParaRPr lang="en-US" dirty="0" smtClean="0"/>
          </a:p>
          <a:p>
            <a:pPr algn="just"/>
            <a:endParaRPr lang="en-US" dirty="0" smtClean="0"/>
          </a:p>
          <a:p>
            <a:pPr algn="just"/>
            <a:r>
              <a:rPr lang="en-US" dirty="0" smtClean="0"/>
              <a:t>Feedback </a:t>
            </a:r>
            <a:r>
              <a:rPr lang="en-US" dirty="0" smtClean="0"/>
              <a:t>from students on their requirements, goals, and challenges in the classroom can prove to be useful in easy problem-solving. </a:t>
            </a:r>
            <a:endParaRPr lang="en-US" dirty="0" smtClean="0"/>
          </a:p>
          <a:p>
            <a:pPr algn="just"/>
            <a:endParaRPr lang="en-US" dirty="0" smtClean="0"/>
          </a:p>
          <a:p>
            <a:pPr algn="just"/>
            <a:r>
              <a:rPr lang="en-US" dirty="0" smtClean="0"/>
              <a:t>That </a:t>
            </a:r>
            <a:r>
              <a:rPr lang="en-US" dirty="0" smtClean="0"/>
              <a:t>is, by working on their feedback, the design thinks can come up with relevant and creative solutions to address their issues. </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Design thinking plays a vital role in the healthcare industry as well. </a:t>
            </a:r>
            <a:endParaRPr lang="en-US" dirty="0" smtClean="0"/>
          </a:p>
          <a:p>
            <a:pPr algn="just"/>
            <a:endParaRPr lang="en-US" dirty="0" smtClean="0"/>
          </a:p>
          <a:p>
            <a:pPr algn="just"/>
            <a:r>
              <a:rPr lang="en-US" dirty="0" smtClean="0"/>
              <a:t>The </a:t>
            </a:r>
            <a:r>
              <a:rPr lang="en-US" dirty="0" smtClean="0"/>
              <a:t>expenditure in this sector is healthcare is continuing to increase by the day. </a:t>
            </a:r>
            <a:endParaRPr lang="en-US" dirty="0" smtClean="0"/>
          </a:p>
          <a:p>
            <a:pPr algn="just"/>
            <a:endParaRPr lang="en-US" dirty="0" smtClean="0"/>
          </a:p>
          <a:p>
            <a:pPr algn="just"/>
            <a:r>
              <a:rPr lang="en-US" dirty="0" smtClean="0"/>
              <a:t>A </a:t>
            </a:r>
            <a:r>
              <a:rPr lang="en-US" dirty="0" smtClean="0"/>
              <a:t>major concern of the experts worldwide is about bringing quality healthcare to people at lower costs.</a:t>
            </a:r>
          </a:p>
          <a:p>
            <a:pPr algn="just"/>
            <a:endParaRPr lang="en-US" dirty="0"/>
          </a:p>
        </p:txBody>
      </p:sp>
      <p:sp>
        <p:nvSpPr>
          <p:cNvPr id="3" name="Title 2"/>
          <p:cNvSpPr>
            <a:spLocks noGrp="1"/>
          </p:cNvSpPr>
          <p:nvPr>
            <p:ph type="title"/>
          </p:nvPr>
        </p:nvSpPr>
        <p:spPr/>
        <p:txBody>
          <a:bodyPr>
            <a:normAutofit fontScale="90000"/>
          </a:bodyPr>
          <a:lstStyle/>
          <a:p>
            <a:pPr algn="ctr"/>
            <a:r>
              <a:rPr lang="en-US" dirty="0" smtClean="0"/>
              <a:t>Healthcare</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pPr algn="just">
              <a:buNone/>
            </a:pPr>
            <a:r>
              <a:rPr lang="en-US" b="1" dirty="0" smtClean="0"/>
              <a:t>	A. Definition:</a:t>
            </a:r>
            <a:endParaRPr lang="en-US" dirty="0" smtClean="0"/>
          </a:p>
          <a:p>
            <a:pPr algn="just"/>
            <a:endParaRPr lang="en-US" dirty="0" smtClean="0"/>
          </a:p>
          <a:p>
            <a:pPr algn="just"/>
            <a:r>
              <a:rPr lang="en-US" dirty="0" smtClean="0"/>
              <a:t>Tim Brown presented a fantastic definition of Design Thinking: </a:t>
            </a:r>
          </a:p>
          <a:p>
            <a:pPr algn="just">
              <a:buNone/>
            </a:pPr>
            <a:endParaRPr lang="en-US" dirty="0" smtClean="0"/>
          </a:p>
          <a:p>
            <a:pPr algn="just"/>
            <a:r>
              <a:rPr lang="en-US" dirty="0" smtClean="0"/>
              <a:t>“Design Thinking is a human-centered approach to innovation that draws from the designer’s toolkit to integrate the needs of people, the possibilities of technology, and the requirements for business success.”</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lvl="0" algn="just"/>
            <a:r>
              <a:rPr lang="en-US" dirty="0" smtClean="0"/>
              <a:t>Design Thinking is a strategy for creative problem solving by prioritizing customers’ requirements above everything else. </a:t>
            </a:r>
          </a:p>
          <a:p>
            <a:pPr lvl="0" algn="just"/>
            <a:endParaRPr lang="en-US" dirty="0" smtClean="0"/>
          </a:p>
          <a:p>
            <a:pPr lvl="0" algn="just"/>
            <a:r>
              <a:rPr lang="en-US" dirty="0" smtClean="0"/>
              <a:t>It helps to engage a person in several opportunities like experimenting and creating a prototype model, gathering feedback from customers and redesigning the product using innovative solutions. </a:t>
            </a:r>
          </a:p>
          <a:p>
            <a:pPr lvl="0" algn="just"/>
            <a:endParaRPr lang="en-US" dirty="0" smtClean="0"/>
          </a:p>
          <a:p>
            <a:pPr lvl="0" algn="just"/>
            <a:r>
              <a:rPr lang="en-US" dirty="0" smtClean="0"/>
              <a:t>You can apply design thinking to various fields such as architecture, engineering, business, etc. </a:t>
            </a:r>
          </a:p>
          <a:p>
            <a:pPr lvl="0" algn="just"/>
            <a:endParaRPr lang="en-US" dirty="0" smtClean="0"/>
          </a:p>
          <a:p>
            <a:pPr lvl="0" algn="just"/>
            <a:r>
              <a:rPr lang="en-US" dirty="0" smtClean="0"/>
              <a:t>Design Thinking is a solution-based approach where you focus on finding solutions to the problems in contrast to the problem-based approach. The problem-based thinking approach focuses on finding obstacles and limitations on why a problem exists.</a:t>
            </a:r>
          </a:p>
          <a:p>
            <a:pPr algn="just"/>
            <a:endParaRPr lang="en-US" dirty="0"/>
          </a:p>
        </p:txBody>
      </p:sp>
      <p:sp>
        <p:nvSpPr>
          <p:cNvPr id="3" name="Title 2"/>
          <p:cNvSpPr>
            <a:spLocks noGrp="1"/>
          </p:cNvSpPr>
          <p:nvPr>
            <p:ph type="title"/>
          </p:nvPr>
        </p:nvSpPr>
        <p:spPr/>
        <p:txBody>
          <a:bodyPr/>
          <a:lstStyle/>
          <a:p>
            <a:pPr algn="ctr"/>
            <a:r>
              <a:rPr lang="en-US" dirty="0" smtClean="0"/>
              <a:t>Features/Key Takeaways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t>If you think like a designer, it can transform how your organization develops products, services, processes, and strategies. It brings together the </a:t>
            </a:r>
            <a:r>
              <a:rPr lang="en-US" i="1" dirty="0" smtClean="0"/>
              <a:t>desirability</a:t>
            </a:r>
            <a:r>
              <a:rPr lang="en-US" dirty="0" smtClean="0"/>
              <a:t> from the customer’s perspective with what is technologically </a:t>
            </a:r>
            <a:r>
              <a:rPr lang="en-US" i="1" dirty="0" smtClean="0"/>
              <a:t>feasible</a:t>
            </a:r>
            <a:r>
              <a:rPr lang="en-US" dirty="0" smtClean="0"/>
              <a:t> and economically </a:t>
            </a:r>
            <a:r>
              <a:rPr lang="en-US" i="1" dirty="0" smtClean="0"/>
              <a:t>viable</a:t>
            </a:r>
            <a:r>
              <a:rPr lang="en-US" dirty="0" smtClean="0"/>
              <a:t>. </a:t>
            </a:r>
          </a:p>
          <a:p>
            <a:pPr algn="just"/>
            <a:endParaRPr lang="en-US" dirty="0" smtClean="0"/>
          </a:p>
          <a:p>
            <a:pPr algn="just"/>
            <a:r>
              <a:rPr lang="en-US" dirty="0" smtClean="0"/>
              <a:t>It also provides various opportunities for people who aren’t trained as designers to utilize creative tools so that they can tackle a vast range of problems/challenges.</a:t>
            </a:r>
          </a:p>
          <a:p>
            <a:pPr algn="just"/>
            <a:endParaRPr lang="en-US" dirty="0"/>
          </a:p>
        </p:txBody>
      </p:sp>
      <p:sp>
        <p:nvSpPr>
          <p:cNvPr id="3" name="Title 2"/>
          <p:cNvSpPr>
            <a:spLocks noGrp="1"/>
          </p:cNvSpPr>
          <p:nvPr>
            <p:ph type="title"/>
          </p:nvPr>
        </p:nvSpPr>
        <p:spPr/>
        <p:txBody>
          <a:bodyPr>
            <a:normAutofit/>
          </a:bodyPr>
          <a:lstStyle/>
          <a:p>
            <a:pPr algn="ctr"/>
            <a:r>
              <a:rPr lang="en-US" sz="2800" dirty="0" smtClean="0"/>
              <a:t>C. Why is Design Thinking Important?</a:t>
            </a:r>
            <a:br>
              <a:rPr lang="en-US" sz="2800" dirty="0" smtClean="0"/>
            </a:b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lstStyle/>
          <a:p>
            <a:pPr algn="just">
              <a:buNone/>
            </a:pPr>
            <a:r>
              <a:rPr lang="en-US" dirty="0" smtClean="0"/>
              <a:t>	There are also some essential aspects in which design thinking helps, and they are:</a:t>
            </a:r>
          </a:p>
          <a:p>
            <a:pPr lvl="0" algn="just"/>
            <a:endParaRPr lang="en-US" dirty="0" smtClean="0"/>
          </a:p>
          <a:p>
            <a:pPr lvl="0" algn="just"/>
            <a:r>
              <a:rPr lang="en-US" dirty="0" smtClean="0"/>
              <a:t>The main objective is to solve the customer’s requirements</a:t>
            </a:r>
          </a:p>
          <a:p>
            <a:pPr lvl="0" algn="just"/>
            <a:r>
              <a:rPr lang="en-US" dirty="0" smtClean="0"/>
              <a:t>Helps in tackling ambiguous and challenging problems</a:t>
            </a:r>
          </a:p>
          <a:p>
            <a:pPr lvl="0" algn="just"/>
            <a:r>
              <a:rPr lang="en-US" dirty="0" smtClean="0"/>
              <a:t>Drives people to create innovative solutions</a:t>
            </a:r>
          </a:p>
          <a:p>
            <a:pPr lvl="0" algn="just"/>
            <a:r>
              <a:rPr lang="en-US" dirty="0" smtClean="0"/>
              <a:t>It helps organizations to run faster with more efficiency</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inciples of Design Thinking"/>
          <p:cNvPicPr>
            <a:picLocks noGrp="1"/>
          </p:cNvPicPr>
          <p:nvPr>
            <p:ph idx="1"/>
          </p:nvPr>
        </p:nvPicPr>
        <p:blipFill>
          <a:blip r:embed="rId2" cstate="print"/>
          <a:srcRect/>
          <a:stretch>
            <a:fillRect/>
          </a:stretch>
        </p:blipFill>
        <p:spPr bwMode="auto">
          <a:xfrm>
            <a:off x="1295400" y="533400"/>
            <a:ext cx="6553200" cy="6019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ages of Design Thinking"/>
          <p:cNvPicPr>
            <a:picLocks noGrp="1"/>
          </p:cNvPicPr>
          <p:nvPr>
            <p:ph idx="1"/>
          </p:nvPr>
        </p:nvPicPr>
        <p:blipFill>
          <a:blip r:embed="rId2" cstate="print"/>
          <a:srcRect/>
          <a:stretch>
            <a:fillRect/>
          </a:stretch>
        </p:blipFill>
        <p:spPr bwMode="auto">
          <a:xfrm>
            <a:off x="1219200" y="381000"/>
            <a:ext cx="6553200" cy="6324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dirty="0" smtClean="0"/>
              <a:t>Business:</a:t>
            </a:r>
            <a:endParaRPr lang="en-US" dirty="0" smtClean="0"/>
          </a:p>
          <a:p>
            <a:endParaRPr lang="en-US" dirty="0" smtClean="0"/>
          </a:p>
          <a:p>
            <a:pPr algn="just"/>
            <a:r>
              <a:rPr lang="en-US" sz="2600" dirty="0" smtClean="0"/>
              <a:t>Design thinking is most popular in businesses. It helps them in optimization processes, especially with respect to product creation, marketing, and contract renewal. </a:t>
            </a:r>
          </a:p>
          <a:p>
            <a:pPr algn="just"/>
            <a:endParaRPr lang="en-US" sz="2600" dirty="0" smtClean="0"/>
          </a:p>
          <a:p>
            <a:pPr algn="just"/>
            <a:r>
              <a:rPr lang="en-US" sz="2600" dirty="0" smtClean="0"/>
              <a:t>Considering that these processes require a good amount of focus on their customers, design thinking proves to be immensely useful in their assistance. </a:t>
            </a:r>
          </a:p>
          <a:p>
            <a:pPr algn="just"/>
            <a:endParaRPr lang="en-US" sz="2600" dirty="0" smtClean="0"/>
          </a:p>
          <a:p>
            <a:pPr algn="just"/>
            <a:r>
              <a:rPr lang="en-US" sz="2600" dirty="0" smtClean="0"/>
              <a:t>In businesses, design thinking helps design thinkers not only develop deep empathy for their customers but also to create solutions that tend to their specific needs.</a:t>
            </a:r>
          </a:p>
          <a:p>
            <a:endParaRPr lang="en-US" dirty="0"/>
          </a:p>
        </p:txBody>
      </p:sp>
      <p:sp>
        <p:nvSpPr>
          <p:cNvPr id="3" name="Title 2"/>
          <p:cNvSpPr>
            <a:spLocks noGrp="1"/>
          </p:cNvSpPr>
          <p:nvPr>
            <p:ph type="title"/>
          </p:nvPr>
        </p:nvSpPr>
        <p:spPr/>
        <p:txBody>
          <a:bodyPr>
            <a:normAutofit fontScale="90000"/>
          </a:bodyPr>
          <a:lstStyle/>
          <a:p>
            <a:pPr algn="ctr"/>
            <a:r>
              <a:rPr lang="en-US" dirty="0" smtClean="0"/>
              <a:t>Applications of Design Thinking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fontScale="92500"/>
          </a:bodyPr>
          <a:lstStyle/>
          <a:p>
            <a:pPr algn="just"/>
            <a:r>
              <a:rPr lang="en-US" b="1" dirty="0" smtClean="0"/>
              <a:t>Information Technology</a:t>
            </a:r>
            <a:endParaRPr lang="en-US" dirty="0" smtClean="0"/>
          </a:p>
          <a:p>
            <a:pPr algn="just"/>
            <a:endParaRPr lang="en-US" dirty="0" smtClean="0"/>
          </a:p>
          <a:p>
            <a:pPr algn="just"/>
            <a:r>
              <a:rPr lang="en-US" dirty="0" smtClean="0"/>
              <a:t>The IT industry makes a lot of products that require trials and proof of concepts. The industry needs to empathize with its users and not simply deploy technologies. </a:t>
            </a:r>
          </a:p>
          <a:p>
            <a:pPr algn="just"/>
            <a:endParaRPr lang="en-US" dirty="0" smtClean="0"/>
          </a:p>
          <a:p>
            <a:pPr algn="just"/>
            <a:r>
              <a:rPr lang="en-US" dirty="0" smtClean="0"/>
              <a:t>IT is not only about technology or products, but also processes. The developers, analysts, consultants, and managers have to brainstorm possible ideas for solving the problems of the clients. This is where design thinking helps a lot.</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TotalTime>
  <Words>393</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Design Thinking </vt:lpstr>
      <vt:lpstr>Slide 2</vt:lpstr>
      <vt:lpstr>Features/Key Takeaways</vt:lpstr>
      <vt:lpstr>C. Why is Design Thinking Important? </vt:lpstr>
      <vt:lpstr>Slide 5</vt:lpstr>
      <vt:lpstr>Slide 6</vt:lpstr>
      <vt:lpstr>Slide 7</vt:lpstr>
      <vt:lpstr>Applications of Design Thinking</vt:lpstr>
      <vt:lpstr>Slide 9</vt:lpstr>
      <vt:lpstr>Slide 10</vt:lpstr>
      <vt:lpstr>Healthcare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dc:title>
  <dc:creator>Mr. Laha</dc:creator>
  <cp:lastModifiedBy>Mr. Laha</cp:lastModifiedBy>
  <cp:revision>11</cp:revision>
  <dcterms:created xsi:type="dcterms:W3CDTF">2006-08-16T00:00:00Z</dcterms:created>
  <dcterms:modified xsi:type="dcterms:W3CDTF">2023-09-07T07:31:47Z</dcterms:modified>
</cp:coreProperties>
</file>