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376148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36426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7904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152599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906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2949546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296737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313180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231419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31280-8809-47AE-9BF6-546252D8FE6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263272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731280-8809-47AE-9BF6-546252D8FE6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87490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731280-8809-47AE-9BF6-546252D8FE63}"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420764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731280-8809-47AE-9BF6-546252D8FE63}"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351907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31280-8809-47AE-9BF6-546252D8FE63}"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310006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31280-8809-47AE-9BF6-546252D8FE6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29716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31280-8809-47AE-9BF6-546252D8FE6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91BA9-8E2C-4D89-9B30-63BF07C0128B}" type="slidenum">
              <a:rPr lang="en-US" smtClean="0"/>
              <a:t>‹#›</a:t>
            </a:fld>
            <a:endParaRPr lang="en-US"/>
          </a:p>
        </p:txBody>
      </p:sp>
    </p:spTree>
    <p:extLst>
      <p:ext uri="{BB962C8B-B14F-4D97-AF65-F5344CB8AC3E}">
        <p14:creationId xmlns:p14="http://schemas.microsoft.com/office/powerpoint/2010/main" val="324313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731280-8809-47AE-9BF6-546252D8FE63}" type="datetimeFigureOut">
              <a:rPr lang="en-US" smtClean="0"/>
              <a:t>11/8/2022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D91BA9-8E2C-4D89-9B30-63BF07C0128B}" type="slidenum">
              <a:rPr lang="en-US" smtClean="0"/>
              <a:t>‹#›</a:t>
            </a:fld>
            <a:endParaRPr lang="en-US"/>
          </a:p>
        </p:txBody>
      </p:sp>
    </p:spTree>
    <p:extLst>
      <p:ext uri="{BB962C8B-B14F-4D97-AF65-F5344CB8AC3E}">
        <p14:creationId xmlns:p14="http://schemas.microsoft.com/office/powerpoint/2010/main" val="2410894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307657"/>
          </a:xfrm>
        </p:spPr>
        <p:txBody>
          <a:bodyPr/>
          <a:lstStyle/>
          <a:p>
            <a:pPr algn="ctr"/>
            <a:r>
              <a:rPr lang="en-US" b="1" dirty="0"/>
              <a:t>Empathy</a:t>
            </a:r>
            <a:endParaRPr lang="en-US" dirty="0"/>
          </a:p>
        </p:txBody>
      </p:sp>
    </p:spTree>
    <p:extLst>
      <p:ext uri="{BB962C8B-B14F-4D97-AF65-F5344CB8AC3E}">
        <p14:creationId xmlns:p14="http://schemas.microsoft.com/office/powerpoint/2010/main" val="44805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Barriers to Empathy</a:t>
            </a:r>
            <a:endParaRPr lang="en-US" dirty="0"/>
          </a:p>
        </p:txBody>
      </p:sp>
      <p:sp>
        <p:nvSpPr>
          <p:cNvPr id="3" name="Content Placeholder 2"/>
          <p:cNvSpPr>
            <a:spLocks noGrp="1"/>
          </p:cNvSpPr>
          <p:nvPr>
            <p:ph idx="1"/>
          </p:nvPr>
        </p:nvSpPr>
        <p:spPr>
          <a:xfrm>
            <a:off x="677334" y="1583141"/>
            <a:ext cx="8596668" cy="4458222"/>
          </a:xfrm>
        </p:spPr>
        <p:txBody>
          <a:bodyPr>
            <a:normAutofit/>
          </a:bodyPr>
          <a:lstStyle/>
          <a:p>
            <a:pPr algn="just" fontAlgn="base"/>
            <a:r>
              <a:rPr lang="en-US" dirty="0"/>
              <a:t>Some people lack empathy and, therefore, aren't able to understand what another person may be experiencing or feeling. This can result in behaviors that seem uncaring or sometimes even hurtful. For instance, people with low affective empathy have higher rates of cyberbullying</a:t>
            </a:r>
            <a:r>
              <a:rPr lang="en-US" dirty="0" smtClean="0"/>
              <a:t>.</a:t>
            </a:r>
          </a:p>
          <a:p>
            <a:pPr marL="0" indent="0" algn="just" fontAlgn="base">
              <a:buNone/>
            </a:pPr>
            <a:endParaRPr lang="en-US" dirty="0"/>
          </a:p>
          <a:p>
            <a:pPr algn="just" fontAlgn="base"/>
            <a:r>
              <a:rPr lang="en-US" dirty="0"/>
              <a:t>A lack of empathy is also one of the defining characteristics of narcissistic personality disorder. Though, it is unclear whether this is due to a person with this disorder having no empathy at all or having more of a dysfunctional response to others</a:t>
            </a:r>
            <a:r>
              <a:rPr lang="en-US" dirty="0" smtClean="0"/>
              <a:t>.</a:t>
            </a:r>
          </a:p>
          <a:p>
            <a:pPr marL="0" indent="0" algn="just" fontAlgn="base">
              <a:buNone/>
            </a:pPr>
            <a:endParaRPr lang="en-US" dirty="0"/>
          </a:p>
          <a:p>
            <a:pPr algn="just" fontAlgn="base"/>
            <a:r>
              <a:rPr lang="en-US" dirty="0"/>
              <a:t>A few reasons why people sometimes lack empathy include cognitive biases, dehumanization, and victim-blaming.</a:t>
            </a:r>
          </a:p>
          <a:p>
            <a:pPr algn="just"/>
            <a:endParaRPr lang="en-US" dirty="0"/>
          </a:p>
        </p:txBody>
      </p:sp>
    </p:spTree>
    <p:extLst>
      <p:ext uri="{BB962C8B-B14F-4D97-AF65-F5344CB8AC3E}">
        <p14:creationId xmlns:p14="http://schemas.microsoft.com/office/powerpoint/2010/main" val="69329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i</a:t>
            </a:r>
            <a:r>
              <a:rPr lang="en-US" b="1" dirty="0"/>
              <a:t>. Cognitive </a:t>
            </a:r>
            <a:r>
              <a:rPr lang="en-US" b="1" dirty="0" smtClean="0"/>
              <a:t>Biases</a:t>
            </a:r>
            <a:endParaRPr lang="en-US" dirty="0"/>
          </a:p>
        </p:txBody>
      </p:sp>
      <p:sp>
        <p:nvSpPr>
          <p:cNvPr id="3" name="Content Placeholder 2"/>
          <p:cNvSpPr>
            <a:spLocks noGrp="1"/>
          </p:cNvSpPr>
          <p:nvPr>
            <p:ph idx="1"/>
          </p:nvPr>
        </p:nvSpPr>
        <p:spPr>
          <a:xfrm>
            <a:off x="677334" y="1930401"/>
            <a:ext cx="8596668" cy="4110962"/>
          </a:xfrm>
        </p:spPr>
        <p:txBody>
          <a:bodyPr/>
          <a:lstStyle/>
          <a:p>
            <a:pPr algn="just" fontAlgn="base"/>
            <a:endParaRPr lang="en-US" dirty="0" smtClean="0"/>
          </a:p>
          <a:p>
            <a:pPr algn="just" fontAlgn="base"/>
            <a:r>
              <a:rPr lang="en-US" dirty="0" smtClean="0"/>
              <a:t>Sometimes </a:t>
            </a:r>
            <a:r>
              <a:rPr lang="en-US" dirty="0"/>
              <a:t>the way people perceive the world around them is influenced by cognitive biases. For example, people often attribute other people's failures to internal characteristics, while blaming their own shortcomings on external factors</a:t>
            </a:r>
            <a:r>
              <a:rPr lang="en-US" dirty="0" smtClean="0"/>
              <a:t>.</a:t>
            </a:r>
          </a:p>
          <a:p>
            <a:pPr marL="0" indent="0" algn="just" fontAlgn="base">
              <a:buNone/>
            </a:pPr>
            <a:endParaRPr lang="en-US" dirty="0"/>
          </a:p>
          <a:p>
            <a:pPr algn="just" fontAlgn="base"/>
            <a:r>
              <a:rPr lang="en-US" dirty="0"/>
              <a:t>These biases can make it difficult to see all the factors that contribute to a situation. They also make it less likely that people will be able to see a situation from the perspective of another.</a:t>
            </a:r>
          </a:p>
        </p:txBody>
      </p:sp>
    </p:spTree>
    <p:extLst>
      <p:ext uri="{BB962C8B-B14F-4D97-AF65-F5344CB8AC3E}">
        <p14:creationId xmlns:p14="http://schemas.microsoft.com/office/powerpoint/2010/main" val="124951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ii. Dehumanization</a:t>
            </a:r>
            <a:endParaRPr lang="en-US" dirty="0"/>
          </a:p>
        </p:txBody>
      </p:sp>
      <p:sp>
        <p:nvSpPr>
          <p:cNvPr id="3" name="Content Placeholder 2"/>
          <p:cNvSpPr>
            <a:spLocks noGrp="1"/>
          </p:cNvSpPr>
          <p:nvPr>
            <p:ph idx="1"/>
          </p:nvPr>
        </p:nvSpPr>
        <p:spPr/>
        <p:txBody>
          <a:bodyPr/>
          <a:lstStyle/>
          <a:p>
            <a:pPr algn="just" fontAlgn="base"/>
            <a:endParaRPr lang="en-US" dirty="0" smtClean="0"/>
          </a:p>
          <a:p>
            <a:pPr algn="just" fontAlgn="base"/>
            <a:r>
              <a:rPr lang="en-US" dirty="0" smtClean="0"/>
              <a:t>Many </a:t>
            </a:r>
            <a:r>
              <a:rPr lang="en-US" dirty="0"/>
              <a:t>also fall victim to the trap of thinking that people who are different from them don't feel and behave the same as they do. This is particularly common in cases when other people are physically distant.</a:t>
            </a:r>
          </a:p>
          <a:p>
            <a:pPr algn="just" fontAlgn="base"/>
            <a:endParaRPr lang="en-US" dirty="0" smtClean="0"/>
          </a:p>
          <a:p>
            <a:pPr algn="just" fontAlgn="base"/>
            <a:r>
              <a:rPr lang="en-US" dirty="0" smtClean="0"/>
              <a:t>For </a:t>
            </a:r>
            <a:r>
              <a:rPr lang="en-US" dirty="0"/>
              <a:t>example, when they watch reports of a disaster or conflict in a foreign land, people might be less likely to feel empathy if they think that those who are suffering are fundamentally different from themselves.</a:t>
            </a:r>
          </a:p>
          <a:p>
            <a:pPr algn="just"/>
            <a:endParaRPr lang="en-US" dirty="0"/>
          </a:p>
        </p:txBody>
      </p:sp>
    </p:spTree>
    <p:extLst>
      <p:ext uri="{BB962C8B-B14F-4D97-AF65-F5344CB8AC3E}">
        <p14:creationId xmlns:p14="http://schemas.microsoft.com/office/powerpoint/2010/main" val="45850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Victim Blaming</a:t>
            </a:r>
            <a:endParaRPr lang="en-US" dirty="0"/>
          </a:p>
        </p:txBody>
      </p:sp>
      <p:sp>
        <p:nvSpPr>
          <p:cNvPr id="3" name="Content Placeholder 2"/>
          <p:cNvSpPr>
            <a:spLocks noGrp="1"/>
          </p:cNvSpPr>
          <p:nvPr>
            <p:ph idx="1"/>
          </p:nvPr>
        </p:nvSpPr>
        <p:spPr>
          <a:xfrm>
            <a:off x="677334" y="2115403"/>
            <a:ext cx="8596668" cy="3925959"/>
          </a:xfrm>
        </p:spPr>
        <p:txBody>
          <a:bodyPr/>
          <a:lstStyle/>
          <a:p>
            <a:pPr algn="just" fontAlgn="base"/>
            <a:r>
              <a:rPr lang="en-US" dirty="0"/>
              <a:t>Sometimes, when another person has suffered a terrible experience, people make the mistake of blaming the victim for their circumstances. This is the reason that victims of crimes are often asked what they might have done differently to prevent the crime</a:t>
            </a:r>
            <a:r>
              <a:rPr lang="en-US" dirty="0" smtClean="0"/>
              <a:t>.</a:t>
            </a:r>
          </a:p>
          <a:p>
            <a:pPr marL="0" indent="0" algn="just" fontAlgn="base">
              <a:buNone/>
            </a:pPr>
            <a:endParaRPr lang="en-US" dirty="0"/>
          </a:p>
          <a:p>
            <a:pPr algn="just" fontAlgn="base"/>
            <a:r>
              <a:rPr lang="en-US" dirty="0"/>
              <a:t>This tendency stems from the need to believe that the world is a fair and just place. It is the desire to believe that people get what they deserve and deserve what they get—and it can fool you into thinking that such terrible things could never happen to you.</a:t>
            </a:r>
          </a:p>
          <a:p>
            <a:pPr algn="just"/>
            <a:endParaRPr lang="en-US" dirty="0"/>
          </a:p>
        </p:txBody>
      </p:sp>
    </p:spTree>
    <p:extLst>
      <p:ext uri="{BB962C8B-B14F-4D97-AF65-F5344CB8AC3E}">
        <p14:creationId xmlns:p14="http://schemas.microsoft.com/office/powerpoint/2010/main" val="325235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t>Causes of Empathy</a:t>
            </a:r>
            <a:br>
              <a:rPr lang="en-US" b="1" dirty="0"/>
            </a:br>
            <a:endParaRPr lang="en-US" dirty="0"/>
          </a:p>
        </p:txBody>
      </p:sp>
      <p:sp>
        <p:nvSpPr>
          <p:cNvPr id="3" name="Content Placeholder 2"/>
          <p:cNvSpPr>
            <a:spLocks noGrp="1"/>
          </p:cNvSpPr>
          <p:nvPr>
            <p:ph idx="1"/>
          </p:nvPr>
        </p:nvSpPr>
        <p:spPr>
          <a:xfrm>
            <a:off x="677334" y="1746913"/>
            <a:ext cx="8596668" cy="4294449"/>
          </a:xfrm>
        </p:spPr>
        <p:txBody>
          <a:bodyPr>
            <a:normAutofit lnSpcReduction="10000"/>
          </a:bodyPr>
          <a:lstStyle/>
          <a:p>
            <a:pPr algn="just" fontAlgn="base"/>
            <a:r>
              <a:rPr lang="en-US" dirty="0"/>
              <a:t>Human beings are certainly capable of selfish, even cruel, behavior. A quick scan of the news quickly reveals numerous unkind, selfish, and heinous actions. The question, then, is why don't we all engage in such self-serving behavior all the time? What is it that causes us to feel another's pain and respond with kindness</a:t>
            </a:r>
            <a:r>
              <a:rPr lang="en-US" dirty="0" smtClean="0"/>
              <a:t>?</a:t>
            </a:r>
          </a:p>
          <a:p>
            <a:pPr marL="0" indent="0" algn="just" fontAlgn="base">
              <a:buNone/>
            </a:pPr>
            <a:endParaRPr lang="en-US" dirty="0"/>
          </a:p>
          <a:p>
            <a:pPr algn="just" fontAlgn="base"/>
            <a:r>
              <a:rPr lang="en-US" dirty="0"/>
              <a:t>The term empathy was first introduced in 1909 by psychologist Edward B. </a:t>
            </a:r>
            <a:r>
              <a:rPr lang="en-US" dirty="0" err="1"/>
              <a:t>Titchener</a:t>
            </a:r>
            <a:r>
              <a:rPr lang="en-US" dirty="0"/>
              <a:t> as a translation of the German term </a:t>
            </a:r>
            <a:r>
              <a:rPr lang="en-US" i="1" dirty="0" err="1"/>
              <a:t>einfühlung</a:t>
            </a:r>
            <a:r>
              <a:rPr lang="en-US" dirty="0"/>
              <a:t> (meaning "feeling into"). Several different theories have been proposed to explain empathy</a:t>
            </a:r>
            <a:r>
              <a:rPr lang="en-US" dirty="0" smtClean="0"/>
              <a:t>.</a:t>
            </a:r>
          </a:p>
          <a:p>
            <a:pPr marL="0" indent="0" algn="just" fontAlgn="base">
              <a:buNone/>
            </a:pPr>
            <a:endParaRPr lang="en-US" dirty="0"/>
          </a:p>
          <a:p>
            <a:pPr algn="just" fontAlgn="base"/>
            <a:r>
              <a:rPr lang="en-US" b="1" dirty="0" err="1"/>
              <a:t>Neuroscientific</a:t>
            </a:r>
            <a:r>
              <a:rPr lang="en-US" b="1" dirty="0"/>
              <a:t> </a:t>
            </a:r>
            <a:r>
              <a:rPr lang="en-US" b="1" dirty="0" smtClean="0"/>
              <a:t>Explanations</a:t>
            </a:r>
          </a:p>
          <a:p>
            <a:pPr algn="just" fontAlgn="base"/>
            <a:r>
              <a:rPr lang="en-US" b="1" dirty="0"/>
              <a:t>Emotional </a:t>
            </a:r>
            <a:r>
              <a:rPr lang="en-US" b="1" dirty="0" smtClean="0"/>
              <a:t>Explanations</a:t>
            </a:r>
          </a:p>
          <a:p>
            <a:pPr algn="just" fontAlgn="base"/>
            <a:r>
              <a:rPr lang="en-US" b="1" dirty="0" err="1"/>
              <a:t>Prosocial</a:t>
            </a:r>
            <a:r>
              <a:rPr lang="en-US" b="1" dirty="0"/>
              <a:t> Explanations</a:t>
            </a:r>
          </a:p>
          <a:p>
            <a:pPr marL="0" indent="0" algn="just" fontAlgn="base">
              <a:buNone/>
            </a:pPr>
            <a:endParaRPr lang="en-US" b="1" dirty="0"/>
          </a:p>
          <a:p>
            <a:pPr marL="0" indent="0" algn="just" fontAlgn="base">
              <a:buNone/>
            </a:pPr>
            <a:endParaRPr lang="en-US" b="1" dirty="0"/>
          </a:p>
        </p:txBody>
      </p:sp>
    </p:spTree>
    <p:extLst>
      <p:ext uri="{BB962C8B-B14F-4D97-AF65-F5344CB8AC3E}">
        <p14:creationId xmlns:p14="http://schemas.microsoft.com/office/powerpoint/2010/main" val="290312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Tips for Practicing Empathy</a:t>
            </a:r>
            <a:endParaRPr lang="en-US" dirty="0"/>
          </a:p>
        </p:txBody>
      </p:sp>
      <p:sp>
        <p:nvSpPr>
          <p:cNvPr id="3" name="Content Placeholder 2"/>
          <p:cNvSpPr>
            <a:spLocks noGrp="1"/>
          </p:cNvSpPr>
          <p:nvPr>
            <p:ph idx="1"/>
          </p:nvPr>
        </p:nvSpPr>
        <p:spPr>
          <a:xfrm>
            <a:off x="677334" y="1569493"/>
            <a:ext cx="8596668" cy="4471869"/>
          </a:xfrm>
        </p:spPr>
        <p:txBody>
          <a:bodyPr>
            <a:normAutofit fontScale="92500"/>
          </a:bodyPr>
          <a:lstStyle/>
          <a:p>
            <a:pPr lvl="0" algn="just" fontAlgn="base"/>
            <a:r>
              <a:rPr lang="en-US" dirty="0"/>
              <a:t>Work on listening to people without interrupting</a:t>
            </a:r>
          </a:p>
          <a:p>
            <a:pPr lvl="0" algn="just" fontAlgn="base"/>
            <a:r>
              <a:rPr lang="en-US" dirty="0"/>
              <a:t>Pay attention to body language and other types of nonverbal communication</a:t>
            </a:r>
          </a:p>
          <a:p>
            <a:pPr lvl="0" algn="just" fontAlgn="base"/>
            <a:r>
              <a:rPr lang="en-US" dirty="0"/>
              <a:t>Try to understand people, even when you don't agree with them</a:t>
            </a:r>
          </a:p>
          <a:p>
            <a:pPr lvl="0" algn="just" fontAlgn="base"/>
            <a:r>
              <a:rPr lang="en-US" dirty="0"/>
              <a:t>Ask people questions to learn more about them and their lives</a:t>
            </a:r>
          </a:p>
          <a:p>
            <a:pPr lvl="0" algn="just" fontAlgn="base"/>
            <a:r>
              <a:rPr lang="en-US" dirty="0"/>
              <a:t>Imagine yourself in another person's shoes</a:t>
            </a:r>
          </a:p>
          <a:p>
            <a:pPr lvl="0" algn="just" fontAlgn="base"/>
            <a:r>
              <a:rPr lang="en-US" dirty="0"/>
              <a:t>Strengthen your connection with others to learn more about how they feel</a:t>
            </a:r>
          </a:p>
          <a:p>
            <a:pPr lvl="0" algn="just" fontAlgn="base"/>
            <a:r>
              <a:rPr lang="en-US" dirty="0"/>
              <a:t>Seek to identify biases you may have and how they affect your empathy for others</a:t>
            </a:r>
          </a:p>
          <a:p>
            <a:pPr lvl="0" algn="just" fontAlgn="base"/>
            <a:r>
              <a:rPr lang="en-US" dirty="0"/>
              <a:t>Look for ways in which you are similar to others versus focusing on differences</a:t>
            </a:r>
          </a:p>
          <a:p>
            <a:pPr lvl="0" algn="just" fontAlgn="base"/>
            <a:r>
              <a:rPr lang="en-US" dirty="0"/>
              <a:t>Be willing to be vulnerable, opening up about how you feel</a:t>
            </a:r>
          </a:p>
          <a:p>
            <a:pPr lvl="0" algn="just" fontAlgn="base"/>
            <a:r>
              <a:rPr lang="en-US" dirty="0"/>
              <a:t>Engage in new experiences, giving you better insight into how others in that situation may feel</a:t>
            </a:r>
          </a:p>
          <a:p>
            <a:pPr lvl="0" algn="just" fontAlgn="base"/>
            <a:r>
              <a:rPr lang="en-US" dirty="0"/>
              <a:t>Get involved in organizations that push for social change</a:t>
            </a:r>
          </a:p>
          <a:p>
            <a:pPr marL="0" indent="0" algn="just">
              <a:buNone/>
            </a:pPr>
            <a:endParaRPr lang="en-US" dirty="0"/>
          </a:p>
        </p:txBody>
      </p:sp>
    </p:spTree>
    <p:extLst>
      <p:ext uri="{BB962C8B-B14F-4D97-AF65-F5344CB8AC3E}">
        <p14:creationId xmlns:p14="http://schemas.microsoft.com/office/powerpoint/2010/main" val="270850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fontAlgn="base"/>
            <a:r>
              <a:rPr lang="en-US" b="1" dirty="0"/>
              <a:t>What Is Empathy?</a:t>
            </a:r>
            <a:endParaRPr lang="en-US" dirty="0"/>
          </a:p>
        </p:txBody>
      </p:sp>
      <p:sp>
        <p:nvSpPr>
          <p:cNvPr id="3" name="Content Placeholder 2"/>
          <p:cNvSpPr>
            <a:spLocks noGrp="1"/>
          </p:cNvSpPr>
          <p:nvPr>
            <p:ph idx="1"/>
          </p:nvPr>
        </p:nvSpPr>
        <p:spPr>
          <a:xfrm>
            <a:off x="677334" y="1555845"/>
            <a:ext cx="8596668" cy="4485517"/>
          </a:xfrm>
        </p:spPr>
        <p:txBody>
          <a:bodyPr/>
          <a:lstStyle/>
          <a:p>
            <a:pPr algn="just" fontAlgn="base"/>
            <a:endParaRPr lang="en-US" dirty="0" smtClean="0"/>
          </a:p>
          <a:p>
            <a:pPr algn="just" fontAlgn="base"/>
            <a:r>
              <a:rPr lang="en-US" dirty="0" smtClean="0"/>
              <a:t>Empathy</a:t>
            </a:r>
            <a:r>
              <a:rPr lang="en-US" dirty="0"/>
              <a:t> is the ability to emotionally understand what other people feel, see things from their point of view, and imagine yourself in their place. Essentially, it is putting yourself in someone else's position and feeling what they are feeling</a:t>
            </a:r>
            <a:r>
              <a:rPr lang="en-US" dirty="0" smtClean="0"/>
              <a:t>.</a:t>
            </a:r>
          </a:p>
          <a:p>
            <a:pPr marL="0" indent="0" algn="just" fontAlgn="base">
              <a:buNone/>
            </a:pPr>
            <a:endParaRPr lang="en-US" dirty="0"/>
          </a:p>
          <a:p>
            <a:pPr algn="just" fontAlgn="base"/>
            <a:r>
              <a:rPr lang="en-US" dirty="0"/>
              <a:t>Empathy means that when you see another person suffering, such as after they've lost a loved one, you are able to instantly envision yourself going through that same experience and feel what they are going through</a:t>
            </a:r>
            <a:r>
              <a:rPr lang="en-US" dirty="0" smtClean="0"/>
              <a:t>.</a:t>
            </a:r>
          </a:p>
          <a:p>
            <a:pPr algn="just" fontAlgn="base"/>
            <a:endParaRPr lang="en-US" dirty="0"/>
          </a:p>
          <a:p>
            <a:pPr algn="just" fontAlgn="base"/>
            <a:r>
              <a:rPr lang="en-US" dirty="0"/>
              <a:t>Merriam-Webster defines empathy, in part, as "the action of understanding, being aware of, being sensitive to, and vicariously experiencing the feelings, thoughts, and experience of another."</a:t>
            </a:r>
          </a:p>
          <a:p>
            <a:pPr algn="just" fontAlgn="base"/>
            <a:endParaRPr lang="en-US" dirty="0"/>
          </a:p>
          <a:p>
            <a:pPr algn="just"/>
            <a:endParaRPr lang="en-US" dirty="0"/>
          </a:p>
        </p:txBody>
      </p:sp>
    </p:spTree>
    <p:extLst>
      <p:ext uri="{BB962C8B-B14F-4D97-AF65-F5344CB8AC3E}">
        <p14:creationId xmlns:p14="http://schemas.microsoft.com/office/powerpoint/2010/main" val="343159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Signs of Empathy</a:t>
            </a:r>
            <a:endParaRPr lang="en-US" dirty="0"/>
          </a:p>
        </p:txBody>
      </p:sp>
      <p:sp>
        <p:nvSpPr>
          <p:cNvPr id="3" name="Content Placeholder 2"/>
          <p:cNvSpPr>
            <a:spLocks noGrp="1"/>
          </p:cNvSpPr>
          <p:nvPr>
            <p:ph idx="1"/>
          </p:nvPr>
        </p:nvSpPr>
        <p:spPr>
          <a:xfrm>
            <a:off x="677334" y="1446663"/>
            <a:ext cx="8596668" cy="4594699"/>
          </a:xfrm>
        </p:spPr>
        <p:txBody>
          <a:bodyPr>
            <a:normAutofit fontScale="92500" lnSpcReduction="10000"/>
          </a:bodyPr>
          <a:lstStyle/>
          <a:p>
            <a:pPr marL="0" indent="0" algn="just" fontAlgn="base">
              <a:buNone/>
            </a:pPr>
            <a:r>
              <a:rPr lang="en-US" dirty="0"/>
              <a:t>If you are wondering whether you are an empathetic person, here are some signs that show that you have this tendency:</a:t>
            </a:r>
          </a:p>
          <a:p>
            <a:pPr lvl="0" algn="just" fontAlgn="base"/>
            <a:r>
              <a:rPr lang="en-US" dirty="0"/>
              <a:t>You are good at really listening to what others have to say.</a:t>
            </a:r>
          </a:p>
          <a:p>
            <a:pPr lvl="0" algn="just" fontAlgn="base"/>
            <a:r>
              <a:rPr lang="en-US" dirty="0"/>
              <a:t>People often tell you about their problems.</a:t>
            </a:r>
          </a:p>
          <a:p>
            <a:pPr lvl="0" algn="just" fontAlgn="base"/>
            <a:r>
              <a:rPr lang="en-US" dirty="0"/>
              <a:t>You are good at picking up on how other people are feeling.</a:t>
            </a:r>
          </a:p>
          <a:p>
            <a:pPr lvl="0" algn="just" fontAlgn="base"/>
            <a:r>
              <a:rPr lang="en-US" dirty="0"/>
              <a:t>You often think about how other people feel.</a:t>
            </a:r>
          </a:p>
          <a:p>
            <a:pPr lvl="0" algn="just" fontAlgn="base"/>
            <a:r>
              <a:rPr lang="en-US" dirty="0"/>
              <a:t>Other people come to you for advice.</a:t>
            </a:r>
          </a:p>
          <a:p>
            <a:pPr lvl="0" algn="just" fontAlgn="base"/>
            <a:r>
              <a:rPr lang="en-US" dirty="0"/>
              <a:t>You often feel overwhelmed by tragic events.</a:t>
            </a:r>
          </a:p>
          <a:p>
            <a:pPr lvl="0" algn="just" fontAlgn="base"/>
            <a:r>
              <a:rPr lang="en-US" dirty="0"/>
              <a:t>You try to help others who are suffering.</a:t>
            </a:r>
          </a:p>
          <a:p>
            <a:pPr lvl="0" algn="just" fontAlgn="base"/>
            <a:r>
              <a:rPr lang="en-US" dirty="0"/>
              <a:t>You are good at telling when people aren't being honest.</a:t>
            </a:r>
          </a:p>
          <a:p>
            <a:pPr lvl="0" algn="just" fontAlgn="base"/>
            <a:r>
              <a:rPr lang="en-US" dirty="0"/>
              <a:t>You sometimes feel drained or overwhelmed in social situations.</a:t>
            </a:r>
          </a:p>
          <a:p>
            <a:pPr lvl="0" algn="just" fontAlgn="base"/>
            <a:r>
              <a:rPr lang="en-US" dirty="0"/>
              <a:t>You care deeply about other people.</a:t>
            </a:r>
          </a:p>
          <a:p>
            <a:pPr lvl="0" algn="just" fontAlgn="base"/>
            <a:r>
              <a:rPr lang="en-US" dirty="0"/>
              <a:t>You find it difficult to set boundaries in your relationships.</a:t>
            </a:r>
          </a:p>
          <a:p>
            <a:pPr algn="just"/>
            <a:endParaRPr lang="en-US" dirty="0"/>
          </a:p>
        </p:txBody>
      </p:sp>
    </p:spTree>
    <p:extLst>
      <p:ext uri="{BB962C8B-B14F-4D97-AF65-F5344CB8AC3E}">
        <p14:creationId xmlns:p14="http://schemas.microsoft.com/office/powerpoint/2010/main" val="284262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Empathy</a:t>
            </a:r>
            <a:endParaRPr lang="en-US" dirty="0"/>
          </a:p>
        </p:txBody>
      </p:sp>
      <p:sp>
        <p:nvSpPr>
          <p:cNvPr id="3" name="Content Placeholder 2"/>
          <p:cNvSpPr>
            <a:spLocks noGrp="1"/>
          </p:cNvSpPr>
          <p:nvPr>
            <p:ph idx="1"/>
          </p:nvPr>
        </p:nvSpPr>
        <p:spPr>
          <a:xfrm>
            <a:off x="677334" y="1787857"/>
            <a:ext cx="8596668" cy="4253506"/>
          </a:xfrm>
        </p:spPr>
        <p:txBody>
          <a:bodyPr>
            <a:normAutofit lnSpcReduction="10000"/>
          </a:bodyPr>
          <a:lstStyle/>
          <a:p>
            <a:pPr lvl="0" algn="just" fontAlgn="base"/>
            <a:r>
              <a:rPr lang="en-US" b="1" dirty="0"/>
              <a:t>Affective empathy</a:t>
            </a:r>
            <a:r>
              <a:rPr lang="en-US" dirty="0"/>
              <a:t> involves the ability to understand another person's emotions and respond appropriately. Such emotional understanding may lead to someone feeling concerned for another person's well-being, or it may lead to feelings of personal distress</a:t>
            </a:r>
            <a:r>
              <a:rPr lang="en-US" dirty="0" smtClean="0"/>
              <a:t>.</a:t>
            </a:r>
          </a:p>
          <a:p>
            <a:pPr marL="0" lvl="0" indent="0" algn="just" fontAlgn="base">
              <a:buNone/>
            </a:pPr>
            <a:endParaRPr lang="en-US" dirty="0"/>
          </a:p>
          <a:p>
            <a:pPr lvl="0" algn="just" fontAlgn="base"/>
            <a:r>
              <a:rPr lang="en-US" b="1" dirty="0"/>
              <a:t>Somatic empathy</a:t>
            </a:r>
            <a:r>
              <a:rPr lang="en-US" dirty="0"/>
              <a:t> involves having a physical reaction in response to what someone else is experiencing. People sometimes physically experience what another person is feeling. When you see someone else feeling embarrassed, for example, you might start to blush or have an upset stomach</a:t>
            </a:r>
            <a:r>
              <a:rPr lang="en-US" dirty="0" smtClean="0"/>
              <a:t>.</a:t>
            </a:r>
          </a:p>
          <a:p>
            <a:pPr marL="0" lvl="0" indent="0" algn="just" fontAlgn="base">
              <a:buNone/>
            </a:pPr>
            <a:endParaRPr lang="en-US" dirty="0"/>
          </a:p>
          <a:p>
            <a:pPr lvl="0" algn="just" fontAlgn="base"/>
            <a:r>
              <a:rPr lang="en-US" b="1" dirty="0"/>
              <a:t>Cognitive empathy</a:t>
            </a:r>
            <a:r>
              <a:rPr lang="en-US" dirty="0"/>
              <a:t> involves being able to understand another person's mental state and what they might be thinking in response to the situation. This is related to what psychologists refer to as the theory of mind or thinking about what other people are thinking.</a:t>
            </a:r>
          </a:p>
        </p:txBody>
      </p:sp>
    </p:spTree>
    <p:extLst>
      <p:ext uri="{BB962C8B-B14F-4D97-AF65-F5344CB8AC3E}">
        <p14:creationId xmlns:p14="http://schemas.microsoft.com/office/powerpoint/2010/main" val="327796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Empathy vs. Sympathy vs. Compassion</a:t>
            </a:r>
            <a:br>
              <a:rPr lang="en-US" b="1" dirty="0"/>
            </a:br>
            <a:endParaRPr lang="en-US" dirty="0"/>
          </a:p>
        </p:txBody>
      </p:sp>
      <p:sp>
        <p:nvSpPr>
          <p:cNvPr id="3" name="Content Placeholder 2"/>
          <p:cNvSpPr>
            <a:spLocks noGrp="1"/>
          </p:cNvSpPr>
          <p:nvPr>
            <p:ph idx="1"/>
          </p:nvPr>
        </p:nvSpPr>
        <p:spPr/>
        <p:txBody>
          <a:bodyPr/>
          <a:lstStyle/>
          <a:p>
            <a:pPr algn="just"/>
            <a:endParaRPr lang="en-US" dirty="0" smtClean="0"/>
          </a:p>
          <a:p>
            <a:pPr algn="just"/>
            <a:endParaRPr lang="en-US" dirty="0"/>
          </a:p>
          <a:p>
            <a:pPr algn="just"/>
            <a:r>
              <a:rPr lang="en-US" dirty="0" smtClean="0"/>
              <a:t>While </a:t>
            </a:r>
            <a:r>
              <a:rPr lang="en-US" dirty="0"/>
              <a:t>sympathy and compassion are related to empathy, there are important differences. Compassion and sympathy are often thought to be more of a passive connection, while empathy generally involves a much more active attempt to understand another person.</a:t>
            </a:r>
          </a:p>
          <a:p>
            <a:pPr algn="just"/>
            <a:endParaRPr lang="en-US" dirty="0"/>
          </a:p>
        </p:txBody>
      </p:sp>
    </p:spTree>
    <p:extLst>
      <p:ext uri="{BB962C8B-B14F-4D97-AF65-F5344CB8AC3E}">
        <p14:creationId xmlns:p14="http://schemas.microsoft.com/office/powerpoint/2010/main" val="261508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Uses for Empathy</a:t>
            </a:r>
            <a:endParaRPr lang="en-US" dirty="0"/>
          </a:p>
        </p:txBody>
      </p:sp>
      <p:sp>
        <p:nvSpPr>
          <p:cNvPr id="3" name="Content Placeholder 2"/>
          <p:cNvSpPr>
            <a:spLocks noGrp="1"/>
          </p:cNvSpPr>
          <p:nvPr>
            <p:ph idx="1"/>
          </p:nvPr>
        </p:nvSpPr>
        <p:spPr/>
        <p:txBody>
          <a:bodyPr/>
          <a:lstStyle/>
          <a:p>
            <a:pPr lvl="0" algn="just" fontAlgn="base"/>
            <a:r>
              <a:rPr lang="en-US" b="1" dirty="0"/>
              <a:t>Empathy allows you to build social connections with others</a:t>
            </a:r>
            <a:r>
              <a:rPr lang="en-US" dirty="0"/>
              <a:t>. By understanding what people are thinking and feeling, you are able to respond appropriately in social situations. Research has shown that having social connections is important for both physical and psychological well-being.</a:t>
            </a:r>
          </a:p>
          <a:p>
            <a:pPr lvl="0" algn="just" fontAlgn="base"/>
            <a:r>
              <a:rPr lang="en-US" b="1" dirty="0"/>
              <a:t>Empathizing with others helps you learn to regulate your own emotions</a:t>
            </a:r>
            <a:r>
              <a:rPr lang="en-US" dirty="0"/>
              <a:t>. Emotional regulation is important in that it allows you to manage what you are feeling, even in times of great stress, without becoming overwhelmed.</a:t>
            </a:r>
          </a:p>
          <a:p>
            <a:pPr algn="just"/>
            <a:r>
              <a:rPr lang="en-US" b="1" dirty="0"/>
              <a:t>Empathy promotes helping behaviors</a:t>
            </a:r>
            <a:r>
              <a:rPr lang="en-US" dirty="0"/>
              <a:t>. Not only are you more likely to engage in helpful behaviors when you feel empathy for other people, but other people are also more likely to help you when they experience empathy.</a:t>
            </a:r>
          </a:p>
        </p:txBody>
      </p:sp>
    </p:spTree>
    <p:extLst>
      <p:ext uri="{BB962C8B-B14F-4D97-AF65-F5344CB8AC3E}">
        <p14:creationId xmlns:p14="http://schemas.microsoft.com/office/powerpoint/2010/main" val="373118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Potential Pitfalls of Empathy</a:t>
            </a:r>
            <a:endParaRPr lang="en-US" dirty="0"/>
          </a:p>
        </p:txBody>
      </p:sp>
      <p:sp>
        <p:nvSpPr>
          <p:cNvPr id="3" name="Content Placeholder 2"/>
          <p:cNvSpPr>
            <a:spLocks noGrp="1"/>
          </p:cNvSpPr>
          <p:nvPr>
            <p:ph idx="1"/>
          </p:nvPr>
        </p:nvSpPr>
        <p:spPr>
          <a:xfrm>
            <a:off x="677334" y="1637731"/>
            <a:ext cx="8596668" cy="4403631"/>
          </a:xfrm>
        </p:spPr>
        <p:txBody>
          <a:bodyPr>
            <a:normAutofit fontScale="92500"/>
          </a:bodyPr>
          <a:lstStyle/>
          <a:p>
            <a:pPr algn="just" fontAlgn="base"/>
            <a:r>
              <a:rPr lang="en-US" dirty="0"/>
              <a:t>Having a great deal of empathy makes you concerned for the well-being and happiness of others. It also means, however, that you can sometimes get overwhelmed, burned out, or even overstimulated from always thinking about other people's emotions. This can lead to empathy fatigue.</a:t>
            </a:r>
          </a:p>
          <a:p>
            <a:pPr algn="just" fontAlgn="base"/>
            <a:r>
              <a:rPr lang="en-US" dirty="0"/>
              <a:t>Empathy fatigue refers to the exhaustion you might feel both emotionally and physically after repeatedly being exposed to stressful or traumatic events. You might also feel numb or powerless, isolate yourself, and have a lack of energy</a:t>
            </a:r>
            <a:r>
              <a:rPr lang="en-US" dirty="0" smtClean="0"/>
              <a:t>.</a:t>
            </a:r>
            <a:endParaRPr lang="en-US" dirty="0"/>
          </a:p>
          <a:p>
            <a:pPr algn="just" fontAlgn="base"/>
            <a:r>
              <a:rPr lang="en-US" dirty="0"/>
              <a:t>Empathy fatigue is a concern in certain situations, such as when acting as a caregiver. Studies also show that if healthcare workers can't balance their feelings of empathy (affective empathy, in particular), it can result in compassion fatigue as well</a:t>
            </a:r>
            <a:r>
              <a:rPr lang="en-US" dirty="0" smtClean="0"/>
              <a:t>.</a:t>
            </a:r>
            <a:endParaRPr lang="en-US" dirty="0"/>
          </a:p>
          <a:p>
            <a:pPr algn="just" fontAlgn="base"/>
            <a:r>
              <a:rPr lang="en-US" dirty="0"/>
              <a:t>Other research has linked higher levels of empathy with a tendency toward emotional negativity, potentially increasing your risk of empathic distress</a:t>
            </a:r>
            <a:r>
              <a:rPr lang="en-US" dirty="0" smtClean="0"/>
              <a:t>.</a:t>
            </a:r>
            <a:r>
              <a:rPr lang="en-US" dirty="0"/>
              <a:t> It can even affect your judgment, causing you to go against your morals based on the empathy you feel for someone else.</a:t>
            </a:r>
          </a:p>
        </p:txBody>
      </p:sp>
    </p:spTree>
    <p:extLst>
      <p:ext uri="{BB962C8B-B14F-4D97-AF65-F5344CB8AC3E}">
        <p14:creationId xmlns:p14="http://schemas.microsoft.com/office/powerpoint/2010/main" val="2227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Impact of Empathy</a:t>
            </a: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dirty="0"/>
              <a:t>Your ability to experience empathy can impact your relationships. Studies involving siblings have found that when empathy is high, siblings have less conflict and more warmth toward each other.</a:t>
            </a:r>
          </a:p>
          <a:p>
            <a:pPr algn="just"/>
            <a:r>
              <a:rPr lang="en-US" dirty="0" smtClean="0"/>
              <a:t>In </a:t>
            </a:r>
            <a:r>
              <a:rPr lang="en-US" dirty="0"/>
              <a:t>romantic relationships, having empathy increases your ability to extend forgiveness.</a:t>
            </a:r>
          </a:p>
          <a:p>
            <a:pPr algn="just" fontAlgn="base"/>
            <a:r>
              <a:rPr lang="en-US" dirty="0"/>
              <a:t>Not everyone experiences empathy in every situation. Some people may be more naturally empathetic in general, but people also tend to feel more empathetic toward some people and less so toward others. Some of the factors that play a role in this tendency include:</a:t>
            </a:r>
          </a:p>
          <a:p>
            <a:pPr lvl="0" algn="just" fontAlgn="base"/>
            <a:r>
              <a:rPr lang="en-US" dirty="0"/>
              <a:t>How you perceive the other person</a:t>
            </a:r>
          </a:p>
          <a:p>
            <a:pPr lvl="0" algn="just" fontAlgn="base"/>
            <a:r>
              <a:rPr lang="en-US" dirty="0"/>
              <a:t>How you attribute the other individual's behaviors</a:t>
            </a:r>
          </a:p>
          <a:p>
            <a:pPr lvl="0" algn="just" fontAlgn="base"/>
            <a:r>
              <a:rPr lang="en-US" dirty="0"/>
              <a:t>What you blame for the other person's predicament</a:t>
            </a:r>
          </a:p>
          <a:p>
            <a:pPr lvl="0" algn="just" fontAlgn="base"/>
            <a:r>
              <a:rPr lang="en-US" dirty="0"/>
              <a:t>Your past experiences and expectations</a:t>
            </a:r>
          </a:p>
        </p:txBody>
      </p:sp>
    </p:spTree>
    <p:extLst>
      <p:ext uri="{BB962C8B-B14F-4D97-AF65-F5344CB8AC3E}">
        <p14:creationId xmlns:p14="http://schemas.microsoft.com/office/powerpoint/2010/main" val="1376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09935"/>
            <a:ext cx="8596668" cy="5031428"/>
          </a:xfrm>
        </p:spPr>
        <p:txBody>
          <a:bodyPr/>
          <a:lstStyle/>
          <a:p>
            <a:pPr algn="just" fontAlgn="base"/>
            <a:r>
              <a:rPr lang="en-US" dirty="0"/>
              <a:t>Research has found that there are gender differences in the experience and expression of empathy, although these findings are somewhat mixed. Women score higher on empathy tests, and studies suggest that women tend to feel more cognitive empathy than men</a:t>
            </a:r>
            <a:r>
              <a:rPr lang="en-US" dirty="0" smtClean="0"/>
              <a:t>.</a:t>
            </a:r>
          </a:p>
          <a:p>
            <a:pPr marL="0" indent="0" algn="just" fontAlgn="base">
              <a:buNone/>
            </a:pPr>
            <a:endParaRPr lang="en-US" dirty="0"/>
          </a:p>
          <a:p>
            <a:pPr algn="just" fontAlgn="base"/>
            <a:r>
              <a:rPr lang="en-US" dirty="0"/>
              <a:t>At the most basic level, there appear to be two main factors that contribute to the ability to experience empathy: genetics and socialization. </a:t>
            </a:r>
            <a:endParaRPr lang="en-US" dirty="0" smtClean="0"/>
          </a:p>
          <a:p>
            <a:pPr marL="0" indent="0" algn="just" fontAlgn="base">
              <a:buNone/>
            </a:pPr>
            <a:endParaRPr lang="en-US" dirty="0"/>
          </a:p>
          <a:p>
            <a:pPr algn="just" fontAlgn="base"/>
            <a:r>
              <a:rPr lang="en-US" dirty="0"/>
              <a:t>Parents pass down genes that contribute to overall personality, including the propensity toward sympathy, empathy, and compassion. On the other hand, people are also socialized by their parents, peers, communities, and society. How people treat others, as well as how they feel about others, is often a reflection of the beliefs and values that were instilled at a very young age. </a:t>
            </a:r>
          </a:p>
          <a:p>
            <a:pPr algn="just"/>
            <a:endParaRPr lang="en-US" dirty="0"/>
          </a:p>
        </p:txBody>
      </p:sp>
    </p:spTree>
    <p:extLst>
      <p:ext uri="{BB962C8B-B14F-4D97-AF65-F5344CB8AC3E}">
        <p14:creationId xmlns:p14="http://schemas.microsoft.com/office/powerpoint/2010/main" val="20026152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595</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Empathy</vt:lpstr>
      <vt:lpstr>What Is Empathy?</vt:lpstr>
      <vt:lpstr>Signs of Empathy</vt:lpstr>
      <vt:lpstr>Types of Empathy</vt:lpstr>
      <vt:lpstr>Empathy vs. Sympathy vs. Compassion </vt:lpstr>
      <vt:lpstr>Uses for Empathy</vt:lpstr>
      <vt:lpstr>Potential Pitfalls of Empathy</vt:lpstr>
      <vt:lpstr>Impact of Empathy</vt:lpstr>
      <vt:lpstr>PowerPoint Presentation</vt:lpstr>
      <vt:lpstr>Barriers to Empathy</vt:lpstr>
      <vt:lpstr>i. Cognitive Biases</vt:lpstr>
      <vt:lpstr>ii. Dehumanization</vt:lpstr>
      <vt:lpstr>Victim Blaming</vt:lpstr>
      <vt:lpstr>Causes of Empathy </vt:lpstr>
      <vt:lpstr>Tips for Practicing Empathy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Empathy</dc:title>
  <dc:creator>user</dc:creator>
  <cp:lastModifiedBy>user</cp:lastModifiedBy>
  <cp:revision>10</cp:revision>
  <dcterms:created xsi:type="dcterms:W3CDTF">2022-11-07T17:25:15Z</dcterms:created>
  <dcterms:modified xsi:type="dcterms:W3CDTF">2022-11-08T07:49:37Z</dcterms:modified>
</cp:coreProperties>
</file>