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9/28/2023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9/28/2023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9/28/2023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9/28/2023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IDEATION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algn="just"/>
            <a:r>
              <a:rPr lang="en-US" sz="2300" dirty="0" smtClean="0"/>
              <a:t>In preparation for ideation, you can create a list of “how might we” questions related to your problem statement. The “how might we” methodology breaks your problem statement down into actionable segments, framing it as an opportunity rather than an obstacle. How so?</a:t>
            </a:r>
          </a:p>
          <a:p>
            <a:pPr algn="just">
              <a:buNone/>
            </a:pPr>
            <a:endParaRPr lang="en-US" sz="2300" dirty="0" smtClean="0"/>
          </a:p>
          <a:p>
            <a:pPr algn="just"/>
            <a:r>
              <a:rPr lang="en-US" sz="2300" dirty="0" smtClean="0"/>
              <a:t>Well, consider the wording “how might we…”; it suggests that a solution is possible, but doesn’t give any hints as to what that solution might be. You have enough of a focal point to guide your ideas, but plenty of freedom to think laterally and innovatively.</a:t>
            </a:r>
          </a:p>
          <a:p>
            <a:pPr algn="just"/>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lvl="0" algn="just">
              <a:buNone/>
            </a:pPr>
            <a:r>
              <a:rPr lang="en-US" sz="2200" b="1" dirty="0" smtClean="0"/>
              <a:t>a. Analogies:</a:t>
            </a:r>
          </a:p>
          <a:p>
            <a:pPr algn="just"/>
            <a:endParaRPr lang="en-US" sz="2200" dirty="0" smtClean="0"/>
          </a:p>
          <a:p>
            <a:pPr algn="just"/>
            <a:r>
              <a:rPr lang="en-US" sz="2200" dirty="0" smtClean="0"/>
              <a:t>By definition, an </a:t>
            </a:r>
            <a:r>
              <a:rPr lang="en-US" sz="2200" b="1" dirty="0" smtClean="0"/>
              <a:t>analogy</a:t>
            </a:r>
            <a:r>
              <a:rPr lang="en-US" sz="2200" dirty="0" smtClean="0"/>
              <a:t> is “a cognitive process of transferring information or meaning from a particular subject to another.”</a:t>
            </a:r>
          </a:p>
          <a:p>
            <a:pPr algn="just"/>
            <a:endParaRPr lang="en-US" sz="2200" dirty="0" smtClean="0"/>
          </a:p>
          <a:p>
            <a:pPr algn="just"/>
            <a:r>
              <a:rPr lang="en-US" sz="2200" dirty="0" smtClean="0"/>
              <a:t>An analogy provides a comparison between one thing and another, serving as a means of explanation or clarification. What does this have to do with ideation and design? The analogy technique compares your situation—or design challenge—to something you are familiar with, enabling you to look at the problem in a new light and consider possible solutions.</a:t>
            </a:r>
          </a:p>
          <a:p>
            <a:pPr algn="just"/>
            <a:endParaRPr lang="en-US" sz="2200" dirty="0"/>
          </a:p>
        </p:txBody>
      </p:sp>
      <p:sp>
        <p:nvSpPr>
          <p:cNvPr id="3" name="Title 2"/>
          <p:cNvSpPr>
            <a:spLocks noGrp="1"/>
          </p:cNvSpPr>
          <p:nvPr>
            <p:ph type="title"/>
          </p:nvPr>
        </p:nvSpPr>
        <p:spPr/>
        <p:txBody>
          <a:bodyPr/>
          <a:lstStyle/>
          <a:p>
            <a:pPr algn="ctr"/>
            <a:r>
              <a:rPr lang="en-US" dirty="0" smtClean="0"/>
              <a:t>4. Key ideation techniques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092891"/>
          </a:xfrm>
        </p:spPr>
        <p:txBody>
          <a:bodyPr>
            <a:normAutofit/>
          </a:bodyPr>
          <a:lstStyle/>
          <a:p>
            <a:pPr lvl="0" algn="just">
              <a:buNone/>
            </a:pPr>
            <a:r>
              <a:rPr lang="en-US" sz="2200" b="1" dirty="0" smtClean="0"/>
              <a:t>	b. </a:t>
            </a:r>
            <a:r>
              <a:rPr lang="en-US" sz="2200" b="1" dirty="0" err="1" smtClean="0"/>
              <a:t>Bodystorming</a:t>
            </a:r>
            <a:r>
              <a:rPr lang="en-US" sz="2200" b="1" dirty="0" smtClean="0"/>
              <a:t>:</a:t>
            </a:r>
          </a:p>
          <a:p>
            <a:pPr lvl="0" algn="just">
              <a:buNone/>
            </a:pPr>
            <a:endParaRPr lang="en-US" sz="2200" b="1" dirty="0" smtClean="0"/>
          </a:p>
          <a:p>
            <a:pPr algn="just"/>
            <a:r>
              <a:rPr lang="en-US" sz="2200" dirty="0" smtClean="0"/>
              <a:t>The </a:t>
            </a:r>
            <a:r>
              <a:rPr lang="en-US" sz="2200" dirty="0" err="1" smtClean="0"/>
              <a:t>bodystorming</a:t>
            </a:r>
            <a:r>
              <a:rPr lang="en-US" sz="2200" dirty="0" smtClean="0"/>
              <a:t> technique gets you to physically experience a situation in order to spark new ideas.</a:t>
            </a:r>
          </a:p>
          <a:p>
            <a:pPr algn="just">
              <a:buNone/>
            </a:pPr>
            <a:endParaRPr lang="en-US" sz="2200" dirty="0" smtClean="0"/>
          </a:p>
          <a:p>
            <a:pPr algn="just"/>
            <a:r>
              <a:rPr lang="en-US" sz="2200" dirty="0" smtClean="0"/>
              <a:t>If you’re struggling to get close to the problem, </a:t>
            </a:r>
            <a:r>
              <a:rPr lang="en-US" sz="2200" dirty="0" err="1" smtClean="0"/>
              <a:t>bodystorming</a:t>
            </a:r>
            <a:r>
              <a:rPr lang="en-US" sz="2200" dirty="0" smtClean="0"/>
              <a:t> is a great way to generate </a:t>
            </a:r>
            <a:r>
              <a:rPr lang="en-US" sz="2200" b="1" dirty="0" smtClean="0"/>
              <a:t>genuine user empathy</a:t>
            </a:r>
            <a:r>
              <a:rPr lang="en-US" sz="2200" dirty="0" smtClean="0"/>
              <a:t>. How does it work? You set up a physical experience resembling the problem you are trying to solve, using people, props, or a digital prototype.</a:t>
            </a:r>
          </a:p>
          <a:p>
            <a:pPr algn="just">
              <a:buNone/>
            </a:pPr>
            <a:endParaRPr lang="en-US" sz="2200" dirty="0" smtClean="0"/>
          </a:p>
          <a:p>
            <a:pPr algn="just"/>
            <a:r>
              <a:rPr lang="en-US" sz="2200" dirty="0" smtClean="0"/>
              <a:t>Based on your own interactions with, and reactions to, this environment, it may be easier to come up with ideas.</a:t>
            </a:r>
          </a:p>
          <a:p>
            <a:pPr algn="just"/>
            <a:endParaRPr lang="en-US"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buNone/>
            </a:pPr>
            <a:r>
              <a:rPr lang="en-US" b="1" dirty="0" smtClean="0"/>
              <a:t>c. Brainstorming:</a:t>
            </a:r>
          </a:p>
          <a:p>
            <a:pPr algn="just"/>
            <a:endParaRPr lang="en-US" dirty="0" smtClean="0"/>
          </a:p>
          <a:p>
            <a:pPr algn="just"/>
            <a:r>
              <a:rPr lang="en-US" dirty="0" smtClean="0"/>
              <a:t>Brainstorming is one of the oldest tricks in the book when it comes to generating new ideas as a group. In a brainstorming session, you verbally bounce ideas off of each other in the hopes of finding a blended solution.</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lvl="0" algn="just">
              <a:buNone/>
            </a:pPr>
            <a:r>
              <a:rPr lang="en-US" sz="2300" b="1" dirty="0" smtClean="0"/>
              <a:t>	d. </a:t>
            </a:r>
            <a:r>
              <a:rPr lang="en-US" sz="2300" b="1" dirty="0" err="1" smtClean="0"/>
              <a:t>Brainwriting</a:t>
            </a:r>
            <a:r>
              <a:rPr lang="en-US" sz="2300" b="1" dirty="0" smtClean="0"/>
              <a:t>:</a:t>
            </a:r>
          </a:p>
          <a:p>
            <a:pPr algn="just"/>
            <a:endParaRPr lang="en-US" sz="2300" dirty="0" smtClean="0"/>
          </a:p>
          <a:p>
            <a:pPr algn="just"/>
            <a:r>
              <a:rPr lang="en-US" sz="2300" dirty="0" smtClean="0"/>
              <a:t>An alternative to traditional brainstorming is </a:t>
            </a:r>
            <a:r>
              <a:rPr lang="en-US" sz="2300" dirty="0" err="1" smtClean="0"/>
              <a:t>brainwriting</a:t>
            </a:r>
            <a:r>
              <a:rPr lang="en-US" sz="2300" dirty="0" smtClean="0"/>
              <a:t>.</a:t>
            </a:r>
          </a:p>
          <a:p>
            <a:pPr algn="just"/>
            <a:endParaRPr lang="en-US" sz="2300" dirty="0" smtClean="0"/>
          </a:p>
          <a:p>
            <a:pPr algn="just"/>
            <a:r>
              <a:rPr lang="en-US" sz="2300" dirty="0" smtClean="0"/>
              <a:t>Instead of verbally sharing ideas, participants write down their ideas before passing them on to someone else. The next person reads these ideas and adds their own, and so the process continues until each person’s ideas have done a full rotation.</a:t>
            </a:r>
          </a:p>
          <a:p>
            <a:pPr algn="just"/>
            <a:endParaRPr lang="en-US" sz="2300" dirty="0" smtClean="0"/>
          </a:p>
          <a:p>
            <a:pPr algn="just"/>
            <a:r>
              <a:rPr lang="en-US" sz="2300" dirty="0" smtClean="0"/>
              <a:t>All ideas are then collected and placed in front of the group for discussion.</a:t>
            </a:r>
          </a:p>
          <a:p>
            <a:pPr algn="just"/>
            <a:endParaRPr lang="en-US" sz="23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lvl="0" algn="just">
              <a:buNone/>
            </a:pPr>
            <a:r>
              <a:rPr lang="en-US" sz="1500" b="1" dirty="0" smtClean="0"/>
              <a:t>e. </a:t>
            </a:r>
            <a:r>
              <a:rPr lang="en-US" sz="1500" b="1" dirty="0" err="1" smtClean="0"/>
              <a:t>Brainwalking</a:t>
            </a:r>
            <a:r>
              <a:rPr lang="en-US" sz="1500" b="1" dirty="0" smtClean="0"/>
              <a:t>:</a:t>
            </a:r>
          </a:p>
          <a:p>
            <a:pPr algn="just"/>
            <a:endParaRPr lang="en-US" sz="1500" dirty="0" smtClean="0"/>
          </a:p>
          <a:p>
            <a:pPr algn="just"/>
            <a:r>
              <a:rPr lang="en-US" sz="1500" dirty="0" smtClean="0"/>
              <a:t>This is the more dynamic, physical version of </a:t>
            </a:r>
            <a:r>
              <a:rPr lang="en-US" sz="1500" dirty="0" err="1" smtClean="0"/>
              <a:t>brainwriting</a:t>
            </a:r>
            <a:r>
              <a:rPr lang="en-US" sz="1500" dirty="0" smtClean="0"/>
              <a:t>.</a:t>
            </a:r>
          </a:p>
          <a:p>
            <a:pPr algn="just"/>
            <a:endParaRPr lang="en-US" sz="1500" dirty="0" smtClean="0"/>
          </a:p>
          <a:p>
            <a:pPr algn="just"/>
            <a:r>
              <a:rPr lang="en-US" sz="1500" dirty="0" smtClean="0"/>
              <a:t>Instead of passing pieces of paper around the room, the designers themselves move between different “ideation stations”. Just like </a:t>
            </a:r>
            <a:r>
              <a:rPr lang="en-US" sz="1500" dirty="0" err="1" smtClean="0"/>
              <a:t>brainwriting</a:t>
            </a:r>
            <a:r>
              <a:rPr lang="en-US" sz="1500" dirty="0" smtClean="0"/>
              <a:t>, they’ll add their own ideas before moving on to the next station.</a:t>
            </a:r>
          </a:p>
          <a:p>
            <a:pPr algn="just"/>
            <a:endParaRPr lang="en-US" sz="1500" b="1" dirty="0" smtClean="0"/>
          </a:p>
          <a:p>
            <a:pPr algn="just"/>
            <a:r>
              <a:rPr lang="en-US" sz="1500" b="1" dirty="0" smtClean="0"/>
              <a:t>Challenging Assumptions</a:t>
            </a:r>
          </a:p>
          <a:p>
            <a:pPr algn="just"/>
            <a:endParaRPr lang="en-US" sz="1500" dirty="0" smtClean="0"/>
          </a:p>
          <a:p>
            <a:pPr algn="just"/>
            <a:r>
              <a:rPr lang="en-US" sz="1500" dirty="0" smtClean="0"/>
              <a:t>As we know, challenging assumptions is crucial to breaking conventional thought patterns and coming up with new ideas.</a:t>
            </a:r>
          </a:p>
          <a:p>
            <a:pPr algn="just"/>
            <a:endParaRPr lang="en-US" sz="1500" dirty="0" smtClean="0"/>
          </a:p>
          <a:p>
            <a:pPr algn="just"/>
            <a:r>
              <a:rPr lang="en-US" sz="1500" dirty="0" smtClean="0"/>
              <a:t>A popular ideation technique is to come up with a number of assumptions that are inherent to your design challenge. As a group, you’ll then go through these assumptions and discuss whether they are really true, or if they’re simply there because they’ve never been questioned.</a:t>
            </a:r>
          </a:p>
          <a:p>
            <a:pPr algn="just"/>
            <a:endParaRPr lang="en-US" sz="1500" dirty="0" smtClean="0"/>
          </a:p>
          <a:p>
            <a:pPr algn="just"/>
            <a:r>
              <a:rPr lang="en-US" sz="1500" dirty="0" smtClean="0"/>
              <a:t>In putting these assumptions to the test, you can determine what characteristics are really necessary, or which solutions could be used instead.</a:t>
            </a:r>
          </a:p>
          <a:p>
            <a:pPr algn="just"/>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lvl="0" algn="just">
              <a:buNone/>
            </a:pPr>
            <a:r>
              <a:rPr lang="en-US" sz="2600" b="1" dirty="0" smtClean="0"/>
              <a:t>	f. </a:t>
            </a:r>
            <a:r>
              <a:rPr lang="en-US" sz="2600" b="1" dirty="0" err="1" smtClean="0"/>
              <a:t>Gamestorming</a:t>
            </a:r>
            <a:r>
              <a:rPr lang="en-US" sz="2600" b="1" dirty="0" smtClean="0"/>
              <a:t>:</a:t>
            </a:r>
          </a:p>
          <a:p>
            <a:pPr algn="just"/>
            <a:endParaRPr lang="en-US" sz="2600" dirty="0" smtClean="0"/>
          </a:p>
          <a:p>
            <a:pPr algn="just"/>
            <a:r>
              <a:rPr lang="en-US" sz="2600" dirty="0" err="1" smtClean="0"/>
              <a:t>Gamestorming</a:t>
            </a:r>
            <a:r>
              <a:rPr lang="en-US" sz="2600" dirty="0" smtClean="0"/>
              <a:t> is the </a:t>
            </a:r>
            <a:r>
              <a:rPr lang="en-US" sz="2600" dirty="0" err="1" smtClean="0"/>
              <a:t>gamification</a:t>
            </a:r>
            <a:r>
              <a:rPr lang="en-US" sz="2600" dirty="0" smtClean="0"/>
              <a:t> of brainstorming, and a popular technique for both ideation and problem-solving.</a:t>
            </a:r>
          </a:p>
          <a:p>
            <a:pPr algn="just"/>
            <a:endParaRPr lang="en-US" sz="2600" dirty="0" smtClean="0"/>
          </a:p>
          <a:p>
            <a:pPr algn="just"/>
            <a:r>
              <a:rPr lang="en-US" sz="2600" dirty="0" err="1" smtClean="0"/>
              <a:t>Gamifying</a:t>
            </a:r>
            <a:r>
              <a:rPr lang="en-US" sz="2600" dirty="0" smtClean="0"/>
              <a:t> classic ideation methods adds an extra element of engagement and interactivity—and helps to suspend some of the normal “rules” of everyday life. </a:t>
            </a:r>
          </a:p>
          <a:p>
            <a:pPr algn="just"/>
            <a:endParaRPr lang="en-US"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lvl="0" algn="just"/>
            <a:r>
              <a:rPr lang="en-US" sz="2100" b="1" dirty="0" err="1" smtClean="0"/>
              <a:t>Mindmapping</a:t>
            </a:r>
            <a:r>
              <a:rPr lang="en-US" sz="2100" b="1" dirty="0" smtClean="0"/>
              <a:t>:</a:t>
            </a:r>
          </a:p>
          <a:p>
            <a:pPr algn="just"/>
            <a:endParaRPr lang="en-US" sz="2100" dirty="0" smtClean="0"/>
          </a:p>
          <a:p>
            <a:pPr algn="just"/>
            <a:r>
              <a:rPr lang="en-US" sz="2100" dirty="0" smtClean="0"/>
              <a:t>Developed by Tony </a:t>
            </a:r>
            <a:r>
              <a:rPr lang="en-US" sz="2100" dirty="0" err="1" smtClean="0"/>
              <a:t>Buzan</a:t>
            </a:r>
            <a:r>
              <a:rPr lang="en-US" sz="2100" dirty="0" smtClean="0"/>
              <a:t> in 1972, </a:t>
            </a:r>
            <a:r>
              <a:rPr lang="en-US" sz="2100" dirty="0" err="1" smtClean="0"/>
              <a:t>mindmapping</a:t>
            </a:r>
            <a:r>
              <a:rPr lang="en-US" sz="2100" dirty="0" smtClean="0"/>
              <a:t> is a visual ideation technique that encourages you to draw connections between different sets of ideas or information.</a:t>
            </a:r>
          </a:p>
          <a:p>
            <a:pPr algn="just"/>
            <a:endParaRPr lang="en-US" sz="2100" dirty="0" smtClean="0"/>
          </a:p>
          <a:p>
            <a:pPr algn="just"/>
            <a:r>
              <a:rPr lang="en-US" sz="2100" dirty="0" smtClean="0"/>
              <a:t>You’ll start by writing a keyword in the middle of the page (normally related to your problem statement). On the same piece of paper, you then surround this word with any and all ideas that come to mind.</a:t>
            </a:r>
          </a:p>
          <a:p>
            <a:pPr algn="just"/>
            <a:endParaRPr lang="en-US" sz="2100" dirty="0" smtClean="0"/>
          </a:p>
          <a:p>
            <a:pPr algn="just"/>
            <a:r>
              <a:rPr lang="en-US" sz="2100" dirty="0" smtClean="0"/>
              <a:t>Finally, you’ll think about how these ideas are connected, depicting said connections with lines and curves—resulting in a visual map.</a:t>
            </a:r>
          </a:p>
          <a:p>
            <a:pPr algn="just"/>
            <a:endParaRPr lang="en-US" sz="21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lvl="0" algn="just">
              <a:buNone/>
            </a:pPr>
            <a:r>
              <a:rPr lang="en-US" sz="2400" b="1" dirty="0" smtClean="0"/>
              <a:t>	h. Reverse Thinking:</a:t>
            </a:r>
          </a:p>
          <a:p>
            <a:pPr algn="just"/>
            <a:endParaRPr lang="en-US" sz="2400" dirty="0" smtClean="0"/>
          </a:p>
          <a:p>
            <a:pPr algn="just"/>
            <a:r>
              <a:rPr lang="en-US" sz="2400" dirty="0" smtClean="0"/>
              <a:t>Reverse thinking can be a fun way to flip the problem on its head and come up with new ideas.</a:t>
            </a:r>
          </a:p>
          <a:p>
            <a:pPr algn="just"/>
            <a:endParaRPr lang="en-US" sz="2400" dirty="0" smtClean="0"/>
          </a:p>
          <a:p>
            <a:pPr algn="just"/>
            <a:r>
              <a:rPr lang="en-US" sz="2400" dirty="0" smtClean="0"/>
              <a:t>The question “how might we make our online courses more accessible?” could be changed to “how can we make it as difficult as possible for users to take our online courses?” The solutions you come up with for the reverse challenge can help you to envision what the opposite might be, leading you closer to the solution you really need.</a:t>
            </a:r>
          </a:p>
          <a:p>
            <a:pPr algn="just"/>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Autofit/>
          </a:bodyPr>
          <a:lstStyle/>
          <a:p>
            <a:pPr lvl="0" algn="just">
              <a:buNone/>
            </a:pPr>
            <a:r>
              <a:rPr lang="en-US" sz="1500" b="1" dirty="0" err="1" smtClean="0"/>
              <a:t>i</a:t>
            </a:r>
            <a:r>
              <a:rPr lang="en-US" sz="1500" b="1" dirty="0" smtClean="0"/>
              <a:t>. SCAMPER:</a:t>
            </a:r>
          </a:p>
          <a:p>
            <a:pPr algn="just"/>
            <a:endParaRPr lang="en-US" sz="1500" dirty="0" smtClean="0"/>
          </a:p>
          <a:p>
            <a:pPr algn="just"/>
            <a:r>
              <a:rPr lang="en-US" sz="1500" dirty="0" smtClean="0"/>
              <a:t>SCAMPER is an action-packed checklist that helps you to come up with new ideas for a particular product or design challenge.</a:t>
            </a:r>
          </a:p>
          <a:p>
            <a:pPr algn="just"/>
            <a:endParaRPr lang="en-US" sz="1500" dirty="0" smtClean="0"/>
          </a:p>
          <a:p>
            <a:pPr algn="just"/>
            <a:r>
              <a:rPr lang="en-US" sz="1500" dirty="0" smtClean="0"/>
              <a:t>SCAMPER prompts the designer to:</a:t>
            </a:r>
          </a:p>
          <a:p>
            <a:pPr lvl="0" algn="just"/>
            <a:endParaRPr lang="en-US" sz="1500" b="1" dirty="0" smtClean="0"/>
          </a:p>
          <a:p>
            <a:pPr lvl="0" algn="just"/>
            <a:r>
              <a:rPr lang="en-US" sz="1500" b="1" dirty="0" smtClean="0"/>
              <a:t>Substitute</a:t>
            </a:r>
            <a:r>
              <a:rPr lang="en-US" sz="1500" dirty="0" smtClean="0"/>
              <a:t> the topic with an equivalent or similar topic</a:t>
            </a:r>
          </a:p>
          <a:p>
            <a:pPr lvl="0" algn="just"/>
            <a:endParaRPr lang="en-US" sz="1500" b="1" dirty="0" smtClean="0"/>
          </a:p>
          <a:p>
            <a:pPr lvl="0" algn="just"/>
            <a:r>
              <a:rPr lang="en-US" sz="1500" b="1" dirty="0" smtClean="0"/>
              <a:t>Combine</a:t>
            </a:r>
            <a:r>
              <a:rPr lang="en-US" sz="1500" dirty="0" smtClean="0"/>
              <a:t> the original topic with additional information</a:t>
            </a:r>
          </a:p>
          <a:p>
            <a:pPr lvl="0" algn="just"/>
            <a:endParaRPr lang="en-US" sz="1500" b="1" dirty="0" smtClean="0"/>
          </a:p>
          <a:p>
            <a:pPr lvl="0" algn="just"/>
            <a:r>
              <a:rPr lang="en-US" sz="1500" b="1" dirty="0" smtClean="0"/>
              <a:t>Adjust</a:t>
            </a:r>
            <a:r>
              <a:rPr lang="en-US" sz="1500" dirty="0" smtClean="0"/>
              <a:t> the problem by coming up with alternative ways of constructing it</a:t>
            </a:r>
          </a:p>
          <a:p>
            <a:pPr lvl="0" algn="just"/>
            <a:endParaRPr lang="en-US" sz="1500" dirty="0" smtClean="0"/>
          </a:p>
          <a:p>
            <a:pPr lvl="0" algn="just"/>
            <a:r>
              <a:rPr lang="en-US" sz="1500" dirty="0" smtClean="0"/>
              <a:t>Creatively </a:t>
            </a:r>
            <a:r>
              <a:rPr lang="en-US" sz="1500" b="1" dirty="0" smtClean="0"/>
              <a:t>modify</a:t>
            </a:r>
            <a:r>
              <a:rPr lang="en-US" sz="1500" dirty="0" smtClean="0"/>
              <a:t> the topic</a:t>
            </a:r>
          </a:p>
          <a:p>
            <a:pPr lvl="0" algn="just"/>
            <a:endParaRPr lang="en-US" sz="1500" b="1" dirty="0" smtClean="0"/>
          </a:p>
          <a:p>
            <a:pPr lvl="0" algn="just"/>
            <a:r>
              <a:rPr lang="en-US" sz="1500" b="1" dirty="0" smtClean="0"/>
              <a:t>Put it to other uses</a:t>
            </a:r>
            <a:r>
              <a:rPr lang="en-US" sz="1500" dirty="0" smtClean="0"/>
              <a:t> by identifying possible scenarios where this topic can be used</a:t>
            </a:r>
          </a:p>
          <a:p>
            <a:pPr lvl="0" algn="just"/>
            <a:endParaRPr lang="en-US" sz="1500" b="1" dirty="0" smtClean="0"/>
          </a:p>
          <a:p>
            <a:pPr lvl="0" algn="just"/>
            <a:r>
              <a:rPr lang="en-US" sz="1500" b="1" dirty="0" smtClean="0"/>
              <a:t>Eliminate</a:t>
            </a:r>
            <a:r>
              <a:rPr lang="en-US" sz="1500" dirty="0" smtClean="0"/>
              <a:t> any ideas or characteristics that are not valuable</a:t>
            </a:r>
          </a:p>
          <a:p>
            <a:pPr lvl="0" algn="just"/>
            <a:endParaRPr lang="en-US" sz="1500" b="1" dirty="0" smtClean="0"/>
          </a:p>
          <a:p>
            <a:pPr lvl="0" algn="just"/>
            <a:r>
              <a:rPr lang="en-US" sz="1500" b="1" dirty="0" smtClean="0"/>
              <a:t>Reverse and rearrange</a:t>
            </a:r>
            <a:r>
              <a:rPr lang="en-US" sz="1500" dirty="0" smtClean="0"/>
              <a:t> the problem in order to come up with a brand-new concept</a:t>
            </a:r>
          </a:p>
          <a:p>
            <a:pPr algn="just"/>
            <a:endParaRPr lang="en-US" sz="1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100" dirty="0" smtClean="0"/>
              <a:t>Ideation is the third phase of the </a:t>
            </a:r>
            <a:r>
              <a:rPr lang="en-US" sz="2100" b="1" u="sng" dirty="0" smtClean="0"/>
              <a:t>Design Thinking process</a:t>
            </a:r>
            <a:r>
              <a:rPr lang="en-US" sz="2100" dirty="0" smtClean="0"/>
              <a:t>, and it’s all about generating ideas.</a:t>
            </a:r>
          </a:p>
          <a:p>
            <a:pPr algn="just"/>
            <a:endParaRPr lang="en-US" sz="2100" dirty="0" smtClean="0"/>
          </a:p>
          <a:p>
            <a:pPr algn="just"/>
            <a:r>
              <a:rPr lang="en-US" sz="2100" dirty="0" smtClean="0"/>
              <a:t>Now, it’s important to remember that Design Thinking is not a strictly linear process. However, the insights and outcomes that come from the </a:t>
            </a:r>
            <a:r>
              <a:rPr lang="en-US" sz="2100" dirty="0" err="1" smtClean="0"/>
              <a:t>Empathise</a:t>
            </a:r>
            <a:r>
              <a:rPr lang="en-US" sz="2100" dirty="0" smtClean="0"/>
              <a:t> and Define stages (getting to know your users and setting out a clear problem statement) will guide and inform a productive ideation session.</a:t>
            </a:r>
          </a:p>
          <a:p>
            <a:pPr algn="just"/>
            <a:endParaRPr lang="en-US" sz="2100" dirty="0" smtClean="0"/>
          </a:p>
          <a:p>
            <a:pPr algn="just"/>
            <a:r>
              <a:rPr lang="en-US" sz="2100" dirty="0" smtClean="0"/>
              <a:t>The </a:t>
            </a:r>
            <a:r>
              <a:rPr lang="en-US" sz="2100" b="1" u="sng" dirty="0" smtClean="0"/>
              <a:t>Nielsen Norman Group</a:t>
            </a:r>
            <a:r>
              <a:rPr lang="en-US" sz="2100" dirty="0" smtClean="0"/>
              <a:t> defines ideation as “the process of generating a broad set of ideas on a given topic, with no attempt to judge or evaluate them.”</a:t>
            </a:r>
          </a:p>
          <a:p>
            <a:pPr algn="just"/>
            <a:endParaRPr lang="en-US" sz="2100" b="1" dirty="0" smtClean="0"/>
          </a:p>
          <a:p>
            <a:pPr algn="just"/>
            <a:endParaRPr lang="en-US" sz="2100" dirty="0"/>
          </a:p>
        </p:txBody>
      </p:sp>
      <p:sp>
        <p:nvSpPr>
          <p:cNvPr id="3" name="Title 2"/>
          <p:cNvSpPr>
            <a:spLocks noGrp="1"/>
          </p:cNvSpPr>
          <p:nvPr>
            <p:ph type="title"/>
          </p:nvPr>
        </p:nvSpPr>
        <p:spPr/>
        <p:txBody>
          <a:bodyPr/>
          <a:lstStyle/>
          <a:p>
            <a:pPr algn="ctr"/>
            <a:r>
              <a:rPr lang="en-US" dirty="0" smtClean="0"/>
              <a:t>What is ideation?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rmAutofit/>
          </a:bodyPr>
          <a:lstStyle/>
          <a:p>
            <a:pPr lvl="0" algn="just">
              <a:buNone/>
            </a:pPr>
            <a:r>
              <a:rPr lang="en-US" sz="2600" b="1" dirty="0" smtClean="0"/>
              <a:t>j. Storyboarding:</a:t>
            </a:r>
          </a:p>
          <a:p>
            <a:pPr algn="just"/>
            <a:endParaRPr lang="en-US" sz="2600" dirty="0" smtClean="0"/>
          </a:p>
          <a:p>
            <a:pPr algn="just"/>
            <a:r>
              <a:rPr lang="en-US" sz="2600" dirty="0" smtClean="0"/>
              <a:t>Storyboarding is an excellent technique for bringing a design challenge to life and exploring different avenues in a visual way.</a:t>
            </a:r>
          </a:p>
          <a:p>
            <a:pPr algn="just"/>
            <a:endParaRPr lang="en-US" sz="2600" dirty="0" smtClean="0"/>
          </a:p>
          <a:p>
            <a:pPr algn="just"/>
            <a:r>
              <a:rPr lang="en-US" sz="2600" dirty="0" smtClean="0"/>
              <a:t>Start by drawing out your </a:t>
            </a:r>
            <a:r>
              <a:rPr lang="en-US" sz="2600" b="1" dirty="0" smtClean="0"/>
              <a:t>user personas</a:t>
            </a:r>
            <a:r>
              <a:rPr lang="en-US" sz="2600" dirty="0" smtClean="0"/>
              <a:t>—as defined in the empathize and research stages—using images and quotes to paint a vivid picture. From there, you can draw out various storylines and outcomes, visualizing how the user feels throughout.</a:t>
            </a:r>
          </a:p>
          <a:p>
            <a:pPr algn="just"/>
            <a:endParaRPr lang="en-US"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t>Similar to reverse thinking, the worst possible idea technique is great for putting the group at ease and </a:t>
            </a:r>
            <a:r>
              <a:rPr lang="en-US" sz="2100" b="1" dirty="0" smtClean="0"/>
              <a:t>removing creative blocks</a:t>
            </a:r>
            <a:r>
              <a:rPr lang="en-US" sz="2100" dirty="0" smtClean="0"/>
              <a:t>.</a:t>
            </a:r>
          </a:p>
          <a:p>
            <a:pPr algn="just"/>
            <a:endParaRPr lang="en-US" sz="2100" dirty="0" smtClean="0"/>
          </a:p>
          <a:p>
            <a:pPr algn="just"/>
            <a:r>
              <a:rPr lang="en-US" sz="2100" dirty="0" smtClean="0"/>
              <a:t>Even </a:t>
            </a:r>
            <a:r>
              <a:rPr lang="en-US" sz="2100" dirty="0" smtClean="0"/>
              <a:t>if the ideation session has been declared a </a:t>
            </a:r>
            <a:r>
              <a:rPr lang="en-US" sz="2100" dirty="0" err="1" smtClean="0"/>
              <a:t>judgement</a:t>
            </a:r>
            <a:r>
              <a:rPr lang="en-US" sz="2100" dirty="0" smtClean="0"/>
              <a:t>-free zone, there is inevitably a certain amount of pressure to find a viable solution that your peers will like. Going in search of the worst possible idea takes away this pressure.</a:t>
            </a:r>
          </a:p>
          <a:p>
            <a:pPr algn="just"/>
            <a:endParaRPr lang="en-US" sz="2100" dirty="0" smtClean="0"/>
          </a:p>
          <a:p>
            <a:pPr algn="just"/>
            <a:r>
              <a:rPr lang="en-US" sz="2100" dirty="0" smtClean="0"/>
              <a:t>Not </a:t>
            </a:r>
            <a:r>
              <a:rPr lang="en-US" sz="2100" dirty="0" smtClean="0"/>
              <a:t>only that: Reflecting on what’s so terrible about these ideas can reveal valuable insights into what a good idea might look like.</a:t>
            </a:r>
          </a:p>
          <a:p>
            <a:pPr algn="just"/>
            <a:endParaRPr lang="en-US" sz="2100" dirty="0"/>
          </a:p>
        </p:txBody>
      </p:sp>
      <p:sp>
        <p:nvSpPr>
          <p:cNvPr id="3" name="Title 2"/>
          <p:cNvSpPr>
            <a:spLocks noGrp="1"/>
          </p:cNvSpPr>
          <p:nvPr>
            <p:ph type="title"/>
          </p:nvPr>
        </p:nvSpPr>
        <p:spPr/>
        <p:txBody>
          <a:bodyPr/>
          <a:lstStyle/>
          <a:p>
            <a:pPr algn="ctr"/>
            <a:r>
              <a:rPr lang="en-US" dirty="0" smtClean="0"/>
              <a:t>Worst Possible Idea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500" dirty="0" smtClean="0"/>
              <a:t>It may take several ideation sessions to pinpoint and refine the idea (or ideas) with which you want to move forward.</a:t>
            </a:r>
          </a:p>
          <a:p>
            <a:pPr algn="just"/>
            <a:endParaRPr lang="en-US" sz="2500" dirty="0" smtClean="0"/>
          </a:p>
          <a:p>
            <a:pPr algn="just"/>
            <a:r>
              <a:rPr lang="en-US" sz="2500" dirty="0" smtClean="0"/>
              <a:t>Once </a:t>
            </a:r>
            <a:r>
              <a:rPr lang="en-US" sz="2500" dirty="0" smtClean="0"/>
              <a:t>you’ve completed the ideation phase, you will move on to </a:t>
            </a:r>
            <a:r>
              <a:rPr lang="en-US" sz="2500" b="1" dirty="0" smtClean="0"/>
              <a:t>prototyping</a:t>
            </a:r>
            <a:r>
              <a:rPr lang="en-US" sz="2500" dirty="0" smtClean="0"/>
              <a:t> and </a:t>
            </a:r>
            <a:r>
              <a:rPr lang="en-US" sz="2500" b="1" dirty="0" smtClean="0"/>
              <a:t>user testing</a:t>
            </a:r>
            <a:r>
              <a:rPr lang="en-US" sz="2500" dirty="0" smtClean="0"/>
              <a:t>. This is where you’ll put your ideas to the test and highlight any kinks that need to be ironed out.</a:t>
            </a:r>
          </a:p>
          <a:p>
            <a:pPr algn="just"/>
            <a:endParaRPr lang="en-US" sz="2500" dirty="0"/>
          </a:p>
        </p:txBody>
      </p:sp>
      <p:sp>
        <p:nvSpPr>
          <p:cNvPr id="3" name="Title 2"/>
          <p:cNvSpPr>
            <a:spLocks noGrp="1"/>
          </p:cNvSpPr>
          <p:nvPr>
            <p:ph type="title"/>
          </p:nvPr>
        </p:nvSpPr>
        <p:spPr/>
        <p:txBody>
          <a:bodyPr>
            <a:normAutofit/>
          </a:bodyPr>
          <a:lstStyle/>
          <a:p>
            <a:pPr algn="ctr"/>
            <a:r>
              <a:rPr lang="en-US" sz="3200" dirty="0" smtClean="0"/>
              <a:t>Ideation in Design Thinking: What next?</a:t>
            </a:r>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algn="just"/>
            <a:r>
              <a:rPr lang="en-US" sz="2000" b="1" dirty="0" smtClean="0"/>
              <a:t>In the ideation phase</a:t>
            </a:r>
            <a:r>
              <a:rPr lang="en-US" sz="2000" dirty="0" smtClean="0"/>
              <a:t>, you’ll explore and come up with as many ideas as possible. Some of these ideas will go on to be potential solutions to your design challenge; some will end up on the reject pile.</a:t>
            </a:r>
          </a:p>
          <a:p>
            <a:pPr algn="just"/>
            <a:endParaRPr lang="en-US" sz="2000" dirty="0" smtClean="0"/>
          </a:p>
          <a:p>
            <a:pPr algn="just"/>
            <a:r>
              <a:rPr lang="en-US" sz="2000" dirty="0" smtClean="0"/>
              <a:t>At this stage, the focus is on the </a:t>
            </a:r>
            <a:r>
              <a:rPr lang="en-US" sz="2000" b="1" dirty="0" smtClean="0"/>
              <a:t>number of ideas</a:t>
            </a:r>
            <a:r>
              <a:rPr lang="en-US" sz="2000" dirty="0" smtClean="0"/>
              <a:t> rather than quality. The main aim of an ideation session is to uncover and explore new angles and avenues—to think outside the box.</a:t>
            </a:r>
          </a:p>
          <a:p>
            <a:pPr algn="just"/>
            <a:endParaRPr lang="en-US" sz="2000" dirty="0" smtClean="0"/>
          </a:p>
          <a:p>
            <a:pPr algn="just"/>
            <a:r>
              <a:rPr lang="en-US" sz="2000" dirty="0" smtClean="0"/>
              <a:t>For the sake of innovation and creativity, it is essential that the ideation phase is a judgment-free zone.</a:t>
            </a:r>
          </a:p>
          <a:p>
            <a:pPr algn="just"/>
            <a:endParaRPr lang="en-US" sz="2000" dirty="0" smtClean="0"/>
          </a:p>
          <a:p>
            <a:pPr algn="just"/>
            <a:r>
              <a:rPr lang="en-US" sz="2000" dirty="0" smtClean="0"/>
              <a:t>Ideation comes in many different shapes and sizes. We’ll take a look at some of the most popular ideation techniques used by designers a little later on.</a:t>
            </a:r>
          </a:p>
          <a:p>
            <a:pPr algn="just">
              <a:buNone/>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ustration of ideation in the design thinking process"/>
          <p:cNvPicPr>
            <a:picLocks noGrp="1"/>
          </p:cNvPicPr>
          <p:nvPr>
            <p:ph idx="1"/>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http://schemas.openxmlformats.org/wordprocessingml/2006/main" xmlns:w10="urn:schemas-microsoft-com:office:word" xmlns:wp="http://schemas.openxmlformats.org/drawingml/2006/wordprocessingDrawing" xmlns:wp14="http://schemas.microsoft.com/office/word/2010/wordprocessingDrawing" xmlns:v="urn:schemas-microsoft-com:vml" xmlns:m="http://schemas.openxmlformats.org/officeDocument/2006/math" xmlns:o="urn:schemas-microsoft-com:office:office" xmlns:mc="http://schemas.openxmlformats.org/markup-compatibility/2006" xmlns:wpc="http://schemas.microsoft.com/office/word/2010/wordprocessingCanvas" xmlns="" val="0"/>
              </a:ext>
            </a:extLst>
          </a:blip>
          <a:srcRect/>
          <a:stretch>
            <a:fillRect/>
          </a:stretch>
        </p:blipFill>
        <p:spPr bwMode="auto">
          <a:xfrm>
            <a:off x="762000" y="838200"/>
            <a:ext cx="7620000" cy="480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r>
              <a:rPr lang="en-US" sz="2100" dirty="0" smtClean="0"/>
              <a:t>The ideation phase represents a key transitional step from learning about your users and the problem to coming up with solutions.</a:t>
            </a:r>
          </a:p>
          <a:p>
            <a:pPr algn="just"/>
            <a:endParaRPr lang="en-US" sz="2100" dirty="0" smtClean="0"/>
          </a:p>
          <a:p>
            <a:pPr algn="just"/>
            <a:r>
              <a:rPr lang="en-US" sz="2100" dirty="0" smtClean="0"/>
              <a:t>If carried out properly, an ideation session is where innovation thrives; it should help you stumble upon that groundbreaking solution that your users have been missing!</a:t>
            </a:r>
          </a:p>
          <a:p>
            <a:pPr algn="just"/>
            <a:endParaRPr lang="en-US" sz="2100" dirty="0" smtClean="0"/>
          </a:p>
          <a:p>
            <a:pPr algn="just"/>
            <a:r>
              <a:rPr lang="en-US" sz="2100" dirty="0" smtClean="0"/>
              <a:t>As Don Norman explains in “</a:t>
            </a:r>
            <a:r>
              <a:rPr lang="en-US" sz="2100" b="1" u="sng" dirty="0" smtClean="0"/>
              <a:t>Rethinking Design Thinking”</a:t>
            </a:r>
            <a:r>
              <a:rPr lang="en-US" sz="2100" dirty="0" smtClean="0"/>
              <a:t>, ideation is crucial in getting us to question the obvious, challenge the norm, and come up with new ideas.</a:t>
            </a:r>
          </a:p>
          <a:p>
            <a:pPr algn="just"/>
            <a:endParaRPr lang="en-US" sz="2100" dirty="0"/>
          </a:p>
        </p:txBody>
      </p:sp>
      <p:sp>
        <p:nvSpPr>
          <p:cNvPr id="3" name="Title 2"/>
          <p:cNvSpPr>
            <a:spLocks noGrp="1"/>
          </p:cNvSpPr>
          <p:nvPr>
            <p:ph type="title"/>
          </p:nvPr>
        </p:nvSpPr>
        <p:spPr/>
        <p:txBody>
          <a:bodyPr>
            <a:normAutofit/>
          </a:bodyPr>
          <a:lstStyle/>
          <a:p>
            <a:pPr algn="ctr"/>
            <a:r>
              <a:rPr lang="en-US" sz="2800" dirty="0" smtClean="0"/>
              <a:t>2. Why is the ideation phase crucial?</a:t>
            </a:r>
            <a:br>
              <a:rPr lang="en-US" sz="2800" dirty="0" smtClean="0"/>
            </a:b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62000"/>
            <a:ext cx="8229600" cy="5245291"/>
          </a:xfrm>
        </p:spPr>
        <p:txBody>
          <a:bodyPr>
            <a:normAutofit/>
          </a:bodyPr>
          <a:lstStyle/>
          <a:p>
            <a:pPr algn="just"/>
            <a:r>
              <a:rPr lang="en-US" sz="2000" dirty="0" smtClean="0"/>
              <a:t>“It is by questioning the obvious that we make great progress. This is where breakthroughs come from. We need to question the obvious, to reformulate our beliefs, and to redefine existing solutions, approaches, and beliefs,” he writes.</a:t>
            </a:r>
          </a:p>
          <a:p>
            <a:pPr algn="just"/>
            <a:endParaRPr lang="en-US" sz="2000" dirty="0" smtClean="0"/>
          </a:p>
          <a:p>
            <a:pPr algn="just"/>
            <a:r>
              <a:rPr lang="en-US" sz="2000" dirty="0" smtClean="0"/>
              <a:t>As a designer, the ideation phase is your safe space in which to come up with novel, perhaps unconventional, ideas. It doesn’t matter if these ideas turn out to be plausible or not; what’s important is that you venture beyond the obvious, already-been-done solutions.</a:t>
            </a:r>
          </a:p>
          <a:p>
            <a:pPr algn="just"/>
            <a:endParaRPr lang="en-US" sz="2000" dirty="0" smtClean="0"/>
          </a:p>
          <a:p>
            <a:pPr algn="just"/>
            <a:r>
              <a:rPr lang="en-US" sz="2000" dirty="0" smtClean="0"/>
              <a:t>Ideation sessions will help you to focus on your users (as any good designer should!); to accumulate the unique perspectives and creativity of different people, ensure diversity of ideas. And ultimately, to innovate in ways that you never thought possible.</a:t>
            </a:r>
          </a:p>
          <a:p>
            <a:pPr algn="just"/>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77500" lnSpcReduction="20000"/>
          </a:bodyPr>
          <a:lstStyle/>
          <a:p>
            <a:pPr algn="just"/>
            <a:r>
              <a:rPr lang="en-US" dirty="0" smtClean="0"/>
              <a:t>If you’re </a:t>
            </a:r>
            <a:r>
              <a:rPr lang="en-US" b="1" u="sng" dirty="0" smtClean="0"/>
              <a:t>planning an ideation session or workshop</a:t>
            </a:r>
            <a:r>
              <a:rPr lang="en-US" dirty="0" smtClean="0"/>
              <a:t>, it’s important to set the right tone. Before we delve into specific ideation techniques, let’s consider how you can prepare for a successful ideation session. </a:t>
            </a:r>
          </a:p>
          <a:p>
            <a:pPr algn="just"/>
            <a:endParaRPr lang="en-US" b="1" dirty="0" smtClean="0"/>
          </a:p>
          <a:p>
            <a:pPr algn="just"/>
            <a:r>
              <a:rPr lang="en-US" b="1" dirty="0" smtClean="0"/>
              <a:t>Introduce a change of scenery</a:t>
            </a:r>
            <a:endParaRPr lang="en-US" dirty="0" smtClean="0"/>
          </a:p>
          <a:p>
            <a:pPr algn="just"/>
            <a:endParaRPr lang="en-US" dirty="0" smtClean="0"/>
          </a:p>
          <a:p>
            <a:pPr algn="just"/>
            <a:r>
              <a:rPr lang="en-US" dirty="0" smtClean="0"/>
              <a:t>To encourage outside-the-box thinking, it’s important to take yourself—and your team—quite literally outside of the box. It might seem like a minor detail, but the physical space in which you hold your ideation session can have a major impact.</a:t>
            </a:r>
          </a:p>
          <a:p>
            <a:pPr algn="just"/>
            <a:endParaRPr lang="en-US" dirty="0" smtClean="0"/>
          </a:p>
          <a:p>
            <a:pPr algn="just"/>
            <a:r>
              <a:rPr lang="en-US" dirty="0" smtClean="0"/>
              <a:t>Move away from the usual setting, be it the boardroom or your desk, and hold your session somewhere completely new. A new environment introduces new stimuli, which in turn can help to trigger fresh ways of thinking.</a:t>
            </a:r>
          </a:p>
          <a:p>
            <a:pPr algn="just"/>
            <a:endParaRPr lang="en-US" dirty="0"/>
          </a:p>
        </p:txBody>
      </p:sp>
      <p:sp>
        <p:nvSpPr>
          <p:cNvPr id="3" name="Title 2"/>
          <p:cNvSpPr>
            <a:spLocks noGrp="1"/>
          </p:cNvSpPr>
          <p:nvPr>
            <p:ph type="title"/>
          </p:nvPr>
        </p:nvSpPr>
        <p:spPr/>
        <p:txBody>
          <a:bodyPr>
            <a:normAutofit/>
          </a:bodyPr>
          <a:lstStyle/>
          <a:p>
            <a:pPr algn="ctr"/>
            <a:r>
              <a:rPr lang="en-US" sz="2800" dirty="0" smtClean="0"/>
              <a:t>3. How to prepare for an ideation session:</a:t>
            </a:r>
            <a:br>
              <a:rPr lang="en-US" sz="2800" dirty="0" smtClean="0"/>
            </a:b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09600"/>
            <a:ext cx="8229600" cy="5397691"/>
          </a:xfrm>
        </p:spPr>
        <p:txBody>
          <a:bodyPr>
            <a:normAutofit/>
          </a:bodyPr>
          <a:lstStyle/>
          <a:p>
            <a:pPr algn="just"/>
            <a:r>
              <a:rPr lang="en-US" sz="2300" b="1" dirty="0" smtClean="0"/>
              <a:t>Create a relaxed environment</a:t>
            </a:r>
            <a:endParaRPr lang="en-US" sz="2300" dirty="0" smtClean="0"/>
          </a:p>
          <a:p>
            <a:pPr algn="just"/>
            <a:endParaRPr lang="en-US" sz="2300" dirty="0" smtClean="0"/>
          </a:p>
          <a:p>
            <a:pPr algn="just"/>
            <a:r>
              <a:rPr lang="en-US" sz="2300" dirty="0" smtClean="0"/>
              <a:t>Both distractions from the problem and a relaxed state of mind </a:t>
            </a:r>
            <a:r>
              <a:rPr lang="en-US" sz="2300" b="1" u="sng" dirty="0" smtClean="0"/>
              <a:t>have been proven to get the creative juices flowing</a:t>
            </a:r>
            <a:r>
              <a:rPr lang="en-US" sz="2300" dirty="0" smtClean="0"/>
              <a:t>.</a:t>
            </a:r>
          </a:p>
          <a:p>
            <a:pPr algn="just"/>
            <a:endParaRPr lang="en-US" sz="2300" dirty="0" smtClean="0"/>
          </a:p>
          <a:p>
            <a:pPr algn="just"/>
            <a:r>
              <a:rPr lang="en-US" sz="2300" dirty="0" smtClean="0"/>
              <a:t>The best ideation sessions are those where the participants feel at ease. The ideation phase should be a safe space—but most people will need some coaxing before they feel comfortable sharing their wildest ideas.</a:t>
            </a:r>
          </a:p>
          <a:p>
            <a:pPr algn="just"/>
            <a:endParaRPr lang="en-US" sz="2300" dirty="0" smtClean="0"/>
          </a:p>
          <a:p>
            <a:pPr algn="just"/>
            <a:r>
              <a:rPr lang="en-US" sz="2300" dirty="0" smtClean="0"/>
              <a:t>Prepare </a:t>
            </a:r>
            <a:r>
              <a:rPr lang="en-US" sz="2300" b="1" u="sng" dirty="0" smtClean="0"/>
              <a:t>ice-breakers</a:t>
            </a:r>
            <a:r>
              <a:rPr lang="en-US" sz="2300" dirty="0" smtClean="0"/>
              <a:t> to bring the group together, relieve any tension, and get people warmed up.</a:t>
            </a:r>
          </a:p>
          <a:p>
            <a:pPr algn="just"/>
            <a:endParaRPr lang="en-US" sz="2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85800"/>
            <a:ext cx="8229600" cy="5321491"/>
          </a:xfrm>
        </p:spPr>
        <p:txBody>
          <a:bodyPr>
            <a:noAutofit/>
          </a:bodyPr>
          <a:lstStyle/>
          <a:p>
            <a:pPr algn="just"/>
            <a:r>
              <a:rPr lang="en-US" sz="2200" b="1" dirty="0" smtClean="0"/>
              <a:t>Use what you’ve learned from the </a:t>
            </a:r>
            <a:r>
              <a:rPr lang="en-US" sz="2200" b="1" dirty="0" err="1" smtClean="0"/>
              <a:t>Empathise</a:t>
            </a:r>
            <a:r>
              <a:rPr lang="en-US" sz="2200" b="1" dirty="0" smtClean="0"/>
              <a:t> and Define stages: Prepare a list of “How might we…?” questions</a:t>
            </a:r>
          </a:p>
          <a:p>
            <a:pPr algn="just"/>
            <a:endParaRPr lang="en-US" sz="2200" dirty="0" smtClean="0"/>
          </a:p>
          <a:p>
            <a:pPr algn="just"/>
            <a:r>
              <a:rPr lang="en-US" sz="2200" dirty="0" smtClean="0"/>
              <a:t>While ideation is all about generating as many ideas as possible, it’s important to steer this process in the right direction. This is where stages one and two of the Design Thinking process come in: </a:t>
            </a:r>
            <a:r>
              <a:rPr lang="en-US" sz="2200" b="1" dirty="0" err="1" smtClean="0"/>
              <a:t>Empathise</a:t>
            </a:r>
            <a:r>
              <a:rPr lang="en-US" sz="2200" b="1" dirty="0" smtClean="0"/>
              <a:t> and Define</a:t>
            </a:r>
            <a:r>
              <a:rPr lang="en-US" sz="2200" dirty="0" smtClean="0"/>
              <a:t>.</a:t>
            </a:r>
          </a:p>
          <a:p>
            <a:pPr algn="just"/>
            <a:endParaRPr lang="en-US" sz="2200" dirty="0" smtClean="0"/>
          </a:p>
          <a:p>
            <a:pPr algn="just"/>
            <a:r>
              <a:rPr lang="en-US" sz="2200" dirty="0" smtClean="0"/>
              <a:t>Throughout these two phases, you’ll have painted a clear picture of your users and their needs. You’ll also have constructed a meaningful problem statement—i.e. the challenge you need to address in your ideation sessions.</a:t>
            </a:r>
          </a:p>
          <a:p>
            <a:pPr algn="just"/>
            <a:endParaRPr lang="en-US" sz="22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67</TotalTime>
  <Words>921</Words>
  <Application>Microsoft Office PowerPoint</Application>
  <PresentationFormat>On-screen Show (4:3)</PresentationFormat>
  <Paragraphs>135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IDEATION</vt:lpstr>
      <vt:lpstr>What is ideation?</vt:lpstr>
      <vt:lpstr>Slide 3</vt:lpstr>
      <vt:lpstr>Slide 4</vt:lpstr>
      <vt:lpstr>2. Why is the ideation phase crucial? </vt:lpstr>
      <vt:lpstr>Slide 6</vt:lpstr>
      <vt:lpstr>3. How to prepare for an ideation session: </vt:lpstr>
      <vt:lpstr>Slide 8</vt:lpstr>
      <vt:lpstr>Slide 9</vt:lpstr>
      <vt:lpstr>Slide 10</vt:lpstr>
      <vt:lpstr>4. Key ideation techniques</vt:lpstr>
      <vt:lpstr>Slide 12</vt:lpstr>
      <vt:lpstr>Slide 13</vt:lpstr>
      <vt:lpstr>Slide 14</vt:lpstr>
      <vt:lpstr>Slide 15</vt:lpstr>
      <vt:lpstr>Slide 16</vt:lpstr>
      <vt:lpstr>Slide 17</vt:lpstr>
      <vt:lpstr>Slide 18</vt:lpstr>
      <vt:lpstr>Slide 19</vt:lpstr>
      <vt:lpstr>Slide 20</vt:lpstr>
      <vt:lpstr>Worst Possible Idea</vt:lpstr>
      <vt:lpstr>Ideation in Design Thinking: What next?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dc:title>
  <dc:creator>Mr. Laha</dc:creator>
  <cp:lastModifiedBy>Mr. Laha</cp:lastModifiedBy>
  <cp:revision>13</cp:revision>
  <dcterms:created xsi:type="dcterms:W3CDTF">2006-08-16T00:00:00Z</dcterms:created>
  <dcterms:modified xsi:type="dcterms:W3CDTF">2023-09-28T14:30:25Z</dcterms:modified>
</cp:coreProperties>
</file>