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PERSONA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fictional persona does not emerge from user research (unlike the other personas), but </a:t>
            </a:r>
            <a:r>
              <a:rPr lang="en-US" dirty="0" smtClean="0"/>
              <a:t>it emerges </a:t>
            </a:r>
            <a:r>
              <a:rPr lang="en-US" dirty="0" smtClean="0"/>
              <a:t>from the experience of the UX design team.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requires the team </a:t>
            </a:r>
            <a:r>
              <a:rPr lang="en-US" dirty="0" smtClean="0"/>
              <a:t>to make </a:t>
            </a:r>
            <a:r>
              <a:rPr lang="en-US" dirty="0" smtClean="0"/>
              <a:t>assumptions based upon past interactions with the user base and products to deliver a</a:t>
            </a:r>
          </a:p>
          <a:p>
            <a:pPr algn="just">
              <a:buNone/>
            </a:pPr>
            <a:r>
              <a:rPr lang="en-US" dirty="0" smtClean="0"/>
              <a:t>   picture </a:t>
            </a:r>
            <a:r>
              <a:rPr lang="en-US" dirty="0" smtClean="0"/>
              <a:t>of what, perhaps, typical users look like.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There’s </a:t>
            </a:r>
            <a:r>
              <a:rPr lang="en-US" dirty="0" smtClean="0"/>
              <a:t>no doubt that these personas can </a:t>
            </a:r>
            <a:r>
              <a:rPr lang="en-US" dirty="0" smtClean="0"/>
              <a:t>be deeply </a:t>
            </a:r>
            <a:r>
              <a:rPr lang="en-US" dirty="0" smtClean="0"/>
              <a:t>flawed (and there are endless debates on just how flawed). You may be able to use </a:t>
            </a:r>
            <a:r>
              <a:rPr lang="en-US" dirty="0" smtClean="0"/>
              <a:t>them as </a:t>
            </a:r>
            <a:r>
              <a:rPr lang="en-US" dirty="0" smtClean="0"/>
              <a:t>an initial sketch of user needs.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They </a:t>
            </a:r>
            <a:r>
              <a:rPr lang="en-US" dirty="0" smtClean="0"/>
              <a:t>allow for early involvement with your users in the UX design</a:t>
            </a:r>
          </a:p>
          <a:p>
            <a:pPr algn="just">
              <a:buNone/>
            </a:pPr>
            <a:r>
              <a:rPr lang="en-US" dirty="0" smtClean="0"/>
              <a:t>	process</a:t>
            </a:r>
            <a:r>
              <a:rPr lang="en-US" dirty="0" smtClean="0"/>
              <a:t>, but they should not, of course, be trusted as a guide for your development of </a:t>
            </a:r>
            <a:r>
              <a:rPr lang="en-US" dirty="0" smtClean="0"/>
              <a:t>products or </a:t>
            </a:r>
            <a:r>
              <a:rPr lang="en-US" dirty="0" smtClean="0"/>
              <a:t>services.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Fictional Personas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650" y="457200"/>
            <a:ext cx="771135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 are some basic features to include in every user persona:</a:t>
            </a:r>
          </a:p>
          <a:p>
            <a:r>
              <a:rPr lang="en-US" dirty="0" smtClean="0"/>
              <a:t> Name</a:t>
            </a:r>
            <a:r>
              <a:rPr lang="en-US" dirty="0" smtClean="0"/>
              <a:t>:</a:t>
            </a:r>
          </a:p>
          <a:p>
            <a:r>
              <a:rPr lang="en-US" dirty="0" smtClean="0"/>
              <a:t> </a:t>
            </a:r>
            <a:r>
              <a:rPr lang="en-US" dirty="0" smtClean="0"/>
              <a:t>Photo: </a:t>
            </a:r>
            <a:endParaRPr lang="en-US" dirty="0" smtClean="0"/>
          </a:p>
          <a:p>
            <a:r>
              <a:rPr lang="en-US" dirty="0" smtClean="0"/>
              <a:t> </a:t>
            </a:r>
            <a:r>
              <a:rPr lang="en-US" dirty="0" smtClean="0"/>
              <a:t>Personal motto: </a:t>
            </a:r>
            <a:endParaRPr lang="en-US" dirty="0" smtClean="0"/>
          </a:p>
          <a:p>
            <a:r>
              <a:rPr lang="en-US" dirty="0" smtClean="0"/>
              <a:t> </a:t>
            </a:r>
            <a:r>
              <a:rPr lang="en-US" dirty="0" smtClean="0"/>
              <a:t>Bio: </a:t>
            </a:r>
            <a:endParaRPr lang="en-US" dirty="0" smtClean="0"/>
          </a:p>
          <a:p>
            <a:r>
              <a:rPr lang="en-US" dirty="0" smtClean="0"/>
              <a:t> </a:t>
            </a:r>
            <a:r>
              <a:rPr lang="en-US" dirty="0" smtClean="0"/>
              <a:t>Demographics: </a:t>
            </a:r>
            <a:endParaRPr lang="en-US" dirty="0" smtClean="0"/>
          </a:p>
          <a:p>
            <a:r>
              <a:rPr lang="en-US" dirty="0" smtClean="0"/>
              <a:t> </a:t>
            </a:r>
            <a:r>
              <a:rPr lang="en-US" dirty="0" smtClean="0"/>
              <a:t>Personality traits: </a:t>
            </a:r>
            <a:endParaRPr lang="en-US" dirty="0" smtClean="0"/>
          </a:p>
          <a:p>
            <a:r>
              <a:rPr lang="en-US" dirty="0" smtClean="0"/>
              <a:t> </a:t>
            </a:r>
            <a:r>
              <a:rPr lang="en-US" dirty="0" smtClean="0"/>
              <a:t>Motivations: </a:t>
            </a:r>
            <a:endParaRPr lang="en-US" dirty="0" smtClean="0"/>
          </a:p>
          <a:p>
            <a:r>
              <a:rPr lang="en-US" dirty="0" smtClean="0"/>
              <a:t> </a:t>
            </a:r>
            <a:r>
              <a:rPr lang="en-US" dirty="0" smtClean="0"/>
              <a:t>Goals and frustrations: </a:t>
            </a:r>
            <a:endParaRPr lang="en-US" dirty="0" smtClean="0"/>
          </a:p>
          <a:p>
            <a:r>
              <a:rPr lang="en-US" dirty="0" smtClean="0"/>
              <a:t> </a:t>
            </a:r>
            <a:r>
              <a:rPr lang="en-US" dirty="0" smtClean="0"/>
              <a:t>Preferred brands and influences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Do You Make a User Persona?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-25360"/>
            <a:ext cx="6477000" cy="671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ctr"/>
            <a:endParaRPr lang="en-US" sz="4000" dirty="0" smtClean="0"/>
          </a:p>
          <a:p>
            <a:pPr lvl="2" algn="ctr"/>
            <a:endParaRPr lang="en-US" sz="4000" dirty="0" smtClean="0"/>
          </a:p>
          <a:p>
            <a:pPr lvl="2" algn="ctr"/>
            <a:endParaRPr lang="en-US" sz="4000" dirty="0" smtClean="0"/>
          </a:p>
          <a:p>
            <a:pPr lvl="2"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i="1" dirty="0" smtClean="0"/>
              <a:t>Personas </a:t>
            </a:r>
            <a:r>
              <a:rPr lang="en-US" i="1" dirty="0" smtClean="0"/>
              <a:t>are fictional characters, which you create based upon </a:t>
            </a:r>
            <a:r>
              <a:rPr lang="en-US" i="1" dirty="0" smtClean="0"/>
              <a:t>your research </a:t>
            </a:r>
            <a:r>
              <a:rPr lang="en-US" i="1" dirty="0" smtClean="0"/>
              <a:t>to represent the different user types that might use your service, product, site, </a:t>
            </a:r>
            <a:r>
              <a:rPr lang="en-US" i="1" dirty="0" smtClean="0"/>
              <a:t>or brand </a:t>
            </a:r>
            <a:r>
              <a:rPr lang="en-US" i="1" dirty="0" smtClean="0"/>
              <a:t>in a similar way. 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Creating </a:t>
            </a:r>
            <a:r>
              <a:rPr lang="en-US" i="1" dirty="0" smtClean="0"/>
              <a:t>personas will help you understand your users’ needs,</a:t>
            </a:r>
          </a:p>
          <a:p>
            <a:pPr algn="just">
              <a:buNone/>
            </a:pPr>
            <a:r>
              <a:rPr lang="en-US" i="1" dirty="0" smtClean="0"/>
              <a:t>	experiences</a:t>
            </a:r>
            <a:r>
              <a:rPr lang="en-US" i="1" dirty="0" smtClean="0"/>
              <a:t>, behaviors and goals. </a:t>
            </a:r>
            <a:endParaRPr lang="en-US" i="1" dirty="0" smtClean="0"/>
          </a:p>
          <a:p>
            <a:pPr algn="just">
              <a:buNone/>
            </a:pPr>
            <a:r>
              <a:rPr lang="en-US" i="1" dirty="0" smtClean="0"/>
              <a:t>	</a:t>
            </a:r>
            <a:endParaRPr lang="en-US" i="1" dirty="0" smtClean="0"/>
          </a:p>
          <a:p>
            <a:pPr algn="just"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Creating </a:t>
            </a:r>
            <a:r>
              <a:rPr lang="en-US" i="1" dirty="0" smtClean="0"/>
              <a:t>personas can help you step out of yourself. It can</a:t>
            </a:r>
          </a:p>
          <a:p>
            <a:pPr algn="just">
              <a:buNone/>
            </a:pPr>
            <a:r>
              <a:rPr lang="en-US" i="1" dirty="0" smtClean="0"/>
              <a:t>	help </a:t>
            </a:r>
            <a:r>
              <a:rPr lang="en-US" i="1" dirty="0" smtClean="0"/>
              <a:t>you recognize that different people have different needs and expectations, and it can </a:t>
            </a:r>
            <a:r>
              <a:rPr lang="en-US" i="1" dirty="0" smtClean="0"/>
              <a:t>also help </a:t>
            </a:r>
            <a:r>
              <a:rPr lang="en-US" i="1" dirty="0" smtClean="0"/>
              <a:t>you identify with the user you’re designing for. </a:t>
            </a:r>
            <a:endParaRPr lang="en-US" i="1" dirty="0" smtClean="0"/>
          </a:p>
          <a:p>
            <a:pPr algn="just">
              <a:buNone/>
            </a:pPr>
            <a:endParaRPr lang="en-US" i="1" dirty="0" smtClean="0"/>
          </a:p>
          <a:p>
            <a:pPr algn="just">
              <a:buNone/>
            </a:pPr>
            <a:r>
              <a:rPr lang="en-US" i="1" dirty="0" smtClean="0"/>
              <a:t>	Personas </a:t>
            </a:r>
            <a:r>
              <a:rPr lang="en-US" i="1" dirty="0" smtClean="0"/>
              <a:t>make the design task at hand </a:t>
            </a:r>
            <a:r>
              <a:rPr lang="en-US" i="1" dirty="0" smtClean="0"/>
              <a:t>less complex</a:t>
            </a:r>
            <a:r>
              <a:rPr lang="en-US" i="1" dirty="0" smtClean="0"/>
              <a:t>, they guide your ideation processes, and they can help you to achieve the goal </a:t>
            </a:r>
            <a:r>
              <a:rPr lang="en-US" i="1" dirty="0" smtClean="0"/>
              <a:t>of creating </a:t>
            </a:r>
            <a:r>
              <a:rPr lang="en-US" i="1" dirty="0" smtClean="0"/>
              <a:t>a good user experience for your target user group.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Personas </a:t>
            </a:r>
            <a:r>
              <a:rPr lang="en-US" dirty="0" smtClean="0"/>
              <a:t>do not describe real people, but you compose your personas based on actual data</a:t>
            </a:r>
          </a:p>
          <a:p>
            <a:pPr algn="just">
              <a:buNone/>
            </a:pPr>
            <a:r>
              <a:rPr lang="en-US" dirty="0" smtClean="0"/>
              <a:t>	collected </a:t>
            </a:r>
            <a:r>
              <a:rPr lang="en-US" dirty="0" smtClean="0"/>
              <a:t>from multiple individuals. Personas add the human touch to what would largely remain</a:t>
            </a:r>
          </a:p>
          <a:p>
            <a:pPr algn="just">
              <a:buNone/>
            </a:pPr>
            <a:r>
              <a:rPr lang="en-US" dirty="0" smtClean="0"/>
              <a:t>	cold </a:t>
            </a:r>
            <a:r>
              <a:rPr lang="en-US" dirty="0" smtClean="0"/>
              <a:t>facts in your research.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Creating </a:t>
            </a:r>
            <a:r>
              <a:rPr lang="en-US" dirty="0" smtClean="0"/>
              <a:t>persona profiles of typical or atypical (extreme) users will help</a:t>
            </a:r>
          </a:p>
          <a:p>
            <a:pPr algn="just">
              <a:buNone/>
            </a:pPr>
            <a:r>
              <a:rPr lang="en-US" dirty="0" smtClean="0"/>
              <a:t>	you </a:t>
            </a:r>
            <a:r>
              <a:rPr lang="en-US" dirty="0" smtClean="0"/>
              <a:t>understand patterns in your research, which synthesizes the types of people you seek to</a:t>
            </a:r>
          </a:p>
          <a:p>
            <a:pPr algn="just">
              <a:buNone/>
            </a:pPr>
            <a:r>
              <a:rPr lang="en-US" dirty="0" smtClean="0"/>
              <a:t>	design </a:t>
            </a:r>
            <a:r>
              <a:rPr lang="en-US" dirty="0" smtClean="0"/>
              <a:t>for.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Personas </a:t>
            </a:r>
            <a:r>
              <a:rPr lang="en-US" dirty="0" smtClean="0"/>
              <a:t>are also known as model characters or composite characters.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In the design thinking process, designers will often start creating personas during the second</a:t>
            </a:r>
          </a:p>
          <a:p>
            <a:pPr algn="just">
              <a:buNone/>
            </a:pPr>
            <a:r>
              <a:rPr lang="en-US" dirty="0" smtClean="0"/>
              <a:t>	phase</a:t>
            </a:r>
            <a:r>
              <a:rPr lang="en-US" dirty="0" smtClean="0"/>
              <a:t>, the Define phase.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In </a:t>
            </a:r>
            <a:r>
              <a:rPr lang="en-US" dirty="0" smtClean="0"/>
              <a:t>the Define phase, Design Thinkers synthesize their research </a:t>
            </a:r>
            <a:r>
              <a:rPr lang="en-US" dirty="0" smtClean="0"/>
              <a:t>and findings </a:t>
            </a:r>
            <a:r>
              <a:rPr lang="en-US" dirty="0" smtClean="0"/>
              <a:t>from the very first phase, the </a:t>
            </a:r>
            <a:r>
              <a:rPr lang="en-US" dirty="0" err="1" smtClean="0"/>
              <a:t>Empathise</a:t>
            </a:r>
            <a:r>
              <a:rPr lang="en-US" dirty="0" smtClean="0"/>
              <a:t> phase.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Using </a:t>
            </a:r>
            <a:r>
              <a:rPr lang="en-US" dirty="0" smtClean="0"/>
              <a:t>personas is just one method, </a:t>
            </a:r>
            <a:r>
              <a:rPr lang="en-US" dirty="0" smtClean="0"/>
              <a:t>among others</a:t>
            </a:r>
            <a:r>
              <a:rPr lang="en-US" dirty="0" smtClean="0"/>
              <a:t>, that can help designers move on to the third phase, the Ideation phase. The personas </a:t>
            </a:r>
            <a:r>
              <a:rPr lang="en-US" dirty="0" smtClean="0"/>
              <a:t>will be </a:t>
            </a:r>
            <a:r>
              <a:rPr lang="en-US" dirty="0" smtClean="0"/>
              <a:t>used as a guide for ideation sessions such as Brainstorm, Worst Possible Idea and SCAMPER.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Personas in Design Thinking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Four Different Types of </a:t>
            </a:r>
            <a:r>
              <a:rPr lang="en-US" dirty="0" smtClean="0"/>
              <a:t>Personas: </a:t>
            </a:r>
            <a:r>
              <a:rPr lang="en-US" dirty="0" smtClean="0"/>
              <a:t>Goal‐directed Personas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81138"/>
            <a:ext cx="7543800" cy="484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role‐based perspective is also goal‐directed, and it also focuses on behavior.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personas </a:t>
            </a:r>
            <a:r>
              <a:rPr lang="en-US" dirty="0" smtClean="0"/>
              <a:t>of the </a:t>
            </a:r>
            <a:r>
              <a:rPr lang="en-US" dirty="0" smtClean="0"/>
              <a:t>role‐based perspectives are massively data‐driven and incorporate data </a:t>
            </a:r>
            <a:r>
              <a:rPr lang="en-US" dirty="0" smtClean="0"/>
              <a:t>from both </a:t>
            </a:r>
            <a:r>
              <a:rPr lang="en-US" dirty="0" smtClean="0"/>
              <a:t>qualitative and quantitative sources.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role‐based perspective focuses on the user’s role </a:t>
            </a:r>
            <a:r>
              <a:rPr lang="en-US" dirty="0" smtClean="0"/>
              <a:t>in the </a:t>
            </a:r>
            <a:r>
              <a:rPr lang="en-US" dirty="0" smtClean="0"/>
              <a:t>organization. In some cases, our designs need to reflect upon the part that our users play </a:t>
            </a:r>
            <a:r>
              <a:rPr lang="en-US" dirty="0" smtClean="0"/>
              <a:t>in their </a:t>
            </a:r>
            <a:r>
              <a:rPr lang="en-US" dirty="0" smtClean="0"/>
              <a:t>organizations or wider lives.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 smtClean="0"/>
              <a:t>examination of the roles that our users typically play in </a:t>
            </a:r>
            <a:r>
              <a:rPr lang="en-US" dirty="0" smtClean="0"/>
              <a:t>real life </a:t>
            </a:r>
            <a:r>
              <a:rPr lang="en-US" dirty="0" smtClean="0"/>
              <a:t>can help inform better product design decisions.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Role‐Based Personas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Where </a:t>
            </a:r>
            <a:r>
              <a:rPr lang="en-US" dirty="0" smtClean="0"/>
              <a:t>will the product be used?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What’s this role’s </a:t>
            </a:r>
            <a:r>
              <a:rPr lang="en-US" dirty="0" smtClean="0"/>
              <a:t>purpose?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What </a:t>
            </a:r>
            <a:r>
              <a:rPr lang="en-US" dirty="0" smtClean="0"/>
              <a:t>business objectives are required of this role?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Who </a:t>
            </a:r>
            <a:r>
              <a:rPr lang="en-US" dirty="0" smtClean="0"/>
              <a:t>else is impacted by </a:t>
            </a:r>
            <a:r>
              <a:rPr lang="en-US" dirty="0" smtClean="0"/>
              <a:t>the duties </a:t>
            </a:r>
            <a:r>
              <a:rPr lang="en-US" dirty="0" smtClean="0"/>
              <a:t>of this role?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What </a:t>
            </a:r>
            <a:r>
              <a:rPr lang="en-US" dirty="0" smtClean="0"/>
              <a:t>functions are served by this role?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/>
              <a:t>“The engaging perspective is rooted in the ability of stories to produce involvement and insight.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Through </a:t>
            </a:r>
            <a:r>
              <a:rPr lang="en-US" sz="1600" dirty="0" smtClean="0"/>
              <a:t>an understanding of characters and stories, it is possible to create a vivid and </a:t>
            </a:r>
            <a:r>
              <a:rPr lang="en-US" sz="1600" dirty="0" smtClean="0"/>
              <a:t>realistic description </a:t>
            </a:r>
            <a:r>
              <a:rPr lang="en-US" sz="1600" dirty="0" smtClean="0"/>
              <a:t>of fictitious people. 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The </a:t>
            </a:r>
            <a:r>
              <a:rPr lang="en-US" sz="1600" dirty="0" smtClean="0"/>
              <a:t>purpose of the engaging perspective is to move from </a:t>
            </a:r>
            <a:r>
              <a:rPr lang="en-US" sz="1600" dirty="0" smtClean="0"/>
              <a:t>designers seeing </a:t>
            </a:r>
            <a:r>
              <a:rPr lang="en-US" sz="1600" dirty="0" smtClean="0"/>
              <a:t>the user as a stereotype with whom they are unable to identify and whose life they </a:t>
            </a:r>
            <a:r>
              <a:rPr lang="en-US" sz="1600" dirty="0" smtClean="0"/>
              <a:t>cannot envision</a:t>
            </a:r>
            <a:r>
              <a:rPr lang="en-US" sz="1600" dirty="0" smtClean="0"/>
              <a:t>, to designers actively involving themselves in the lives of the personas. 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The </a:t>
            </a:r>
            <a:r>
              <a:rPr lang="en-US" sz="1600" dirty="0" smtClean="0"/>
              <a:t>other </a:t>
            </a:r>
            <a:r>
              <a:rPr lang="en-US" sz="1600" dirty="0" smtClean="0"/>
              <a:t>persona perspectives </a:t>
            </a:r>
            <a:r>
              <a:rPr lang="en-US" sz="1600" dirty="0" smtClean="0"/>
              <a:t>are criticized for causing a risk of stereotypical descriptions by not looking at the </a:t>
            </a:r>
            <a:r>
              <a:rPr lang="en-US" sz="1600" dirty="0" smtClean="0"/>
              <a:t>whole person</a:t>
            </a:r>
            <a:r>
              <a:rPr lang="en-US" sz="1600" dirty="0" smtClean="0"/>
              <a:t>, but instead focusing only on behavior.”</a:t>
            </a:r>
          </a:p>
          <a:p>
            <a:pPr algn="just"/>
            <a:r>
              <a:rPr lang="en-US" sz="1600" dirty="0" smtClean="0"/>
              <a:t>– </a:t>
            </a:r>
            <a:r>
              <a:rPr lang="en-US" sz="1600" dirty="0" err="1" smtClean="0"/>
              <a:t>Lene</a:t>
            </a:r>
            <a:r>
              <a:rPr lang="en-US" sz="1600" dirty="0" smtClean="0"/>
              <a:t> Nielsen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Engaging </a:t>
            </a:r>
            <a:r>
              <a:rPr lang="en-US" sz="1600" dirty="0" smtClean="0"/>
              <a:t>personas can incorporate both goal and role‐directed personas,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Engaging Personas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22" y="685801"/>
            <a:ext cx="892527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425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PERSONA</vt:lpstr>
      <vt:lpstr>Slide 2</vt:lpstr>
      <vt:lpstr>Slide 3</vt:lpstr>
      <vt:lpstr>Personas in Design Thinking</vt:lpstr>
      <vt:lpstr>Four Different Types of Personas: Goal‐directed Personas</vt:lpstr>
      <vt:lpstr>2. Role‐Based Personas</vt:lpstr>
      <vt:lpstr>Slide 7</vt:lpstr>
      <vt:lpstr>Engaging Personas</vt:lpstr>
      <vt:lpstr>Slide 9</vt:lpstr>
      <vt:lpstr>Fictional Personas</vt:lpstr>
      <vt:lpstr>Slide 11</vt:lpstr>
      <vt:lpstr>How Do You Make a User Persona?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</dc:title>
  <dc:creator>Mr. Laha</dc:creator>
  <cp:lastModifiedBy>Mr. Laha</cp:lastModifiedBy>
  <cp:revision>9</cp:revision>
  <dcterms:created xsi:type="dcterms:W3CDTF">2006-08-16T00:00:00Z</dcterms:created>
  <dcterms:modified xsi:type="dcterms:W3CDTF">2023-09-14T15:27:56Z</dcterms:modified>
</cp:coreProperties>
</file>