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10/11/2023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10/11/2023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10/11/2023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10/11/2023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10/11/2023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10/11/2023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10/11/2023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10/11/2023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Prototype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245291"/>
          </a:xfrm>
        </p:spPr>
        <p:txBody>
          <a:bodyPr>
            <a:noAutofit/>
          </a:bodyPr>
          <a:lstStyle/>
          <a:p>
            <a:pPr lvl="0" algn="just"/>
            <a:r>
              <a:rPr lang="en-US" sz="2300" b="1" dirty="0" smtClean="0"/>
              <a:t>Pros of High-Fidelity Prototyping</a:t>
            </a:r>
            <a:endParaRPr lang="en-US" sz="2300" dirty="0" smtClean="0"/>
          </a:p>
          <a:p>
            <a:pPr lvl="0" algn="just"/>
            <a:endParaRPr lang="en-US" sz="2300" dirty="0" smtClean="0"/>
          </a:p>
          <a:p>
            <a:pPr lvl="0" algn="just"/>
            <a:r>
              <a:rPr lang="en-US" sz="2300" dirty="0" smtClean="0"/>
              <a:t>Engaging</a:t>
            </a:r>
            <a:r>
              <a:rPr lang="en-US" sz="2300" dirty="0" smtClean="0"/>
              <a:t>: the stakeholders can instantly see their vision realized and will be able to judge how well it meets their expectations, wants and needs.</a:t>
            </a:r>
          </a:p>
          <a:p>
            <a:pPr lvl="0" algn="just"/>
            <a:endParaRPr lang="en-US" sz="2300" dirty="0" smtClean="0"/>
          </a:p>
          <a:p>
            <a:pPr lvl="0" algn="just"/>
            <a:r>
              <a:rPr lang="en-US" sz="2300" dirty="0" smtClean="0"/>
              <a:t>User </a:t>
            </a:r>
            <a:r>
              <a:rPr lang="en-US" sz="2300" dirty="0" smtClean="0"/>
              <a:t>testing involving high-</a:t>
            </a:r>
            <a:r>
              <a:rPr lang="en-US" sz="2300" dirty="0" err="1" smtClean="0"/>
              <a:t>fi</a:t>
            </a:r>
            <a:r>
              <a:rPr lang="en-US" sz="2300" dirty="0" smtClean="0"/>
              <a:t> prototypes will allow the evaluators to gather information with a high level of validity and applicability. </a:t>
            </a:r>
            <a:endParaRPr lang="en-US" sz="2300" dirty="0" smtClean="0"/>
          </a:p>
          <a:p>
            <a:pPr lvl="0" algn="just"/>
            <a:endParaRPr lang="en-US" sz="2300" dirty="0" smtClean="0"/>
          </a:p>
          <a:p>
            <a:pPr lvl="0" algn="just"/>
            <a:r>
              <a:rPr lang="en-US" sz="2300" dirty="0" smtClean="0"/>
              <a:t>The </a:t>
            </a:r>
            <a:r>
              <a:rPr lang="en-US" sz="2300" dirty="0" smtClean="0"/>
              <a:t>closer the prototype is to the finished product, the more confidence the design team will have in how people will respond to, interact with and perceive the design.</a:t>
            </a:r>
          </a:p>
          <a:p>
            <a:pPr algn="just"/>
            <a:endParaRPr lang="en-US" sz="23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473891"/>
          </a:xfrm>
        </p:spPr>
        <p:txBody>
          <a:bodyPr>
            <a:noAutofit/>
          </a:bodyPr>
          <a:lstStyle/>
          <a:p>
            <a:pPr lvl="0" algn="just"/>
            <a:r>
              <a:rPr lang="en-US" sz="1400" b="1" dirty="0" smtClean="0"/>
              <a:t>Cons of High-Fidelity Prototyping</a:t>
            </a:r>
            <a:endParaRPr lang="en-US" sz="1400" dirty="0" smtClean="0"/>
          </a:p>
          <a:p>
            <a:pPr lvl="0" algn="just"/>
            <a:endParaRPr lang="en-US" sz="1400" dirty="0" smtClean="0"/>
          </a:p>
          <a:p>
            <a:pPr lvl="0" algn="just"/>
            <a:r>
              <a:rPr lang="en-US" sz="1400" dirty="0" smtClean="0"/>
              <a:t>They </a:t>
            </a:r>
            <a:r>
              <a:rPr lang="en-US" sz="1400" dirty="0" smtClean="0"/>
              <a:t>generally take much longer to produce than low-</a:t>
            </a:r>
            <a:r>
              <a:rPr lang="en-US" sz="1400" dirty="0" err="1" smtClean="0"/>
              <a:t>fi</a:t>
            </a:r>
            <a:r>
              <a:rPr lang="en-US" sz="1400" dirty="0" smtClean="0"/>
              <a:t> prototypes.</a:t>
            </a:r>
          </a:p>
          <a:p>
            <a:pPr lvl="0" algn="just"/>
            <a:endParaRPr lang="en-US" sz="1400" dirty="0" smtClean="0"/>
          </a:p>
          <a:p>
            <a:pPr lvl="0" algn="just"/>
            <a:r>
              <a:rPr lang="en-US" sz="1400" dirty="0" smtClean="0"/>
              <a:t>When </a:t>
            </a:r>
            <a:r>
              <a:rPr lang="en-US" sz="1400" dirty="0" smtClean="0"/>
              <a:t>testing prototypes, test users are more inclined to focus and comment on superficial characteristics, as opposed to the content.</a:t>
            </a:r>
          </a:p>
          <a:p>
            <a:pPr lvl="0" algn="just"/>
            <a:endParaRPr lang="en-US" sz="1400" dirty="0" smtClean="0"/>
          </a:p>
          <a:p>
            <a:pPr lvl="0" algn="just"/>
            <a:r>
              <a:rPr lang="en-US" sz="1400" dirty="0" smtClean="0"/>
              <a:t>After </a:t>
            </a:r>
            <a:r>
              <a:rPr lang="en-US" sz="1400" dirty="0" smtClean="0"/>
              <a:t>devoting hours and hours of time producing an accurate model of how a product will appear and behave, designers are often loathed to make changes.</a:t>
            </a:r>
          </a:p>
          <a:p>
            <a:pPr lvl="0" algn="just"/>
            <a:endParaRPr lang="en-US" sz="1400" dirty="0" smtClean="0"/>
          </a:p>
          <a:p>
            <a:pPr lvl="0" algn="just"/>
            <a:r>
              <a:rPr lang="en-US" sz="1400" dirty="0" smtClean="0"/>
              <a:t>Software </a:t>
            </a:r>
            <a:r>
              <a:rPr lang="en-US" sz="1400" dirty="0" smtClean="0"/>
              <a:t>prototypes may give test users a false impression of how good the finished article may be.</a:t>
            </a:r>
          </a:p>
          <a:p>
            <a:pPr lvl="0" algn="just"/>
            <a:endParaRPr lang="en-US" sz="1400" dirty="0" smtClean="0"/>
          </a:p>
          <a:p>
            <a:pPr lvl="0" algn="just"/>
            <a:r>
              <a:rPr lang="en-US" sz="1400" dirty="0" smtClean="0"/>
              <a:t>Making </a:t>
            </a:r>
            <a:r>
              <a:rPr lang="en-US" sz="1400" dirty="0" smtClean="0"/>
              <a:t>changes to prototypes can take a long time, thus delaying the entire project in the process. However, low-</a:t>
            </a:r>
            <a:r>
              <a:rPr lang="en-US" sz="1400" dirty="0" err="1" smtClean="0"/>
              <a:t>fi</a:t>
            </a:r>
            <a:r>
              <a:rPr lang="en-US" sz="1400" dirty="0" smtClean="0"/>
              <a:t> prototypes can usually be changed within hours, if not minutes, for example when sketching or paper prototyping methods are </a:t>
            </a:r>
            <a:r>
              <a:rPr lang="en-US" sz="1400" dirty="0" err="1" smtClean="0"/>
              <a:t>utilised</a:t>
            </a:r>
            <a:r>
              <a:rPr lang="en-US" sz="1400" dirty="0" smtClean="0"/>
              <a:t>.</a:t>
            </a:r>
          </a:p>
          <a:p>
            <a:pPr algn="just"/>
            <a:endParaRPr lang="en-US" sz="1400" dirty="0" smtClean="0"/>
          </a:p>
          <a:p>
            <a:pPr algn="just"/>
            <a:r>
              <a:rPr lang="en-US" sz="1400" dirty="0" smtClean="0"/>
              <a:t>Due </a:t>
            </a:r>
            <a:r>
              <a:rPr lang="en-US" sz="1400" dirty="0" smtClean="0"/>
              <a:t>to the pros and cons of low-</a:t>
            </a:r>
            <a:r>
              <a:rPr lang="en-US" sz="1400" dirty="0" err="1" smtClean="0"/>
              <a:t>fi</a:t>
            </a:r>
            <a:r>
              <a:rPr lang="en-US" sz="1400" dirty="0" smtClean="0"/>
              <a:t> and high-</a:t>
            </a:r>
            <a:r>
              <a:rPr lang="en-US" sz="1400" dirty="0" err="1" smtClean="0"/>
              <a:t>fi</a:t>
            </a:r>
            <a:r>
              <a:rPr lang="en-US" sz="1400" dirty="0" smtClean="0"/>
              <a:t> prototyping, it should be no surprise that low-</a:t>
            </a:r>
            <a:r>
              <a:rPr lang="en-US" sz="1400" dirty="0" err="1" smtClean="0"/>
              <a:t>fi</a:t>
            </a:r>
            <a:r>
              <a:rPr lang="en-US" sz="1400" dirty="0" smtClean="0"/>
              <a:t> prototyping is the usual option during the early stages of a Design Thinking project, while high-</a:t>
            </a:r>
            <a:r>
              <a:rPr lang="en-US" sz="1400" dirty="0" err="1" smtClean="0"/>
              <a:t>fi</a:t>
            </a:r>
            <a:r>
              <a:rPr lang="en-US" sz="1400" dirty="0" smtClean="0"/>
              <a:t> prototyping is used during the later stages, when the test questions are more refined.</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953000"/>
          </a:xfrm>
        </p:spPr>
        <p:txBody>
          <a:bodyPr>
            <a:noAutofit/>
          </a:bodyPr>
          <a:lstStyle/>
          <a:p>
            <a:pPr lvl="0" algn="just"/>
            <a:r>
              <a:rPr lang="en-US" sz="1800" b="1" dirty="0" smtClean="0"/>
              <a:t>Just start building</a:t>
            </a:r>
            <a:endParaRPr lang="en-US" sz="1800" dirty="0" smtClean="0"/>
          </a:p>
          <a:p>
            <a:pPr algn="just"/>
            <a:r>
              <a:rPr lang="en-US" sz="1800" b="1" dirty="0" smtClean="0"/>
              <a:t/>
            </a:r>
            <a:br>
              <a:rPr lang="en-US" sz="1800" b="1" dirty="0" smtClean="0"/>
            </a:br>
            <a:r>
              <a:rPr lang="en-US" sz="1800" dirty="0" smtClean="0"/>
              <a:t>Design Thinking has a bias towards action: that means if you have any uncertainties about what you are trying to achieve, your best bet is to just make something. Creating a prototype will help you to think about your idea in a concrete manner, and potentially allow you to gain insights into ways you can improve your idea.</a:t>
            </a:r>
          </a:p>
          <a:p>
            <a:pPr algn="just">
              <a:buNone/>
            </a:pPr>
            <a:r>
              <a:rPr lang="en-US" sz="1800" dirty="0" smtClean="0"/>
              <a:t> </a:t>
            </a:r>
          </a:p>
          <a:p>
            <a:pPr lvl="0" algn="just"/>
            <a:r>
              <a:rPr lang="en-US" sz="1800" b="1" dirty="0" smtClean="0"/>
              <a:t>Don’t spend too much time</a:t>
            </a:r>
            <a:endParaRPr lang="en-US" sz="1800" dirty="0" smtClean="0"/>
          </a:p>
          <a:p>
            <a:pPr algn="just"/>
            <a:r>
              <a:rPr lang="en-US" sz="1800" b="1" dirty="0" smtClean="0"/>
              <a:t/>
            </a:r>
            <a:br>
              <a:rPr lang="en-US" sz="1800" b="1" dirty="0" smtClean="0"/>
            </a:br>
            <a:r>
              <a:rPr lang="en-US" sz="1800" dirty="0" smtClean="0"/>
              <a:t>Prototyping is all about speed; the longer you spend building your prototype, the more emotionally attached you can get with your idea, thus hampering your ability to objectively judge its merits.</a:t>
            </a:r>
          </a:p>
          <a:p>
            <a:pPr algn="just">
              <a:buNone/>
            </a:pPr>
            <a:endParaRPr lang="en-US" sz="1800" dirty="0" smtClean="0"/>
          </a:p>
        </p:txBody>
      </p:sp>
      <p:sp>
        <p:nvSpPr>
          <p:cNvPr id="3" name="Title 2"/>
          <p:cNvSpPr>
            <a:spLocks noGrp="1"/>
          </p:cNvSpPr>
          <p:nvPr>
            <p:ph type="title"/>
          </p:nvPr>
        </p:nvSpPr>
        <p:spPr/>
        <p:txBody>
          <a:bodyPr>
            <a:normAutofit/>
          </a:bodyPr>
          <a:lstStyle/>
          <a:p>
            <a:pPr algn="ctr"/>
            <a:r>
              <a:rPr lang="en-US" sz="3400" dirty="0" smtClean="0"/>
              <a:t>Guidelines for Prototyping</a:t>
            </a:r>
            <a:endParaRPr lang="en-US" sz="3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397691"/>
          </a:xfrm>
        </p:spPr>
        <p:txBody>
          <a:bodyPr>
            <a:normAutofit/>
          </a:bodyPr>
          <a:lstStyle/>
          <a:p>
            <a:pPr lvl="0" algn="just"/>
            <a:r>
              <a:rPr lang="en-US" sz="2200" b="1" dirty="0" smtClean="0"/>
              <a:t>Remember what you’re testing for</a:t>
            </a:r>
            <a:endParaRPr lang="en-US" sz="2200" dirty="0" smtClean="0"/>
          </a:p>
          <a:p>
            <a:pPr algn="just"/>
            <a:r>
              <a:rPr lang="en-US" sz="2200" b="1" dirty="0" smtClean="0"/>
              <a:t/>
            </a:r>
            <a:br>
              <a:rPr lang="en-US" sz="2200" b="1" dirty="0" smtClean="0"/>
            </a:br>
            <a:r>
              <a:rPr lang="en-US" sz="2200" dirty="0" smtClean="0"/>
              <a:t>All prototypes should have a central testing issue. Do not lose sight of that issue, but at the same time, do not get so bound to it so as to lose sight of other lessons you could learn from.</a:t>
            </a:r>
          </a:p>
          <a:p>
            <a:pPr algn="just">
              <a:buNone/>
            </a:pPr>
            <a:endParaRPr lang="en-US" sz="2200" dirty="0" smtClean="0"/>
          </a:p>
          <a:p>
            <a:pPr lvl="0" algn="just"/>
            <a:r>
              <a:rPr lang="en-US" sz="2200" b="1" dirty="0" smtClean="0"/>
              <a:t>Build with the user in mind</a:t>
            </a:r>
            <a:endParaRPr lang="en-US" sz="2200" dirty="0" smtClean="0"/>
          </a:p>
          <a:p>
            <a:pPr algn="just"/>
            <a:r>
              <a:rPr lang="en-US" sz="2200" b="1" dirty="0" smtClean="0"/>
              <a:t/>
            </a:r>
            <a:br>
              <a:rPr lang="en-US" sz="2200" b="1" dirty="0" smtClean="0"/>
            </a:br>
            <a:r>
              <a:rPr lang="en-US" sz="2200" dirty="0" smtClean="0"/>
              <a:t>Test the prototype against your expected user </a:t>
            </a:r>
            <a:r>
              <a:rPr lang="en-US" sz="2200" dirty="0" err="1" smtClean="0"/>
              <a:t>behaviours</a:t>
            </a:r>
            <a:r>
              <a:rPr lang="en-US" sz="2200" dirty="0" smtClean="0"/>
              <a:t> and user needs. Then, learn from the gaps in expectations and realities, and improve your ideas.</a:t>
            </a:r>
          </a:p>
          <a:p>
            <a:pPr algn="just"/>
            <a:endParaRPr lang="en-US" sz="2200" dirty="0" smtClean="0"/>
          </a:p>
          <a:p>
            <a:pPr algn="just"/>
            <a:endParaRPr lang="en-US" sz="2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lgn="just"/>
            <a:r>
              <a:rPr lang="en-US" sz="2400" b="1" dirty="0" smtClean="0"/>
              <a:t>Sketches and Diagrams</a:t>
            </a:r>
          </a:p>
          <a:p>
            <a:pPr algn="just"/>
            <a:r>
              <a:rPr lang="en-US" sz="2400" b="1" dirty="0" smtClean="0"/>
              <a:t>Paper </a:t>
            </a:r>
            <a:r>
              <a:rPr lang="en-US" sz="2400" b="1" dirty="0" smtClean="0"/>
              <a:t>Interfaces</a:t>
            </a:r>
          </a:p>
          <a:p>
            <a:pPr algn="just"/>
            <a:r>
              <a:rPr lang="en-US" sz="2400" b="1" dirty="0" smtClean="0"/>
              <a:t>Storyboards</a:t>
            </a:r>
          </a:p>
          <a:p>
            <a:pPr algn="just"/>
            <a:r>
              <a:rPr lang="en-US" sz="2400" b="1" dirty="0" smtClean="0"/>
              <a:t>Lego </a:t>
            </a:r>
            <a:r>
              <a:rPr lang="en-US" sz="2400" b="1" dirty="0" smtClean="0"/>
              <a:t>prototypes</a:t>
            </a:r>
          </a:p>
          <a:p>
            <a:pPr algn="just"/>
            <a:r>
              <a:rPr lang="en-US" sz="2400" b="1" dirty="0" smtClean="0"/>
              <a:t>Role-Playing</a:t>
            </a:r>
          </a:p>
          <a:p>
            <a:pPr algn="just"/>
            <a:r>
              <a:rPr lang="en-US" sz="2400" b="1" dirty="0" smtClean="0"/>
              <a:t>Physical </a:t>
            </a:r>
            <a:r>
              <a:rPr lang="en-US" sz="2400" b="1" dirty="0" smtClean="0"/>
              <a:t>Models</a:t>
            </a:r>
          </a:p>
          <a:p>
            <a:pPr algn="just"/>
            <a:r>
              <a:rPr lang="en-US" sz="2400" b="1" dirty="0" smtClean="0"/>
              <a:t>Wizard of Oz </a:t>
            </a:r>
            <a:r>
              <a:rPr lang="en-US" sz="2400" b="1" dirty="0" smtClean="0"/>
              <a:t>Prototypes</a:t>
            </a:r>
          </a:p>
          <a:p>
            <a:pPr algn="just"/>
            <a:r>
              <a:rPr lang="en-US" sz="2400" b="1" dirty="0" smtClean="0"/>
              <a:t>User-Driven Prototypes</a:t>
            </a:r>
            <a:endParaRPr lang="en-US" sz="2400" dirty="0"/>
          </a:p>
        </p:txBody>
      </p:sp>
      <p:sp>
        <p:nvSpPr>
          <p:cNvPr id="3" name="Title 2"/>
          <p:cNvSpPr>
            <a:spLocks noGrp="1"/>
          </p:cNvSpPr>
          <p:nvPr>
            <p:ph type="title"/>
          </p:nvPr>
        </p:nvSpPr>
        <p:spPr/>
        <p:txBody>
          <a:bodyPr>
            <a:normAutofit/>
          </a:bodyPr>
          <a:lstStyle/>
          <a:p>
            <a:pPr algn="ctr"/>
            <a:r>
              <a:rPr lang="en-US" sz="3200" dirty="0" smtClean="0"/>
              <a:t>Eight common ways to prototype</a:t>
            </a:r>
            <a:endParaRPr lang="en-US" sz="3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321491"/>
          </a:xfrm>
        </p:spPr>
        <p:txBody>
          <a:bodyPr>
            <a:noAutofit/>
          </a:bodyPr>
          <a:lstStyle/>
          <a:p>
            <a:pPr lvl="0" algn="just"/>
            <a:r>
              <a:rPr lang="en-US" sz="2100" b="1" dirty="0" smtClean="0"/>
              <a:t>Paper Interfaces: </a:t>
            </a:r>
            <a:endParaRPr lang="en-US" sz="2100" dirty="0" smtClean="0"/>
          </a:p>
          <a:p>
            <a:pPr algn="just"/>
            <a:endParaRPr lang="en-US" sz="2100" dirty="0" smtClean="0"/>
          </a:p>
          <a:p>
            <a:pPr algn="just"/>
            <a:r>
              <a:rPr lang="en-US" sz="2100" dirty="0" smtClean="0"/>
              <a:t>Paper </a:t>
            </a:r>
            <a:r>
              <a:rPr lang="en-US" sz="2100" dirty="0" smtClean="0"/>
              <a:t>interfaces are made using multiple sheets of paper and sketching movable elements and interactive features on different sheets to create a more in depth look. </a:t>
            </a:r>
          </a:p>
          <a:p>
            <a:pPr algn="just"/>
            <a:endParaRPr lang="en-US" sz="2100" dirty="0" smtClean="0"/>
          </a:p>
          <a:p>
            <a:pPr algn="just"/>
            <a:r>
              <a:rPr lang="en-US" sz="2100" dirty="0" smtClean="0"/>
              <a:t>Digital </a:t>
            </a:r>
            <a:r>
              <a:rPr lang="en-US" sz="2100" dirty="0" smtClean="0"/>
              <a:t>products like mobile apps, websites and screen based products often require a quantity of prototypes in the run up to the final design. </a:t>
            </a:r>
            <a:endParaRPr lang="en-US" sz="2100" dirty="0" smtClean="0"/>
          </a:p>
          <a:p>
            <a:pPr algn="just"/>
            <a:endParaRPr lang="en-US" sz="2100" dirty="0" smtClean="0"/>
          </a:p>
          <a:p>
            <a:pPr algn="just"/>
            <a:r>
              <a:rPr lang="en-US" sz="2100" dirty="0" smtClean="0"/>
              <a:t>Paper </a:t>
            </a:r>
            <a:r>
              <a:rPr lang="en-US" sz="2100" dirty="0" smtClean="0"/>
              <a:t>interfaces are handy in the beginning as they are incredibly malleable. With paper interfaces you can replace different sheets of paper, sketch over previous ideas or cut out elements and move them around the prototype. </a:t>
            </a:r>
          </a:p>
          <a:p>
            <a:pPr algn="just"/>
            <a:endParaRPr lang="en-US" sz="21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noAutofit/>
          </a:bodyPr>
          <a:lstStyle/>
          <a:p>
            <a:r>
              <a:rPr lang="en-US" sz="1500" dirty="0" smtClean="0"/>
              <a:t>After the crafting of an experimental model of the proposed design, designers try to understand its usability through user feedback. This feedback helps to further develop the design and make it more user-focused. Through prototyping, you can achieve the following benefits -</a:t>
            </a:r>
          </a:p>
          <a:p>
            <a:pPr lvl="0"/>
            <a:endParaRPr lang="en-US" sz="1500" dirty="0" smtClean="0"/>
          </a:p>
          <a:p>
            <a:pPr lvl="0"/>
            <a:r>
              <a:rPr lang="en-US" sz="1500" dirty="0" smtClean="0"/>
              <a:t>Provides </a:t>
            </a:r>
            <a:r>
              <a:rPr lang="en-US" sz="1500" dirty="0" smtClean="0"/>
              <a:t>a foundation from which ideations towards improvement can be drawn.</a:t>
            </a:r>
          </a:p>
          <a:p>
            <a:pPr lvl="0"/>
            <a:endParaRPr lang="en-US" sz="1500" dirty="0" smtClean="0"/>
          </a:p>
          <a:p>
            <a:pPr lvl="0"/>
            <a:r>
              <a:rPr lang="en-US" sz="1500" dirty="0" smtClean="0"/>
              <a:t>Quick </a:t>
            </a:r>
            <a:r>
              <a:rPr lang="en-US" sz="1500" dirty="0" smtClean="0"/>
              <a:t>implementation of changes to avoid commitment towards a single ideal version.</a:t>
            </a:r>
          </a:p>
          <a:p>
            <a:pPr lvl="0"/>
            <a:endParaRPr lang="en-US" sz="1500" dirty="0" smtClean="0"/>
          </a:p>
          <a:p>
            <a:pPr lvl="0"/>
            <a:r>
              <a:rPr lang="en-US" sz="1500" dirty="0" smtClean="0"/>
              <a:t>Feedback </a:t>
            </a:r>
            <a:r>
              <a:rPr lang="en-US" sz="1500" dirty="0" smtClean="0"/>
              <a:t>from users on prototypes helps design teams understand where changes are needed.</a:t>
            </a:r>
          </a:p>
          <a:p>
            <a:pPr lvl="0"/>
            <a:endParaRPr lang="en-US" sz="1500" dirty="0" smtClean="0"/>
          </a:p>
          <a:p>
            <a:pPr lvl="0"/>
            <a:r>
              <a:rPr lang="en-US" sz="1500" dirty="0" smtClean="0"/>
              <a:t>Helps </a:t>
            </a:r>
            <a:r>
              <a:rPr lang="en-US" sz="1500" dirty="0" smtClean="0"/>
              <a:t>improve time-to-market by reducing the number of errors to fix prior to the release of the product.</a:t>
            </a:r>
          </a:p>
          <a:p>
            <a:pPr lvl="0"/>
            <a:endParaRPr lang="en-US" sz="1500" dirty="0" smtClean="0"/>
          </a:p>
          <a:p>
            <a:pPr lvl="0"/>
            <a:r>
              <a:rPr lang="en-US" sz="1500" dirty="0" smtClean="0"/>
              <a:t>Getting </a:t>
            </a:r>
            <a:r>
              <a:rPr lang="en-US" sz="1500" dirty="0" smtClean="0"/>
              <a:t>an insight into the most minute requirements of the user thus helps to understand the problem and accessibility issues better.</a:t>
            </a:r>
          </a:p>
          <a:p>
            <a:endParaRPr lang="en-US" sz="1500" dirty="0"/>
          </a:p>
        </p:txBody>
      </p:sp>
      <p:sp>
        <p:nvSpPr>
          <p:cNvPr id="3" name="Title 2"/>
          <p:cNvSpPr>
            <a:spLocks noGrp="1"/>
          </p:cNvSpPr>
          <p:nvPr>
            <p:ph type="title"/>
          </p:nvPr>
        </p:nvSpPr>
        <p:spPr/>
        <p:txBody>
          <a:bodyPr>
            <a:normAutofit/>
          </a:bodyPr>
          <a:lstStyle/>
          <a:p>
            <a:pPr lvl="0" algn="ctr"/>
            <a:r>
              <a:rPr lang="en-US" sz="2200" dirty="0" smtClean="0"/>
              <a:t>How do Feedbacks from Prototypes benefit the Design Thinking Process?</a:t>
            </a:r>
            <a:br>
              <a:rPr lang="en-US" sz="2200" dirty="0" smtClean="0"/>
            </a:br>
            <a:endParaRPr lang="en-US" sz="2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normAutofit fontScale="55000" lnSpcReduction="20000"/>
          </a:bodyPr>
          <a:lstStyle/>
          <a:p>
            <a:pPr lvl="0" algn="just"/>
            <a:r>
              <a:rPr lang="en-US" dirty="0" smtClean="0"/>
              <a:t>Gain </a:t>
            </a:r>
            <a:r>
              <a:rPr lang="en-US" dirty="0" smtClean="0"/>
              <a:t>empathy - Even in the pre-solution phase of your project, prototyping can help you develop a better knowledge of the design space and your user.</a:t>
            </a:r>
          </a:p>
          <a:p>
            <a:pPr lvl="0" algn="just"/>
            <a:endParaRPr lang="en-US" dirty="0" smtClean="0"/>
          </a:p>
          <a:p>
            <a:pPr lvl="0" algn="just"/>
            <a:r>
              <a:rPr lang="en-US" dirty="0" smtClean="0"/>
              <a:t>Explore </a:t>
            </a:r>
            <a:r>
              <a:rPr lang="en-US" dirty="0" smtClean="0"/>
              <a:t>- Construct in order to think and create a variety of solution-centric possibilities.</a:t>
            </a:r>
          </a:p>
          <a:p>
            <a:pPr lvl="0" algn="just"/>
            <a:endParaRPr lang="en-US" dirty="0" smtClean="0"/>
          </a:p>
          <a:p>
            <a:pPr lvl="0" algn="just"/>
            <a:r>
              <a:rPr lang="en-US" dirty="0" smtClean="0"/>
              <a:t>User </a:t>
            </a:r>
            <a:r>
              <a:rPr lang="en-US" dirty="0" smtClean="0"/>
              <a:t>testing and refinement - Create prototypes (and the context) to test and refine solutions with users.</a:t>
            </a:r>
          </a:p>
          <a:p>
            <a:pPr lvl="0" algn="just"/>
            <a:endParaRPr lang="en-US" dirty="0" smtClean="0"/>
          </a:p>
          <a:p>
            <a:pPr lvl="0" algn="just"/>
            <a:r>
              <a:rPr lang="en-US" dirty="0" smtClean="0"/>
              <a:t>Inspire </a:t>
            </a:r>
            <a:r>
              <a:rPr lang="en-US" dirty="0" smtClean="0"/>
              <a:t>others (coworkers, clients, consumers, and investors) by demonstrating your vision.</a:t>
            </a:r>
          </a:p>
          <a:p>
            <a:pPr algn="just"/>
            <a:endParaRPr lang="en-US" dirty="0" smtClean="0"/>
          </a:p>
          <a:p>
            <a:pPr algn="just"/>
            <a:r>
              <a:rPr lang="en-US" dirty="0" smtClean="0"/>
              <a:t>Prototyping </a:t>
            </a:r>
            <a:r>
              <a:rPr lang="en-US" dirty="0" smtClean="0"/>
              <a:t>helps us to learn and solve conflicts through the elimination of ambiguity and miscommunication. It assists in Ideation and enables the testing of a number of ideas without the investment of excess money, time and effort. Prototyping helps to identify a variable to investigate and break down a complex problem into smaller, testable portions.</a:t>
            </a:r>
          </a:p>
          <a:p>
            <a:pPr algn="just"/>
            <a:endParaRPr lang="en-US" b="1" dirty="0" smtClean="0"/>
          </a:p>
          <a:p>
            <a:pPr algn="just"/>
            <a:r>
              <a:rPr lang="en-US" b="1" dirty="0" smtClean="0"/>
              <a:t>Prototypes </a:t>
            </a:r>
            <a:r>
              <a:rPr lang="en-US" b="1" dirty="0" smtClean="0"/>
              <a:t>take us a step closer to the final product</a:t>
            </a:r>
            <a:endParaRPr lang="en-US" dirty="0" smtClean="0"/>
          </a:p>
          <a:p>
            <a:pPr algn="just"/>
            <a:endParaRPr lang="en-US" dirty="0"/>
          </a:p>
        </p:txBody>
      </p:sp>
      <p:sp>
        <p:nvSpPr>
          <p:cNvPr id="3" name="Title 2"/>
          <p:cNvSpPr>
            <a:spLocks noGrp="1"/>
          </p:cNvSpPr>
          <p:nvPr>
            <p:ph type="title"/>
          </p:nvPr>
        </p:nvSpPr>
        <p:spPr/>
        <p:txBody>
          <a:bodyPr>
            <a:normAutofit/>
          </a:bodyPr>
          <a:lstStyle/>
          <a:p>
            <a:pPr lvl="0" algn="ctr"/>
            <a:r>
              <a:rPr lang="en-US" sz="2400" dirty="0" smtClean="0"/>
              <a:t>What does Prototyping help us achieve?</a:t>
            </a:r>
            <a:br>
              <a:rPr lang="en-US" sz="2400" dirty="0" smtClean="0"/>
            </a:b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normAutofit fontScale="77500" lnSpcReduction="20000"/>
          </a:bodyPr>
          <a:lstStyle/>
          <a:p>
            <a:pPr algn="just"/>
            <a:r>
              <a:rPr lang="en-US" dirty="0" smtClean="0"/>
              <a:t>Prototyping is the process of transferring ideas and experiments from your head to the physical world. </a:t>
            </a:r>
            <a:endParaRPr lang="en-US" dirty="0" smtClean="0"/>
          </a:p>
          <a:p>
            <a:pPr algn="just"/>
            <a:endParaRPr lang="en-US" dirty="0" smtClean="0"/>
          </a:p>
          <a:p>
            <a:pPr algn="just"/>
            <a:r>
              <a:rPr lang="en-US" dirty="0" smtClean="0"/>
              <a:t>A </a:t>
            </a:r>
            <a:r>
              <a:rPr lang="en-US" dirty="0" smtClean="0"/>
              <a:t>prototype can be a wall of post-it notes, a role-playing exercise, a space, an object, an interface, or even a storyboard. </a:t>
            </a:r>
            <a:endParaRPr lang="en-US" dirty="0" smtClean="0"/>
          </a:p>
          <a:p>
            <a:pPr algn="just"/>
            <a:endParaRPr lang="en-US" dirty="0" smtClean="0"/>
          </a:p>
          <a:p>
            <a:pPr algn="just"/>
            <a:r>
              <a:rPr lang="en-US" dirty="0" smtClean="0"/>
              <a:t>The </a:t>
            </a:r>
            <a:r>
              <a:rPr lang="en-US" dirty="0" smtClean="0"/>
              <a:t>resolution of your prototype should be proportional to your project's progress. Keeping your prototypes rough and brief during early explorations lets you learn quickly and study a variety of options. </a:t>
            </a:r>
            <a:endParaRPr lang="en-US" dirty="0" smtClean="0"/>
          </a:p>
          <a:p>
            <a:pPr algn="just"/>
            <a:endParaRPr lang="en-US" dirty="0" smtClean="0"/>
          </a:p>
          <a:p>
            <a:pPr algn="just"/>
            <a:r>
              <a:rPr lang="en-US" dirty="0" smtClean="0"/>
              <a:t>Prototypes </a:t>
            </a:r>
            <a:r>
              <a:rPr lang="en-US" dirty="0" smtClean="0"/>
              <a:t>are most successful when they can be experienced and interacted with by people, i.e. - the design team, the user, and others. What you learn from those interactions can help you develop greater empathy and develop effective solutions.</a:t>
            </a:r>
          </a:p>
          <a:p>
            <a:pPr algn="just"/>
            <a:endParaRPr lang="en-US" dirty="0"/>
          </a:p>
        </p:txBody>
      </p:sp>
      <p:sp>
        <p:nvSpPr>
          <p:cNvPr id="3" name="Title 2"/>
          <p:cNvSpPr>
            <a:spLocks noGrp="1"/>
          </p:cNvSpPr>
          <p:nvPr>
            <p:ph type="title"/>
          </p:nvPr>
        </p:nvSpPr>
        <p:spPr/>
        <p:txBody>
          <a:bodyPr>
            <a:normAutofit fontScale="90000"/>
          </a:bodyPr>
          <a:lstStyle/>
          <a:p>
            <a:pPr lvl="0" algn="ctr"/>
            <a:r>
              <a:rPr lang="en-US" dirty="0" smtClean="0"/>
              <a:t>What is Prototyping?</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normAutofit/>
          </a:bodyPr>
          <a:lstStyle/>
          <a:p>
            <a:pPr lvl="0" algn="just"/>
            <a:r>
              <a:rPr lang="en-US" sz="2100" dirty="0" smtClean="0"/>
              <a:t>Prototyping allows for the application of an idea by understanding which aspects of it are hard or impossible to implement. Making a prototype helps reveal previously unknown technical and financial constraints.</a:t>
            </a:r>
          </a:p>
          <a:p>
            <a:pPr lvl="0" algn="just"/>
            <a:endParaRPr lang="en-US" sz="2100" dirty="0" smtClean="0"/>
          </a:p>
          <a:p>
            <a:pPr lvl="0" algn="just"/>
            <a:r>
              <a:rPr lang="en-US" sz="2100" dirty="0" smtClean="0"/>
              <a:t>Prototypes </a:t>
            </a:r>
            <a:r>
              <a:rPr lang="en-US" sz="2100" dirty="0" smtClean="0"/>
              <a:t>help to test the usability of a site by looking into the overall navigation. It helps understand the accessibility of the site and check on the placement of visual accents. The data obtained from the prototype allows designers to make quick changes to the idea.</a:t>
            </a:r>
          </a:p>
          <a:p>
            <a:pPr lvl="0" algn="just"/>
            <a:endParaRPr lang="en-US" sz="2100" dirty="0" smtClean="0"/>
          </a:p>
          <a:p>
            <a:pPr lvl="0" algn="just"/>
            <a:r>
              <a:rPr lang="en-US" sz="2100" dirty="0" smtClean="0"/>
              <a:t>Prototypes </a:t>
            </a:r>
            <a:r>
              <a:rPr lang="en-US" sz="2100" dirty="0" smtClean="0"/>
              <a:t>help in presenting ideas and concepts to users in a more concrete way, through the collection of opinions, recommendations, and testimonials.</a:t>
            </a:r>
          </a:p>
          <a:p>
            <a:pPr algn="just"/>
            <a:endParaRPr lang="en-US" sz="2100" dirty="0"/>
          </a:p>
        </p:txBody>
      </p:sp>
      <p:sp>
        <p:nvSpPr>
          <p:cNvPr id="3" name="Title 2"/>
          <p:cNvSpPr>
            <a:spLocks noGrp="1"/>
          </p:cNvSpPr>
          <p:nvPr>
            <p:ph type="title"/>
          </p:nvPr>
        </p:nvSpPr>
        <p:spPr/>
        <p:txBody>
          <a:bodyPr>
            <a:normAutofit/>
          </a:bodyPr>
          <a:lstStyle/>
          <a:p>
            <a:pPr lvl="0" algn="ctr"/>
            <a:r>
              <a:rPr lang="en-US" sz="3000" dirty="0" smtClean="0"/>
              <a:t>Why do we need to use Prototyping?</a:t>
            </a:r>
            <a:br>
              <a:rPr lang="en-US" sz="3000" dirty="0" smtClean="0"/>
            </a:br>
            <a:endParaRPr lang="en-US"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321491"/>
          </a:xfrm>
        </p:spPr>
        <p:txBody>
          <a:bodyPr>
            <a:noAutofit/>
          </a:bodyPr>
          <a:lstStyle/>
          <a:p>
            <a:pPr lvl="0" algn="just"/>
            <a:r>
              <a:rPr lang="en-US" sz="1700" dirty="0" smtClean="0"/>
              <a:t>Prototypes help in the reduction of risks, as it directly affects the most crucial components of a project, i.e. the resource, time, and budget. It helps in figuring out hidden shortcomings and functional gaps</a:t>
            </a:r>
            <a:r>
              <a:rPr lang="en-US" sz="1700" dirty="0" smtClean="0"/>
              <a:t>.</a:t>
            </a:r>
          </a:p>
          <a:p>
            <a:pPr lvl="0" algn="just">
              <a:buNone/>
            </a:pPr>
            <a:endParaRPr lang="en-US" sz="1700" dirty="0" smtClean="0"/>
          </a:p>
          <a:p>
            <a:pPr lvl="0" algn="just"/>
            <a:r>
              <a:rPr lang="en-US" sz="1700" dirty="0" smtClean="0"/>
              <a:t>Opinions from potential users help to improve on the existing idea till the conception of the ideal product. Creating several prototypes before the launch of a large-scale product helps save extra costs of reprogramming the production line</a:t>
            </a:r>
            <a:r>
              <a:rPr lang="en-US" sz="1700" dirty="0" smtClean="0"/>
              <a:t>.</a:t>
            </a:r>
          </a:p>
          <a:p>
            <a:pPr lvl="0" algn="just">
              <a:buNone/>
            </a:pPr>
            <a:endParaRPr lang="en-US" sz="1700" dirty="0" smtClean="0"/>
          </a:p>
          <a:p>
            <a:pPr lvl="0" algn="just"/>
            <a:r>
              <a:rPr lang="en-US" sz="1700" dirty="0" smtClean="0"/>
              <a:t>Prototypes work in simulating the final product, by attracting potential users into investing in it. It helps in testing the correctness of a design and identifying design errors before it reaches the final stage</a:t>
            </a:r>
            <a:r>
              <a:rPr lang="en-US" sz="1700" dirty="0" smtClean="0"/>
              <a:t>.</a:t>
            </a:r>
          </a:p>
          <a:p>
            <a:pPr lvl="0" algn="just">
              <a:buNone/>
            </a:pPr>
            <a:endParaRPr lang="en-US" sz="1700" dirty="0" smtClean="0"/>
          </a:p>
          <a:p>
            <a:pPr lvl="0" algn="just"/>
            <a:r>
              <a:rPr lang="en-US" sz="1700" dirty="0" smtClean="0"/>
              <a:t>Exposure to prototypes aids in the unification of all the ideas and allows stakeholders to see the product from a new perspective. It enables them to see it materialize and provide focused feedback on the desired details.</a:t>
            </a:r>
          </a:p>
          <a:p>
            <a:pPr algn="just"/>
            <a:endParaRPr lang="en-US" sz="1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lvl="1" algn="just">
              <a:buNone/>
            </a:pPr>
            <a:r>
              <a:rPr lang="en-US" sz="2400" b="1" dirty="0" smtClean="0"/>
              <a:t>Low-Fidelity Prototyping</a:t>
            </a:r>
            <a:endParaRPr lang="en-US" sz="2800" b="1" dirty="0" smtClean="0"/>
          </a:p>
          <a:p>
            <a:pPr algn="just"/>
            <a:endParaRPr lang="en-US" sz="2800" dirty="0" smtClean="0"/>
          </a:p>
          <a:p>
            <a:pPr algn="just"/>
            <a:r>
              <a:rPr lang="en-US" sz="2800" dirty="0" smtClean="0"/>
              <a:t>Low-fidelity </a:t>
            </a:r>
            <a:r>
              <a:rPr lang="en-US" sz="2800" dirty="0" smtClean="0"/>
              <a:t>prototyping involves the use of basic models or examples of the product being tested. </a:t>
            </a:r>
            <a:endParaRPr lang="en-US" sz="2800" dirty="0" smtClean="0"/>
          </a:p>
          <a:p>
            <a:pPr algn="just"/>
            <a:endParaRPr lang="en-US" sz="2800" dirty="0" smtClean="0"/>
          </a:p>
          <a:p>
            <a:pPr algn="just"/>
            <a:r>
              <a:rPr lang="en-US" sz="2800" dirty="0" smtClean="0"/>
              <a:t>For </a:t>
            </a:r>
            <a:r>
              <a:rPr lang="en-US" sz="2800" dirty="0" smtClean="0"/>
              <a:t>example, the model might be incomplete and </a:t>
            </a:r>
            <a:r>
              <a:rPr lang="en-US" sz="2800" dirty="0" err="1" smtClean="0"/>
              <a:t>utilise</a:t>
            </a:r>
            <a:r>
              <a:rPr lang="en-US" sz="2800" dirty="0" smtClean="0"/>
              <a:t> just a few of the features that will be available in the final design, or it might be constructed using materials not intended for the finished article, such as wood, paper, or metal for a plastic product. </a:t>
            </a:r>
            <a:endParaRPr lang="en-US" sz="2800" dirty="0" smtClean="0"/>
          </a:p>
          <a:p>
            <a:pPr algn="just"/>
            <a:endParaRPr lang="en-US" sz="2800" dirty="0" smtClean="0"/>
          </a:p>
          <a:p>
            <a:pPr algn="just"/>
            <a:r>
              <a:rPr lang="en-US" sz="2800" dirty="0" smtClean="0"/>
              <a:t>Low-fidelity </a:t>
            </a:r>
            <a:r>
              <a:rPr lang="en-US" sz="2800" dirty="0" smtClean="0"/>
              <a:t>prototypes can either be models that are cheaply and easily made, or simply recounts or visualizations of them.</a:t>
            </a:r>
          </a:p>
          <a:p>
            <a:pPr algn="just"/>
            <a:endParaRPr lang="en-US" dirty="0"/>
          </a:p>
        </p:txBody>
      </p:sp>
      <p:sp>
        <p:nvSpPr>
          <p:cNvPr id="3" name="Title 2"/>
          <p:cNvSpPr>
            <a:spLocks noGrp="1"/>
          </p:cNvSpPr>
          <p:nvPr>
            <p:ph type="title"/>
          </p:nvPr>
        </p:nvSpPr>
        <p:spPr/>
        <p:txBody>
          <a:bodyPr>
            <a:normAutofit/>
          </a:bodyPr>
          <a:lstStyle/>
          <a:p>
            <a:pPr algn="ctr"/>
            <a:r>
              <a:rPr lang="en-US" sz="3500" dirty="0" smtClean="0"/>
              <a:t>Types of </a:t>
            </a:r>
            <a:r>
              <a:rPr lang="en-US" sz="3500" dirty="0" smtClean="0"/>
              <a:t>Prototyping</a:t>
            </a:r>
            <a:endParaRPr lang="en-US" sz="3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169091"/>
          </a:xfrm>
        </p:spPr>
        <p:txBody>
          <a:bodyPr/>
          <a:lstStyle/>
          <a:p>
            <a:pPr lvl="0" algn="just"/>
            <a:r>
              <a:rPr lang="en-US" b="1" dirty="0" smtClean="0"/>
              <a:t>Examples of low-fidelity prototypes:</a:t>
            </a:r>
            <a:endParaRPr lang="en-US" dirty="0" smtClean="0"/>
          </a:p>
          <a:p>
            <a:pPr lvl="0" algn="just"/>
            <a:endParaRPr lang="en-US" dirty="0" smtClean="0"/>
          </a:p>
          <a:p>
            <a:pPr lvl="0" algn="just"/>
            <a:r>
              <a:rPr lang="en-US" dirty="0" smtClean="0"/>
              <a:t>Storyboarding</a:t>
            </a:r>
            <a:r>
              <a:rPr lang="en-US" dirty="0" smtClean="0"/>
              <a:t>.</a:t>
            </a:r>
          </a:p>
          <a:p>
            <a:pPr lvl="0" algn="just"/>
            <a:endParaRPr lang="en-US" dirty="0" smtClean="0"/>
          </a:p>
          <a:p>
            <a:pPr lvl="0" algn="just"/>
            <a:r>
              <a:rPr lang="en-US" dirty="0" smtClean="0"/>
              <a:t>Sketching</a:t>
            </a:r>
            <a:r>
              <a:rPr lang="en-US" dirty="0" smtClean="0"/>
              <a:t> (although Bill Buxton, a pioneer of human-computer interaction, argues sketching is not an example of prototyping).</a:t>
            </a:r>
          </a:p>
          <a:p>
            <a:pPr lvl="0" algn="just"/>
            <a:r>
              <a:rPr lang="en-US" dirty="0" smtClean="0"/>
              <a:t>Card sorting.</a:t>
            </a:r>
          </a:p>
          <a:p>
            <a:pPr lvl="0" algn="just"/>
            <a:endParaRPr lang="en-US" dirty="0" smtClean="0"/>
          </a:p>
          <a:p>
            <a:pPr lvl="0" algn="just"/>
            <a:r>
              <a:rPr lang="en-US" dirty="0" smtClean="0"/>
              <a:t>'Wizard </a:t>
            </a:r>
            <a:r>
              <a:rPr lang="en-US" dirty="0" smtClean="0"/>
              <a:t>of Oz'.</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397691"/>
          </a:xfrm>
        </p:spPr>
        <p:txBody>
          <a:bodyPr>
            <a:noAutofit/>
          </a:bodyPr>
          <a:lstStyle/>
          <a:p>
            <a:pPr lvl="0" algn="just"/>
            <a:r>
              <a:rPr lang="en-US" sz="2100" b="1" dirty="0" smtClean="0"/>
              <a:t>Pros of Low-Fidelity Prototyping</a:t>
            </a:r>
            <a:endParaRPr lang="en-US" sz="2100" dirty="0" smtClean="0"/>
          </a:p>
          <a:p>
            <a:pPr lvl="0" algn="just"/>
            <a:endParaRPr lang="en-US" sz="2100" dirty="0" smtClean="0"/>
          </a:p>
          <a:p>
            <a:pPr lvl="0" algn="just"/>
            <a:r>
              <a:rPr lang="en-US" sz="2100" dirty="0" smtClean="0"/>
              <a:t>Quick </a:t>
            </a:r>
            <a:r>
              <a:rPr lang="en-US" sz="2100" dirty="0" smtClean="0"/>
              <a:t>and inexpensive.</a:t>
            </a:r>
          </a:p>
          <a:p>
            <a:pPr lvl="0" algn="just"/>
            <a:r>
              <a:rPr lang="en-US" sz="2100" dirty="0" smtClean="0"/>
              <a:t>Possible to make instant changes and test new iterations.</a:t>
            </a:r>
          </a:p>
          <a:p>
            <a:pPr lvl="0" algn="just"/>
            <a:r>
              <a:rPr lang="en-US" sz="2100" dirty="0" smtClean="0"/>
              <a:t>Disposable/throw-away.</a:t>
            </a:r>
          </a:p>
          <a:p>
            <a:pPr lvl="0" algn="just"/>
            <a:r>
              <a:rPr lang="en-US" sz="2100" dirty="0" smtClean="0"/>
              <a:t>Enables the designer to gain an overall view of the product using minimal time and effort, as opposed to focusing on the finer details over the course of slow, incremental changes.</a:t>
            </a:r>
          </a:p>
          <a:p>
            <a:pPr lvl="0" algn="just"/>
            <a:r>
              <a:rPr lang="en-US" sz="2100" dirty="0" smtClean="0"/>
              <a:t>Available to all; regardless of ability and experience, we are able to produce rudimentary versions of products in order to test users or canvas the opinions of stakeholders.</a:t>
            </a:r>
          </a:p>
          <a:p>
            <a:pPr lvl="0" algn="just"/>
            <a:r>
              <a:rPr lang="en-US" sz="2100" dirty="0" smtClean="0"/>
              <a:t>Encourages and fosters design thinking.</a:t>
            </a:r>
          </a:p>
          <a:p>
            <a:pPr algn="just"/>
            <a:endParaRPr lang="en-US" sz="2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245291"/>
          </a:xfrm>
        </p:spPr>
        <p:txBody>
          <a:bodyPr>
            <a:normAutofit fontScale="70000" lnSpcReduction="20000"/>
          </a:bodyPr>
          <a:lstStyle/>
          <a:p>
            <a:pPr lvl="0" algn="just"/>
            <a:r>
              <a:rPr lang="en-US" b="1" dirty="0" smtClean="0"/>
              <a:t>Cons of Low-Fidelity Prototyping</a:t>
            </a:r>
            <a:endParaRPr lang="en-US" dirty="0" smtClean="0"/>
          </a:p>
          <a:p>
            <a:pPr algn="just"/>
            <a:endParaRPr lang="en-US" dirty="0" smtClean="0"/>
          </a:p>
          <a:p>
            <a:pPr lvl="0" algn="just"/>
            <a:r>
              <a:rPr lang="en-US" dirty="0" smtClean="0"/>
              <a:t>An inherent lack of realism. Due to the basic and sometimes sketchy nature of low-</a:t>
            </a:r>
            <a:r>
              <a:rPr lang="en-US" dirty="0" err="1" smtClean="0"/>
              <a:t>fi</a:t>
            </a:r>
            <a:r>
              <a:rPr lang="en-US" dirty="0" smtClean="0"/>
              <a:t> prototypes, the applicability of results generated by tests involving simple early versions of a product may lack validity.</a:t>
            </a:r>
          </a:p>
          <a:p>
            <a:pPr lvl="0" algn="just"/>
            <a:endParaRPr lang="en-US" dirty="0" smtClean="0"/>
          </a:p>
          <a:p>
            <a:pPr lvl="0" algn="just"/>
            <a:r>
              <a:rPr lang="en-US" dirty="0" smtClean="0"/>
              <a:t>Depending </a:t>
            </a:r>
            <a:r>
              <a:rPr lang="en-US" dirty="0" smtClean="0"/>
              <a:t>on your product, the production of low-</a:t>
            </a:r>
            <a:r>
              <a:rPr lang="en-US" dirty="0" err="1" smtClean="0"/>
              <a:t>fi</a:t>
            </a:r>
            <a:r>
              <a:rPr lang="en-US" dirty="0" smtClean="0"/>
              <a:t> prototypes may not be appropriate for your intended users. For instance, if you are developing a product bound by a number of contextual constraints and/or dispositional constraints (i.e. physical characteristics of your user base, such as users with disabilities) then basic versions that do not reflect the nature, appearance or feel of the finished product may be of scant use; revealing very little of the eventual user experience.</a:t>
            </a:r>
          </a:p>
          <a:p>
            <a:pPr lvl="0" algn="just"/>
            <a:endParaRPr lang="en-US" dirty="0" smtClean="0"/>
          </a:p>
          <a:p>
            <a:pPr lvl="0" algn="just"/>
            <a:r>
              <a:rPr lang="en-US" dirty="0" smtClean="0"/>
              <a:t>Such </a:t>
            </a:r>
            <a:r>
              <a:rPr lang="en-US" dirty="0" smtClean="0"/>
              <a:t>prototypes often remove control from the user, as they generally have to interact in basic ways or simply inform an evaluator, demonstrate or write a blow-by-blow account of how they would use the finished product.</a:t>
            </a:r>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397691"/>
          </a:xfrm>
        </p:spPr>
        <p:txBody>
          <a:bodyPr>
            <a:normAutofit/>
          </a:bodyPr>
          <a:lstStyle/>
          <a:p>
            <a:pPr lvl="1" algn="just">
              <a:buNone/>
            </a:pPr>
            <a:r>
              <a:rPr lang="en-US" sz="2100" b="1" dirty="0" smtClean="0"/>
              <a:t>High-Fidelity Prototyping</a:t>
            </a:r>
          </a:p>
          <a:p>
            <a:pPr algn="just"/>
            <a:endParaRPr lang="en-US" sz="2100" dirty="0" smtClean="0"/>
          </a:p>
          <a:p>
            <a:pPr algn="just"/>
            <a:r>
              <a:rPr lang="en-US" sz="2100" dirty="0" smtClean="0"/>
              <a:t>High-fidelity </a:t>
            </a:r>
            <a:r>
              <a:rPr lang="en-US" sz="2100" dirty="0" smtClean="0"/>
              <a:t>prototypes are prototypes that look and operate closer to the finished product. </a:t>
            </a:r>
            <a:endParaRPr lang="en-US" sz="2100" dirty="0" smtClean="0"/>
          </a:p>
          <a:p>
            <a:pPr algn="just"/>
            <a:endParaRPr lang="en-US" sz="2100" dirty="0" smtClean="0"/>
          </a:p>
          <a:p>
            <a:pPr algn="just"/>
            <a:r>
              <a:rPr lang="en-US" sz="2100" dirty="0" smtClean="0"/>
              <a:t>For </a:t>
            </a:r>
            <a:r>
              <a:rPr lang="en-US" sz="2100" dirty="0" smtClean="0"/>
              <a:t>example, a 3D plastic model with movable parts (allowing users to manipulate and interact with a device in the same manner as the final design) is high-</a:t>
            </a:r>
            <a:r>
              <a:rPr lang="en-US" sz="2100" dirty="0" err="1" smtClean="0"/>
              <a:t>fi</a:t>
            </a:r>
            <a:r>
              <a:rPr lang="en-US" sz="2100" dirty="0" smtClean="0"/>
              <a:t> in comparison to, say, a wooden block. </a:t>
            </a:r>
            <a:endParaRPr lang="en-US" sz="2100" dirty="0" smtClean="0"/>
          </a:p>
          <a:p>
            <a:pPr algn="just"/>
            <a:endParaRPr lang="en-US" sz="2100" dirty="0" smtClean="0"/>
          </a:p>
          <a:p>
            <a:pPr algn="just"/>
            <a:r>
              <a:rPr lang="en-US" sz="2100" dirty="0" smtClean="0"/>
              <a:t>Likewise</a:t>
            </a:r>
            <a:r>
              <a:rPr lang="en-US" sz="2100" dirty="0" smtClean="0"/>
              <a:t>, an early version of a software system developed using a design program such as Sketch or Adobe Illustrator is high-</a:t>
            </a:r>
            <a:r>
              <a:rPr lang="en-US" sz="2100" dirty="0" err="1" smtClean="0"/>
              <a:t>fi</a:t>
            </a:r>
            <a:r>
              <a:rPr lang="en-US" sz="2100" dirty="0" smtClean="0"/>
              <a:t> in comparison to a paper prototype.</a:t>
            </a:r>
          </a:p>
          <a:p>
            <a:pPr algn="just"/>
            <a:endParaRPr lang="en-US" sz="21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53</TotalTime>
  <Words>1185</Words>
  <Application>Microsoft Office PowerPoint</Application>
  <PresentationFormat>On-screen Show (4:3)</PresentationFormat>
  <Paragraphs>131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Concourse</vt:lpstr>
      <vt:lpstr>Prototype</vt:lpstr>
      <vt:lpstr>What is Prototyping? </vt:lpstr>
      <vt:lpstr>Why do we need to use Prototyping? </vt:lpstr>
      <vt:lpstr>Slide 4</vt:lpstr>
      <vt:lpstr>Types of Prototyping</vt:lpstr>
      <vt:lpstr>Slide 6</vt:lpstr>
      <vt:lpstr>Slide 7</vt:lpstr>
      <vt:lpstr>Slide 8</vt:lpstr>
      <vt:lpstr>Slide 9</vt:lpstr>
      <vt:lpstr>Slide 10</vt:lpstr>
      <vt:lpstr>Slide 11</vt:lpstr>
      <vt:lpstr>Guidelines for Prototyping</vt:lpstr>
      <vt:lpstr>Slide 13</vt:lpstr>
      <vt:lpstr>Eight common ways to prototype</vt:lpstr>
      <vt:lpstr>Slide 15</vt:lpstr>
      <vt:lpstr>How do Feedbacks from Prototypes benefit the Design Thinking Process? </vt:lpstr>
      <vt:lpstr>What does Prototyping help us achieve?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Prototype</dc:title>
  <dc:creator>Mr. Laha</dc:creator>
  <cp:lastModifiedBy>Mr. Laha</cp:lastModifiedBy>
  <cp:revision>7</cp:revision>
  <dcterms:created xsi:type="dcterms:W3CDTF">2006-08-16T00:00:00Z</dcterms:created>
  <dcterms:modified xsi:type="dcterms:W3CDTF">2023-10-11T19:28:16Z</dcterms:modified>
</cp:coreProperties>
</file>