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6" r:id="rId2"/>
    <p:sldId id="277" r:id="rId3"/>
    <p:sldId id="278" r:id="rId4"/>
    <p:sldId id="279" r:id="rId5"/>
    <p:sldId id="280" r:id="rId6"/>
    <p:sldId id="281" r:id="rId7"/>
    <p:sldId id="282" r:id="rId8"/>
    <p:sldId id="283" r:id="rId9"/>
    <p:sldId id="28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71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718FA7C-D354-4D8E-AB50-993CBB0D11C1}"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4F9D1-27FD-4346-B30D-9D97B0BC1CEB}" type="slidenum">
              <a:rPr lang="en-US" smtClean="0"/>
              <a:t>‹#›</a:t>
            </a:fld>
            <a:endParaRPr lang="en-US"/>
          </a:p>
        </p:txBody>
      </p:sp>
    </p:spTree>
    <p:extLst>
      <p:ext uri="{BB962C8B-B14F-4D97-AF65-F5344CB8AC3E}">
        <p14:creationId xmlns:p14="http://schemas.microsoft.com/office/powerpoint/2010/main" val="3040823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18FA7C-D354-4D8E-AB50-993CBB0D11C1}"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4F9D1-27FD-4346-B30D-9D97B0BC1CEB}" type="slidenum">
              <a:rPr lang="en-US" smtClean="0"/>
              <a:t>‹#›</a:t>
            </a:fld>
            <a:endParaRPr lang="en-US"/>
          </a:p>
        </p:txBody>
      </p:sp>
    </p:spTree>
    <p:extLst>
      <p:ext uri="{BB962C8B-B14F-4D97-AF65-F5344CB8AC3E}">
        <p14:creationId xmlns:p14="http://schemas.microsoft.com/office/powerpoint/2010/main" val="3054013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18FA7C-D354-4D8E-AB50-993CBB0D11C1}"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4F9D1-27FD-4346-B30D-9D97B0BC1CE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960231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18FA7C-D354-4D8E-AB50-993CBB0D11C1}"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4F9D1-27FD-4346-B30D-9D97B0BC1CEB}" type="slidenum">
              <a:rPr lang="en-US" smtClean="0"/>
              <a:t>‹#›</a:t>
            </a:fld>
            <a:endParaRPr lang="en-US"/>
          </a:p>
        </p:txBody>
      </p:sp>
    </p:spTree>
    <p:extLst>
      <p:ext uri="{BB962C8B-B14F-4D97-AF65-F5344CB8AC3E}">
        <p14:creationId xmlns:p14="http://schemas.microsoft.com/office/powerpoint/2010/main" val="1079629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18FA7C-D354-4D8E-AB50-993CBB0D11C1}"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4F9D1-27FD-4346-B30D-9D97B0BC1CE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561980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18FA7C-D354-4D8E-AB50-993CBB0D11C1}"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4F9D1-27FD-4346-B30D-9D97B0BC1CEB}" type="slidenum">
              <a:rPr lang="en-US" smtClean="0"/>
              <a:t>‹#›</a:t>
            </a:fld>
            <a:endParaRPr lang="en-US"/>
          </a:p>
        </p:txBody>
      </p:sp>
    </p:spTree>
    <p:extLst>
      <p:ext uri="{BB962C8B-B14F-4D97-AF65-F5344CB8AC3E}">
        <p14:creationId xmlns:p14="http://schemas.microsoft.com/office/powerpoint/2010/main" val="23456331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18FA7C-D354-4D8E-AB50-993CBB0D11C1}"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4F9D1-27FD-4346-B30D-9D97B0BC1CEB}" type="slidenum">
              <a:rPr lang="en-US" smtClean="0"/>
              <a:t>‹#›</a:t>
            </a:fld>
            <a:endParaRPr lang="en-US"/>
          </a:p>
        </p:txBody>
      </p:sp>
    </p:spTree>
    <p:extLst>
      <p:ext uri="{BB962C8B-B14F-4D97-AF65-F5344CB8AC3E}">
        <p14:creationId xmlns:p14="http://schemas.microsoft.com/office/powerpoint/2010/main" val="38672255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18FA7C-D354-4D8E-AB50-993CBB0D11C1}"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4F9D1-27FD-4346-B30D-9D97B0BC1CEB}" type="slidenum">
              <a:rPr lang="en-US" smtClean="0"/>
              <a:t>‹#›</a:t>
            </a:fld>
            <a:endParaRPr lang="en-US"/>
          </a:p>
        </p:txBody>
      </p:sp>
    </p:spTree>
    <p:extLst>
      <p:ext uri="{BB962C8B-B14F-4D97-AF65-F5344CB8AC3E}">
        <p14:creationId xmlns:p14="http://schemas.microsoft.com/office/powerpoint/2010/main" val="208253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718FA7C-D354-4D8E-AB50-993CBB0D11C1}"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4F9D1-27FD-4346-B30D-9D97B0BC1CEB}" type="slidenum">
              <a:rPr lang="en-US" smtClean="0"/>
              <a:t>‹#›</a:t>
            </a:fld>
            <a:endParaRPr lang="en-US"/>
          </a:p>
        </p:txBody>
      </p:sp>
    </p:spTree>
    <p:extLst>
      <p:ext uri="{BB962C8B-B14F-4D97-AF65-F5344CB8AC3E}">
        <p14:creationId xmlns:p14="http://schemas.microsoft.com/office/powerpoint/2010/main" val="2439730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718FA7C-D354-4D8E-AB50-993CBB0D11C1}" type="datetimeFigureOut">
              <a:rPr lang="en-US" smtClean="0"/>
              <a:t>12/12/2022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514F9D1-27FD-4346-B30D-9D97B0BC1CEB}" type="slidenum">
              <a:rPr lang="en-US" smtClean="0"/>
              <a:t>‹#›</a:t>
            </a:fld>
            <a:endParaRPr lang="en-US"/>
          </a:p>
        </p:txBody>
      </p:sp>
    </p:spTree>
    <p:extLst>
      <p:ext uri="{BB962C8B-B14F-4D97-AF65-F5344CB8AC3E}">
        <p14:creationId xmlns:p14="http://schemas.microsoft.com/office/powerpoint/2010/main" val="103354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718FA7C-D354-4D8E-AB50-993CBB0D11C1}"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14F9D1-27FD-4346-B30D-9D97B0BC1CEB}" type="slidenum">
              <a:rPr lang="en-US" smtClean="0"/>
              <a:t>‹#›</a:t>
            </a:fld>
            <a:endParaRPr lang="en-US"/>
          </a:p>
        </p:txBody>
      </p:sp>
    </p:spTree>
    <p:extLst>
      <p:ext uri="{BB962C8B-B14F-4D97-AF65-F5344CB8AC3E}">
        <p14:creationId xmlns:p14="http://schemas.microsoft.com/office/powerpoint/2010/main" val="5793764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718FA7C-D354-4D8E-AB50-993CBB0D11C1}" type="datetimeFigureOut">
              <a:rPr lang="en-US" smtClean="0"/>
              <a:t>12/12/2022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514F9D1-27FD-4346-B30D-9D97B0BC1CEB}" type="slidenum">
              <a:rPr lang="en-US" smtClean="0"/>
              <a:t>‹#›</a:t>
            </a:fld>
            <a:endParaRPr lang="en-US"/>
          </a:p>
        </p:txBody>
      </p:sp>
    </p:spTree>
    <p:extLst>
      <p:ext uri="{BB962C8B-B14F-4D97-AF65-F5344CB8AC3E}">
        <p14:creationId xmlns:p14="http://schemas.microsoft.com/office/powerpoint/2010/main" val="3564802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2718FA7C-D354-4D8E-AB50-993CBB0D11C1}" type="datetimeFigureOut">
              <a:rPr lang="en-US" smtClean="0"/>
              <a:t>12/12/2022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514F9D1-27FD-4346-B30D-9D97B0BC1CEB}" type="slidenum">
              <a:rPr lang="en-US" smtClean="0"/>
              <a:t>‹#›</a:t>
            </a:fld>
            <a:endParaRPr lang="en-US"/>
          </a:p>
        </p:txBody>
      </p:sp>
    </p:spTree>
    <p:extLst>
      <p:ext uri="{BB962C8B-B14F-4D97-AF65-F5344CB8AC3E}">
        <p14:creationId xmlns:p14="http://schemas.microsoft.com/office/powerpoint/2010/main" val="232101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18FA7C-D354-4D8E-AB50-993CBB0D11C1}" type="datetimeFigureOut">
              <a:rPr lang="en-US" smtClean="0"/>
              <a:t>12/12/2022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514F9D1-27FD-4346-B30D-9D97B0BC1CEB}" type="slidenum">
              <a:rPr lang="en-US" smtClean="0"/>
              <a:t>‹#›</a:t>
            </a:fld>
            <a:endParaRPr lang="en-US"/>
          </a:p>
        </p:txBody>
      </p:sp>
    </p:spTree>
    <p:extLst>
      <p:ext uri="{BB962C8B-B14F-4D97-AF65-F5344CB8AC3E}">
        <p14:creationId xmlns:p14="http://schemas.microsoft.com/office/powerpoint/2010/main" val="3967832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18FA7C-D354-4D8E-AB50-993CBB0D11C1}"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14F9D1-27FD-4346-B30D-9D97B0BC1CEB}" type="slidenum">
              <a:rPr lang="en-US" smtClean="0"/>
              <a:t>‹#›</a:t>
            </a:fld>
            <a:endParaRPr lang="en-US"/>
          </a:p>
        </p:txBody>
      </p:sp>
    </p:spTree>
    <p:extLst>
      <p:ext uri="{BB962C8B-B14F-4D97-AF65-F5344CB8AC3E}">
        <p14:creationId xmlns:p14="http://schemas.microsoft.com/office/powerpoint/2010/main" val="1181981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718FA7C-D354-4D8E-AB50-993CBB0D11C1}" type="datetimeFigureOut">
              <a:rPr lang="en-US" smtClean="0"/>
              <a:t>12/12/2022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514F9D1-27FD-4346-B30D-9D97B0BC1CEB}" type="slidenum">
              <a:rPr lang="en-US" smtClean="0"/>
              <a:t>‹#›</a:t>
            </a:fld>
            <a:endParaRPr lang="en-US"/>
          </a:p>
        </p:txBody>
      </p:sp>
    </p:spTree>
    <p:extLst>
      <p:ext uri="{BB962C8B-B14F-4D97-AF65-F5344CB8AC3E}">
        <p14:creationId xmlns:p14="http://schemas.microsoft.com/office/powerpoint/2010/main" val="3599831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18FA7C-D354-4D8E-AB50-993CBB0D11C1}" type="datetimeFigureOut">
              <a:rPr lang="en-US" smtClean="0"/>
              <a:t>12/12/2022</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14F9D1-27FD-4346-B30D-9D97B0BC1CEB}" type="slidenum">
              <a:rPr lang="en-US" smtClean="0"/>
              <a:t>‹#›</a:t>
            </a:fld>
            <a:endParaRPr lang="en-US"/>
          </a:p>
        </p:txBody>
      </p:sp>
    </p:spTree>
    <p:extLst>
      <p:ext uri="{BB962C8B-B14F-4D97-AF65-F5344CB8AC3E}">
        <p14:creationId xmlns:p14="http://schemas.microsoft.com/office/powerpoint/2010/main" val="3327988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interaction-design.org/literature/topics/persona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STORYTELLING</a:t>
            </a:r>
            <a:endParaRPr lang="en-US" dirty="0"/>
          </a:p>
        </p:txBody>
      </p:sp>
      <p:sp>
        <p:nvSpPr>
          <p:cNvPr id="3" name="Content Placeholder 2"/>
          <p:cNvSpPr>
            <a:spLocks noGrp="1"/>
          </p:cNvSpPr>
          <p:nvPr>
            <p:ph idx="1"/>
          </p:nvPr>
        </p:nvSpPr>
        <p:spPr/>
        <p:txBody>
          <a:bodyPr/>
          <a:lstStyle/>
          <a:p>
            <a:pPr algn="just"/>
            <a:endParaRPr lang="en-US" dirty="0" smtClean="0"/>
          </a:p>
          <a:p>
            <a:pPr algn="just"/>
            <a:r>
              <a:rPr lang="en-US" dirty="0" smtClean="0"/>
              <a:t>Designers </a:t>
            </a:r>
            <a:r>
              <a:rPr lang="en-US" dirty="0"/>
              <a:t>use storytelling to get insight into users, build empathy and reach them emotionally. </a:t>
            </a:r>
            <a:endParaRPr lang="en-US" dirty="0" smtClean="0"/>
          </a:p>
          <a:p>
            <a:pPr algn="just"/>
            <a:endParaRPr lang="en-US" dirty="0" smtClean="0"/>
          </a:p>
          <a:p>
            <a:pPr algn="just"/>
            <a:r>
              <a:rPr lang="en-US" dirty="0" smtClean="0"/>
              <a:t>Designers </a:t>
            </a:r>
            <a:r>
              <a:rPr lang="en-US" dirty="0"/>
              <a:t>create personas to represent target users and add conflict to stories that reflect their user journeys and problems. </a:t>
            </a:r>
            <a:endParaRPr lang="en-US" dirty="0" smtClean="0"/>
          </a:p>
          <a:p>
            <a:pPr algn="just"/>
            <a:endParaRPr lang="en-US" dirty="0"/>
          </a:p>
          <a:p>
            <a:pPr algn="just"/>
            <a:r>
              <a:rPr lang="en-US" dirty="0" smtClean="0"/>
              <a:t>Crafting </a:t>
            </a:r>
            <a:r>
              <a:rPr lang="en-US" dirty="0"/>
              <a:t>stories, designers can better understand what users want from a solution.</a:t>
            </a:r>
          </a:p>
        </p:txBody>
      </p:sp>
    </p:spTree>
    <p:extLst>
      <p:ext uri="{BB962C8B-B14F-4D97-AF65-F5344CB8AC3E}">
        <p14:creationId xmlns:p14="http://schemas.microsoft.com/office/powerpoint/2010/main" val="25757636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How Storytelling Works in Design</a:t>
            </a:r>
            <a:endParaRPr lang="en-US" dirty="0"/>
          </a:p>
        </p:txBody>
      </p:sp>
      <p:sp>
        <p:nvSpPr>
          <p:cNvPr id="3" name="Content Placeholder 2"/>
          <p:cNvSpPr>
            <a:spLocks noGrp="1"/>
          </p:cNvSpPr>
          <p:nvPr>
            <p:ph idx="1"/>
          </p:nvPr>
        </p:nvSpPr>
        <p:spPr>
          <a:xfrm>
            <a:off x="682388" y="1487606"/>
            <a:ext cx="8591614" cy="4553757"/>
          </a:xfrm>
        </p:spPr>
        <p:txBody>
          <a:bodyPr>
            <a:normAutofit fontScale="92500" lnSpcReduction="20000"/>
          </a:bodyPr>
          <a:lstStyle/>
          <a:p>
            <a:pPr algn="just"/>
            <a:r>
              <a:rPr lang="en-US" dirty="0"/>
              <a:t>Good stories always captivate audiences. In user experience (UX) design, you use storytelling throughout the design process to ensure that all work focuses on the users’ needs and the value you want to give those users. </a:t>
            </a:r>
            <a:endParaRPr lang="en-US" dirty="0" smtClean="0"/>
          </a:p>
          <a:p>
            <a:pPr algn="just"/>
            <a:endParaRPr lang="en-US" dirty="0"/>
          </a:p>
          <a:p>
            <a:pPr algn="just"/>
            <a:r>
              <a:rPr lang="en-US" dirty="0" smtClean="0"/>
              <a:t>After </a:t>
            </a:r>
            <a:r>
              <a:rPr lang="en-US" dirty="0"/>
              <a:t>completing design research to understand your users’ needs and desires, you use your insights to tell a story about who your users are, what they need and how you’ll provide that. </a:t>
            </a:r>
            <a:endParaRPr lang="en-US" dirty="0" smtClean="0"/>
          </a:p>
          <a:p>
            <a:pPr algn="just"/>
            <a:endParaRPr lang="en-US" dirty="0"/>
          </a:p>
          <a:p>
            <a:pPr algn="just"/>
            <a:r>
              <a:rPr lang="en-US" dirty="0" smtClean="0"/>
              <a:t>This </a:t>
            </a:r>
            <a:r>
              <a:rPr lang="en-US" dirty="0"/>
              <a:t>story makes it easy for everyone involved in the project to empathize with the users and ensure that their work matches the story. Having a story throughout your project means marketing the design at the end of the design process is also straightforward, as you already know exactly which story to tell to show how your product provides value.</a:t>
            </a:r>
          </a:p>
          <a:p>
            <a:pPr algn="just"/>
            <a:r>
              <a:rPr lang="en-US" i="1" dirty="0"/>
              <a:t>“People think that stories are shaped by people. In fact, it’s the other way around.”</a:t>
            </a:r>
            <a:br>
              <a:rPr lang="en-US" i="1" dirty="0"/>
            </a:br>
            <a:r>
              <a:rPr lang="en-US" i="1" dirty="0"/>
              <a:t/>
            </a:r>
            <a:br>
              <a:rPr lang="en-US" i="1" dirty="0"/>
            </a:br>
            <a:r>
              <a:rPr lang="en-US" i="1" dirty="0"/>
              <a:t>—Terry </a:t>
            </a:r>
            <a:r>
              <a:rPr lang="en-US" i="1" dirty="0" err="1"/>
              <a:t>Pratchett</a:t>
            </a:r>
            <a:r>
              <a:rPr lang="en-US" i="1" dirty="0"/>
              <a:t>, Famous fantasy author</a:t>
            </a:r>
            <a:endParaRPr lang="en-US" dirty="0"/>
          </a:p>
          <a:p>
            <a:pPr algn="just"/>
            <a:endParaRPr lang="en-US" dirty="0"/>
          </a:p>
        </p:txBody>
      </p:sp>
    </p:spTree>
    <p:extLst>
      <p:ext uri="{BB962C8B-B14F-4D97-AF65-F5344CB8AC3E}">
        <p14:creationId xmlns:p14="http://schemas.microsoft.com/office/powerpoint/2010/main" val="1018788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What Makes Good Stories?</a:t>
            </a:r>
            <a:r>
              <a:rPr lang="en-US" dirty="0"/>
              <a:t/>
            </a:r>
            <a:br>
              <a:rPr lang="en-US" dirty="0"/>
            </a:br>
            <a:endParaRPr lang="en-US" dirty="0"/>
          </a:p>
        </p:txBody>
      </p:sp>
      <p:pic>
        <p:nvPicPr>
          <p:cNvPr id="4" name="Content Placeholder 3" descr="https://public-media.interaction-design.org/images/uploads/user-content/1445/ZymBV4gngGV5XVXuOaCuWe0StQqmdluReE3G22fg.jpeg"/>
          <p:cNvPicPr>
            <a:picLocks noGrp="1"/>
          </p:cNvPicPr>
          <p:nvPr>
            <p:ph idx="1"/>
          </p:nvPr>
        </p:nvPicPr>
        <p:blipFill rotWithShape="1">
          <a:blip r:embed="rId2">
            <a:extLst>
              <a:ext uri="{28A0092B-C50C-407E-A947-70E740481C1C}">
                <a14:useLocalDpi xmlns:a14="http://schemas.microsoft.com/office/drawing/2010/main" val="0"/>
              </a:ext>
            </a:extLst>
          </a:blip>
          <a:srcRect b="16851"/>
          <a:stretch/>
        </p:blipFill>
        <p:spPr bwMode="auto">
          <a:xfrm>
            <a:off x="1211462" y="1801504"/>
            <a:ext cx="7529113" cy="4240521"/>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355744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96037"/>
            <a:ext cx="8596668" cy="5345326"/>
          </a:xfrm>
        </p:spPr>
        <p:txBody>
          <a:bodyPr>
            <a:normAutofit/>
          </a:bodyPr>
          <a:lstStyle/>
          <a:p>
            <a:pPr lvl="0" algn="just"/>
            <a:r>
              <a:rPr lang="en-US" b="1" dirty="0"/>
              <a:t>Plot</a:t>
            </a:r>
            <a:r>
              <a:rPr lang="en-US" dirty="0"/>
              <a:t> – </a:t>
            </a:r>
            <a:r>
              <a:rPr lang="en-US" i="1" dirty="0"/>
              <a:t>What</a:t>
            </a:r>
            <a:r>
              <a:rPr lang="en-US" dirty="0"/>
              <a:t> are users trying to </a:t>
            </a:r>
            <a:r>
              <a:rPr lang="en-US" i="1" dirty="0"/>
              <a:t>achieve/overcome</a:t>
            </a:r>
            <a:r>
              <a:rPr lang="en-US" dirty="0"/>
              <a:t>?</a:t>
            </a:r>
          </a:p>
          <a:p>
            <a:pPr lvl="0" algn="just"/>
            <a:r>
              <a:rPr lang="en-US" b="1" dirty="0"/>
              <a:t>Character</a:t>
            </a:r>
            <a:r>
              <a:rPr lang="en-US" dirty="0"/>
              <a:t> – </a:t>
            </a:r>
            <a:r>
              <a:rPr lang="en-US" i="1" dirty="0"/>
              <a:t>Who</a:t>
            </a:r>
            <a:r>
              <a:rPr lang="en-US" dirty="0"/>
              <a:t> are the users: not just demographically, but </a:t>
            </a:r>
            <a:r>
              <a:rPr lang="en-US" i="1" dirty="0"/>
              <a:t>what insights</a:t>
            </a:r>
            <a:r>
              <a:rPr lang="en-US" dirty="0"/>
              <a:t> do you need to understand what they (and their needs) are </a:t>
            </a:r>
            <a:r>
              <a:rPr lang="en-US" i="1" dirty="0"/>
              <a:t>truly</a:t>
            </a:r>
            <a:r>
              <a:rPr lang="en-US" dirty="0"/>
              <a:t> like?</a:t>
            </a:r>
          </a:p>
          <a:p>
            <a:pPr lvl="0" algn="just"/>
            <a:r>
              <a:rPr lang="en-US" b="1" dirty="0"/>
              <a:t>Theme</a:t>
            </a:r>
            <a:r>
              <a:rPr lang="en-US" dirty="0"/>
              <a:t> – </a:t>
            </a:r>
            <a:r>
              <a:rPr lang="en-US" i="1" dirty="0"/>
              <a:t>How</a:t>
            </a:r>
            <a:r>
              <a:rPr lang="en-US" dirty="0"/>
              <a:t> can you establish a </a:t>
            </a:r>
            <a:r>
              <a:rPr lang="en-US" i="1" dirty="0"/>
              <a:t>trustworthy presence</a:t>
            </a:r>
            <a:r>
              <a:rPr lang="en-US" dirty="0"/>
              <a:t> to them and still set yourself apart from competitors? </a:t>
            </a:r>
            <a:r>
              <a:rPr lang="en-US" i="1" dirty="0"/>
              <a:t>How </a:t>
            </a:r>
            <a:r>
              <a:rPr lang="en-US" dirty="0"/>
              <a:t>will you reflect the overall obstacles users must overcome?</a:t>
            </a:r>
          </a:p>
          <a:p>
            <a:pPr lvl="0" algn="just"/>
            <a:r>
              <a:rPr lang="en-US" b="1" dirty="0"/>
              <a:t>Dialogue/Diction</a:t>
            </a:r>
            <a:r>
              <a:rPr lang="en-US" dirty="0"/>
              <a:t> – </a:t>
            </a:r>
            <a:r>
              <a:rPr lang="en-US" i="1" dirty="0"/>
              <a:t>What</a:t>
            </a:r>
            <a:r>
              <a:rPr lang="en-US" dirty="0"/>
              <a:t> will your design </a:t>
            </a:r>
            <a:r>
              <a:rPr lang="en-US" i="1" dirty="0"/>
              <a:t>say</a:t>
            </a:r>
            <a:r>
              <a:rPr lang="en-US" dirty="0"/>
              <a:t> to users and </a:t>
            </a:r>
            <a:r>
              <a:rPr lang="en-US" i="1" dirty="0"/>
              <a:t>how</a:t>
            </a:r>
            <a:r>
              <a:rPr lang="en-US" dirty="0"/>
              <a:t>? Does a formal/informal tone match their expectations? How much text is appropriate?</a:t>
            </a:r>
          </a:p>
          <a:p>
            <a:pPr lvl="0" algn="just"/>
            <a:r>
              <a:rPr lang="en-US" b="1" dirty="0"/>
              <a:t>Melody</a:t>
            </a:r>
            <a:r>
              <a:rPr lang="en-US" dirty="0"/>
              <a:t> – </a:t>
            </a:r>
            <a:r>
              <a:rPr lang="en-US" i="1" dirty="0"/>
              <a:t>How</a:t>
            </a:r>
            <a:r>
              <a:rPr lang="en-US" dirty="0"/>
              <a:t> will the overall </a:t>
            </a:r>
            <a:r>
              <a:rPr lang="en-US" i="1" dirty="0"/>
              <a:t>design pattern</a:t>
            </a:r>
            <a:r>
              <a:rPr lang="en-US" dirty="0"/>
              <a:t> appear</a:t>
            </a:r>
            <a:r>
              <a:rPr lang="en-US" i="1" dirty="0"/>
              <a:t> pleasant and predictable</a:t>
            </a:r>
            <a:r>
              <a:rPr lang="en-US" dirty="0"/>
              <a:t> to users, </a:t>
            </a:r>
            <a:r>
              <a:rPr lang="en-US" i="1" dirty="0"/>
              <a:t>moving</a:t>
            </a:r>
            <a:r>
              <a:rPr lang="en-US" dirty="0"/>
              <a:t> them emotionally?</a:t>
            </a:r>
          </a:p>
          <a:p>
            <a:pPr lvl="0" algn="just"/>
            <a:r>
              <a:rPr lang="en-US" b="1" dirty="0"/>
              <a:t>Décor</a:t>
            </a:r>
            <a:r>
              <a:rPr lang="en-US" dirty="0"/>
              <a:t> – </a:t>
            </a:r>
            <a:r>
              <a:rPr lang="en-US" i="1" dirty="0"/>
              <a:t>How </a:t>
            </a:r>
            <a:r>
              <a:rPr lang="en-US" dirty="0"/>
              <a:t>will you </a:t>
            </a:r>
            <a:r>
              <a:rPr lang="en-US" i="1" dirty="0"/>
              <a:t>present</a:t>
            </a:r>
            <a:r>
              <a:rPr lang="en-US" dirty="0"/>
              <a:t> everything so the graphics match the </a:t>
            </a:r>
            <a:r>
              <a:rPr lang="en-US" i="1" dirty="0"/>
              <a:t>setting</a:t>
            </a:r>
            <a:r>
              <a:rPr lang="en-US" dirty="0"/>
              <a:t> the users can sense? Would a classic design or stylized, niche layout meet their expectations?</a:t>
            </a:r>
          </a:p>
          <a:p>
            <a:pPr lvl="0" algn="just"/>
            <a:r>
              <a:rPr lang="en-US" b="1" dirty="0"/>
              <a:t>Spectacle</a:t>
            </a:r>
            <a:r>
              <a:rPr lang="en-US" dirty="0"/>
              <a:t> – </a:t>
            </a:r>
            <a:r>
              <a:rPr lang="en-US" i="1" dirty="0"/>
              <a:t>How</a:t>
            </a:r>
            <a:r>
              <a:rPr lang="en-US" dirty="0"/>
              <a:t> can you make your design </a:t>
            </a:r>
            <a:r>
              <a:rPr lang="en-US" i="1" dirty="0"/>
              <a:t>outstanding</a:t>
            </a:r>
            <a:r>
              <a:rPr lang="en-US" dirty="0"/>
              <a:t> so users will remember it?</a:t>
            </a:r>
          </a:p>
        </p:txBody>
      </p:sp>
    </p:spTree>
    <p:extLst>
      <p:ext uri="{BB962C8B-B14F-4D97-AF65-F5344CB8AC3E}">
        <p14:creationId xmlns:p14="http://schemas.microsoft.com/office/powerpoint/2010/main" val="22530503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How to Reach Users through Stories</a:t>
            </a:r>
            <a:r>
              <a:rPr lang="en-US" dirty="0"/>
              <a:t/>
            </a:r>
            <a:br>
              <a:rPr lang="en-US" dirty="0"/>
            </a:br>
            <a:endParaRPr lang="en-US" dirty="0"/>
          </a:p>
        </p:txBody>
      </p:sp>
      <p:sp>
        <p:nvSpPr>
          <p:cNvPr id="3" name="Content Placeholder 2"/>
          <p:cNvSpPr>
            <a:spLocks noGrp="1"/>
          </p:cNvSpPr>
          <p:nvPr>
            <p:ph idx="1"/>
          </p:nvPr>
        </p:nvSpPr>
        <p:spPr>
          <a:xfrm>
            <a:off x="677334" y="1665027"/>
            <a:ext cx="8596668" cy="4376335"/>
          </a:xfrm>
        </p:spPr>
        <p:txBody>
          <a:bodyPr>
            <a:normAutofit/>
          </a:bodyPr>
          <a:lstStyle/>
          <a:p>
            <a:pPr lvl="0" algn="just"/>
            <a:endParaRPr lang="en-US" b="1" dirty="0" smtClean="0"/>
          </a:p>
          <a:p>
            <a:pPr lvl="0" algn="just"/>
            <a:endParaRPr lang="en-US" b="1" dirty="0"/>
          </a:p>
          <a:p>
            <a:pPr lvl="0" algn="just"/>
            <a:r>
              <a:rPr lang="en-US" b="1" dirty="0" smtClean="0"/>
              <a:t>Define </a:t>
            </a:r>
            <a:r>
              <a:rPr lang="en-US" b="1" dirty="0"/>
              <a:t>your target users with</a:t>
            </a:r>
            <a:r>
              <a:rPr lang="en-US" dirty="0"/>
              <a:t> </a:t>
            </a:r>
            <a:r>
              <a:rPr lang="en-US" b="1" dirty="0"/>
              <a:t>personas</a:t>
            </a:r>
            <a:r>
              <a:rPr lang="en-US" u="sng" dirty="0">
                <a:hlinkClick r:id="rId2"/>
              </a:rPr>
              <a:t> </a:t>
            </a:r>
            <a:r>
              <a:rPr lang="en-US" dirty="0"/>
              <a:t>– to envision users’ likely experiences and gain empathic insights. Personas are based on user research but tell a story about your insights. An example persona might be “Rick”, a 47-year-old manager struggling with his work–family-life balance. He even works on his train commutes. Feeling drained, he wants better control of his life.</a:t>
            </a:r>
            <a:endParaRPr lang="en-US" sz="1600" dirty="0"/>
          </a:p>
          <a:p>
            <a:pPr marL="0" lvl="0" indent="0" algn="just">
              <a:buNone/>
            </a:pPr>
            <a:endParaRPr lang="en-US" b="1" dirty="0" smtClean="0"/>
          </a:p>
        </p:txBody>
      </p:sp>
    </p:spTree>
    <p:extLst>
      <p:ext uri="{BB962C8B-B14F-4D97-AF65-F5344CB8AC3E}">
        <p14:creationId xmlns:p14="http://schemas.microsoft.com/office/powerpoint/2010/main" val="26890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09685"/>
            <a:ext cx="8596668" cy="5331678"/>
          </a:xfrm>
        </p:spPr>
        <p:txBody>
          <a:bodyPr>
            <a:normAutofit/>
          </a:bodyPr>
          <a:lstStyle/>
          <a:p>
            <a:pPr lvl="0" algn="just"/>
            <a:endParaRPr lang="en-US" b="1" dirty="0" smtClean="0"/>
          </a:p>
          <a:p>
            <a:pPr lvl="0" algn="just"/>
            <a:r>
              <a:rPr lang="en-US" b="1" dirty="0" smtClean="0"/>
              <a:t>Create </a:t>
            </a:r>
            <a:r>
              <a:rPr lang="en-US" b="1" dirty="0"/>
              <a:t>a plot, with conflict</a:t>
            </a:r>
            <a:r>
              <a:rPr lang="en-US" dirty="0"/>
              <a:t> – to make the personas heroes and envision how they can overcome specific problems using your design. Make this a mapped-out journey or storyboard with each persona’s aim/s clearly defined. E.g.:</a:t>
            </a:r>
            <a:endParaRPr lang="en-US" sz="1600" dirty="0"/>
          </a:p>
          <a:p>
            <a:pPr lvl="1" algn="just"/>
            <a:r>
              <a:rPr lang="en-US" dirty="0"/>
              <a:t>Rick discovers your (yet-to-be-designed) time-management app online. He downloads it and completes your questionnaire about work commitments, family, outgoings, etc.</a:t>
            </a:r>
            <a:endParaRPr lang="en-US" sz="1400" dirty="0"/>
          </a:p>
          <a:p>
            <a:pPr lvl="1" algn="just"/>
            <a:r>
              <a:rPr lang="en-US" dirty="0"/>
              <a:t>He starts using your app, letting it collect data from his phone and fitness tracker about time on various tasks/activities, stress levels, alertness, etc.</a:t>
            </a:r>
            <a:endParaRPr lang="en-US" sz="1400" dirty="0"/>
          </a:p>
          <a:p>
            <a:pPr lvl="1" algn="just"/>
            <a:r>
              <a:rPr lang="en-US" dirty="0"/>
              <a:t>After a week, your app charts his tasks and activities, including sleep, heart-rate data, etc.</a:t>
            </a:r>
            <a:endParaRPr lang="en-US" sz="1400" dirty="0"/>
          </a:p>
          <a:p>
            <a:pPr lvl="1" algn="just"/>
            <a:r>
              <a:rPr lang="en-US" dirty="0"/>
              <a:t>Tapping a phone tab, Rick sees time-management suggestions on how to become more productive, well-rested, etc.</a:t>
            </a:r>
            <a:endParaRPr lang="en-US" sz="1400" dirty="0"/>
          </a:p>
          <a:p>
            <a:pPr lvl="1" algn="just"/>
            <a:r>
              <a:rPr lang="en-US" dirty="0"/>
              <a:t>He has the option to continue or suspend monitoring (e.g., if on holiday/vacation).</a:t>
            </a:r>
            <a:endParaRPr lang="en-US" sz="1400" dirty="0"/>
          </a:p>
        </p:txBody>
      </p:sp>
    </p:spTree>
    <p:extLst>
      <p:ext uri="{BB962C8B-B14F-4D97-AF65-F5344CB8AC3E}">
        <p14:creationId xmlns:p14="http://schemas.microsoft.com/office/powerpoint/2010/main" val="128700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91571"/>
            <a:ext cx="8596668" cy="5249792"/>
          </a:xfrm>
        </p:spPr>
        <p:txBody>
          <a:bodyPr/>
          <a:lstStyle/>
          <a:p>
            <a:pPr lvl="0" algn="just"/>
            <a:endParaRPr lang="en-US" b="1" dirty="0" smtClean="0"/>
          </a:p>
          <a:p>
            <a:pPr lvl="0" algn="just"/>
            <a:r>
              <a:rPr lang="en-US" b="1" dirty="0" smtClean="0"/>
              <a:t>Give </a:t>
            </a:r>
            <a:r>
              <a:rPr lang="en-US" b="1" dirty="0"/>
              <a:t>your design the supporting role </a:t>
            </a:r>
            <a:r>
              <a:rPr lang="en-US" dirty="0"/>
              <a:t>– show it improving your persona’s/user’s life and how easy it is to use. For example, consider how many steps Rick needs to use your app and if voice-controlled devices at home might influence its suggestions.</a:t>
            </a:r>
          </a:p>
          <a:p>
            <a:pPr lvl="0" algn="just"/>
            <a:endParaRPr lang="en-US" b="1" dirty="0" smtClean="0"/>
          </a:p>
          <a:p>
            <a:pPr lvl="0" algn="just"/>
            <a:r>
              <a:rPr lang="en-US" b="1" dirty="0" smtClean="0"/>
              <a:t>Work </a:t>
            </a:r>
            <a:r>
              <a:rPr lang="en-US" b="1" dirty="0"/>
              <a:t>with the setting </a:t>
            </a:r>
            <a:r>
              <a:rPr lang="en-US" dirty="0"/>
              <a:t>–When and where users use your design is vital for building empathy. For Rick, it’s the home, train and workplace. But what about (e.g.) busy professionals working from home?</a:t>
            </a:r>
          </a:p>
          <a:p>
            <a:pPr lvl="0" algn="just"/>
            <a:endParaRPr lang="en-US" b="1" dirty="0" smtClean="0"/>
          </a:p>
          <a:p>
            <a:pPr lvl="0" algn="just"/>
            <a:r>
              <a:rPr lang="en-US" b="1" dirty="0" smtClean="0"/>
              <a:t>Tailor </a:t>
            </a:r>
            <a:r>
              <a:rPr lang="en-US" b="1" dirty="0"/>
              <a:t>the look/feel </a:t>
            </a:r>
            <a:r>
              <a:rPr lang="en-US" dirty="0"/>
              <a:t>– Your design’s appearance is vital regardless of its functional benefits, so design the most appropriate (e.g.) layout, colors, typography. For example, Rick prioritizes an at-a-glance, easy-to-use design, but soothing colors would complement larger fonts, etc.</a:t>
            </a:r>
          </a:p>
          <a:p>
            <a:pPr algn="just"/>
            <a:endParaRPr lang="en-US" dirty="0"/>
          </a:p>
        </p:txBody>
      </p:sp>
    </p:spTree>
    <p:extLst>
      <p:ext uri="{BB962C8B-B14F-4D97-AF65-F5344CB8AC3E}">
        <p14:creationId xmlns:p14="http://schemas.microsoft.com/office/powerpoint/2010/main" val="898656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2388" y="354842"/>
            <a:ext cx="8591614" cy="5686521"/>
          </a:xfrm>
        </p:spPr>
        <p:txBody>
          <a:bodyPr>
            <a:normAutofit/>
          </a:bodyPr>
          <a:lstStyle/>
          <a:p>
            <a:pPr algn="just"/>
            <a:r>
              <a:rPr lang="en-US" b="1" dirty="0"/>
              <a:t>Always Consider</a:t>
            </a:r>
            <a:endParaRPr lang="en-US" dirty="0"/>
          </a:p>
          <a:p>
            <a:pPr lvl="0" algn="just"/>
            <a:r>
              <a:rPr lang="en-US" b="1" dirty="0"/>
              <a:t>The What</a:t>
            </a:r>
            <a:r>
              <a:rPr lang="en-US" dirty="0"/>
              <a:t> – The user problem/s you define: E.g., They work too much overtime because of…? Budgeting problems at home?</a:t>
            </a:r>
          </a:p>
          <a:p>
            <a:pPr lvl="0" algn="just"/>
            <a:r>
              <a:rPr lang="en-US" b="1" dirty="0"/>
              <a:t>The Who</a:t>
            </a:r>
            <a:r>
              <a:rPr lang="en-US" dirty="0"/>
              <a:t> – The users themselves, envisioned through personas. This includes people who play influential roles in the main user’s/persona’s story. You can identify them using customer journey maps.</a:t>
            </a:r>
          </a:p>
          <a:p>
            <a:pPr lvl="0" algn="just"/>
            <a:r>
              <a:rPr lang="en-US" b="1" dirty="0"/>
              <a:t>The How</a:t>
            </a:r>
            <a:r>
              <a:rPr lang="en-US" dirty="0"/>
              <a:t> – Your story arc, with a beginning, middle and end. From introducing the player/s at the beginning, you build towards their biggest problems (which many factors can affect) and finish with the happy ending your design delivers.</a:t>
            </a:r>
          </a:p>
          <a:p>
            <a:pPr marL="0" indent="0" algn="just">
              <a:buNone/>
            </a:pPr>
            <a:endParaRPr lang="en-US" dirty="0"/>
          </a:p>
          <a:p>
            <a:pPr algn="just"/>
            <a:r>
              <a:rPr lang="en-US" i="1" dirty="0"/>
              <a:t>Your story narratives are “magic mirrors”—proving fine-tuned empathy and connection with users’ values—where users discover how to make their own happy endings.</a:t>
            </a:r>
            <a:endParaRPr lang="en-US" dirty="0"/>
          </a:p>
          <a:p>
            <a:pPr algn="just"/>
            <a:r>
              <a:rPr lang="en-US" dirty="0"/>
              <a:t>Ultimately, </a:t>
            </a:r>
            <a:r>
              <a:rPr lang="en-US" b="1" dirty="0"/>
              <a:t>your design should predict your target users’ actions at every level possible</a:t>
            </a:r>
            <a:r>
              <a:rPr lang="en-US" dirty="0"/>
              <a:t>. Testing will help confirm how successful it is.</a:t>
            </a:r>
          </a:p>
        </p:txBody>
      </p:sp>
    </p:spTree>
    <p:extLst>
      <p:ext uri="{BB962C8B-B14F-4D97-AF65-F5344CB8AC3E}">
        <p14:creationId xmlns:p14="http://schemas.microsoft.com/office/powerpoint/2010/main" val="23217431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Vaccine Hesitancy &amp; Storytelling in Different Parts of India:</a:t>
            </a:r>
          </a:p>
        </p:txBody>
      </p:sp>
      <p:pic>
        <p:nvPicPr>
          <p:cNvPr id="7" name="Content Placeholder 6" descr="https://www.d-thinking.com/wp-content/uploads/2021/07/Poster-in-Rajasthan-urging-vaccination.jpg"/>
          <p:cNvPicPr>
            <a:picLocks noGrp="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677863" y="2160589"/>
            <a:ext cx="4183062" cy="3880773"/>
          </a:xfrm>
          <a:prstGeom prst="rect">
            <a:avLst/>
          </a:prstGeom>
          <a:noFill/>
          <a:ln>
            <a:noFill/>
          </a:ln>
        </p:spPr>
      </p:pic>
      <p:pic>
        <p:nvPicPr>
          <p:cNvPr id="8" name="Content Placeholder 7" descr="https://www.d-thinking.com/wp-content/uploads/2021/07/Storytelling-in-cultural-arts.jpg"/>
          <p:cNvPicPr>
            <a:picLocks noGrp="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089525" y="2238233"/>
            <a:ext cx="4184650" cy="3803129"/>
          </a:xfrm>
          <a:prstGeom prst="rect">
            <a:avLst/>
          </a:prstGeom>
          <a:noFill/>
          <a:ln>
            <a:noFill/>
          </a:ln>
        </p:spPr>
      </p:pic>
    </p:spTree>
    <p:extLst>
      <p:ext uri="{BB962C8B-B14F-4D97-AF65-F5344CB8AC3E}">
        <p14:creationId xmlns:p14="http://schemas.microsoft.com/office/powerpoint/2010/main" val="25553397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408</TotalTime>
  <Words>259</Words>
  <Application>Microsoft Office PowerPoint</Application>
  <PresentationFormat>Widescreen</PresentationFormat>
  <Paragraphs>47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Trebuchet MS</vt:lpstr>
      <vt:lpstr>Wingdings 3</vt:lpstr>
      <vt:lpstr>Facet</vt:lpstr>
      <vt:lpstr>STORYTELLING</vt:lpstr>
      <vt:lpstr>How Storytelling Works in Design</vt:lpstr>
      <vt:lpstr>What Makes Good Stories? </vt:lpstr>
      <vt:lpstr>PowerPoint Presentation</vt:lpstr>
      <vt:lpstr>How to Reach Users through Stories </vt:lpstr>
      <vt:lpstr>PowerPoint Presentation</vt:lpstr>
      <vt:lpstr>PowerPoint Presentation</vt:lpstr>
      <vt:lpstr>PowerPoint Presentation</vt:lpstr>
      <vt:lpstr>Vaccine Hesitancy &amp; Storytelling in Different Parts of India:</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Doodling</dc:title>
  <dc:creator>user</dc:creator>
  <cp:lastModifiedBy>user</cp:lastModifiedBy>
  <cp:revision>23</cp:revision>
  <dcterms:created xsi:type="dcterms:W3CDTF">2022-11-21T03:59:10Z</dcterms:created>
  <dcterms:modified xsi:type="dcterms:W3CDTF">2022-12-12T16:10:46Z</dcterms:modified>
</cp:coreProperties>
</file>