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120" y="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F6B00-E25B-4E5E-B7BA-3925EAD2555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0D40D-453C-45A8-9DFD-13BCA387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95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45F4-9AAC-44CE-B827-A7C2D138F89B}" type="datetime1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Based on total players that played in the 2022-2023 season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5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D6F3-F238-4849-85C0-0A88D8715097}" type="datetime1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Based on total players that played in the 2022-2023 season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3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75864EDA-4CF5-4051-BBF4-3148A4060A0E}" type="datetime1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r>
              <a:rPr lang="en-US"/>
              <a:t>1. Based on total players that played in the 2022-2023 season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0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8D81-B488-46B6-A5B6-D471BBF45331}" type="datetime1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Based on total players that played in the 2022-2023 season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0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5CE30E-119B-4754-9AF4-8C19807F1AD0}" type="datetime1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1. Based on total players that played in the 2022-2023 season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68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78D1-18F6-4094-A8A1-71882D4DD14F}" type="datetime1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Based on total players that played in the 2022-2023 season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2BB4-3AE9-4A10-84C8-79E02B03D38D}" type="datetime1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Based on total players that played in the 2022-2023 season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06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224B-9F1D-4F72-AD00-BAC77D4E23FD}" type="datetime1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Based on total players that played in the 2022-2023 season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0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4E71-8682-42DF-99CB-51159B4E9DE6}" type="datetime1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Based on total players that played in the 2022-2023 season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79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7442-4C1D-440B-A137-981C88A36BE2}" type="datetime1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Based on total players that played in the 2022-2023 season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4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A0BD-8062-4139-952F-5B0E59986A10}" type="datetime1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1. Based on total players that played in the 2022-2023 season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6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CAF3225-D61C-41C0-BC80-3CBB38D3CE5A}" type="datetime1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1. Based on total players that played in the 2022-2023 season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281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sz="2400" b="1" dirty="0">
                <a:solidFill>
                  <a:srgbClr val="FFC72C"/>
                </a:solidFill>
                <a:latin typeface="Copperplate"/>
              </a:rPr>
              <a:t>Steph </a:t>
            </a:r>
            <a:r>
              <a:rPr sz="2400" b="1" dirty="0">
                <a:solidFill>
                  <a:srgbClr val="FFC72C"/>
                </a:solidFill>
                <a:latin typeface="Copperplate" panose="02000804000000020004" pitchFamily="50" charset="0"/>
              </a:rPr>
              <a:t>Curry</a:t>
            </a:r>
            <a:r>
              <a:rPr sz="2400" b="1" dirty="0">
                <a:solidFill>
                  <a:srgbClr val="FFC72C"/>
                </a:solidFill>
                <a:latin typeface="Copperplate"/>
              </a:rPr>
              <a:t> Shooting Analysis</a:t>
            </a:r>
            <a:r>
              <a:rPr lang="en-US" sz="2400" b="1" dirty="0">
                <a:solidFill>
                  <a:srgbClr val="FFC72C"/>
                </a:solidFill>
                <a:latin typeface="Copperplate"/>
              </a:rPr>
              <a:t> (2023)</a:t>
            </a:r>
            <a:endParaRPr sz="2400" b="1" dirty="0">
              <a:solidFill>
                <a:srgbClr val="FFC72C"/>
              </a:solidFill>
              <a:latin typeface="Copperplat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US" sz="1600" dirty="0">
                <a:latin typeface="Copperplate" panose="02000804000000020004" pitchFamily="50" charset="0"/>
              </a:rPr>
              <a:t>Presentation by: Logan Angell</a:t>
            </a:r>
          </a:p>
          <a:p>
            <a:pPr algn="l"/>
            <a:r>
              <a:rPr lang="en-US" sz="1600" dirty="0">
                <a:latin typeface="Copperplate" panose="02000804000000020004" pitchFamily="50" charset="0"/>
              </a:rPr>
              <a:t>Presentation Date: May 11</a:t>
            </a:r>
            <a:r>
              <a:rPr lang="en-US" sz="1600" baseline="30000" dirty="0">
                <a:latin typeface="Copperplate" panose="02000804000000020004" pitchFamily="50" charset="0"/>
              </a:rPr>
              <a:t>th</a:t>
            </a:r>
            <a:r>
              <a:rPr lang="en-US" sz="1600" dirty="0">
                <a:latin typeface="Copperplate" panose="02000804000000020004" pitchFamily="50" charset="0"/>
              </a:rPr>
              <a:t>, 2025</a:t>
            </a:r>
            <a:endParaRPr sz="1600" dirty="0">
              <a:latin typeface="Copperplate" panose="02000804000000020004" pitchFamily="50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6BA5ADD-EEB7-2765-0110-97CAFFF8548E}"/>
              </a:ext>
            </a:extLst>
          </p:cNvPr>
          <p:cNvSpPr txBox="1">
            <a:spLocks/>
          </p:cNvSpPr>
          <p:nvPr/>
        </p:nvSpPr>
        <p:spPr>
          <a:xfrm>
            <a:off x="1772901" y="3141042"/>
            <a:ext cx="5598197" cy="394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rgbClr val="FFC72C"/>
                </a:solidFill>
                <a:latin typeface="Copperplate" panose="02000804000000020004" pitchFamily="50" charset="0"/>
              </a:rPr>
              <a:t>In-Depth Breakdown of Shooting Performance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FF49-1B00-5D7F-9B56-74255F90A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C000"/>
                </a:solidFill>
                <a:latin typeface="Copperplate" panose="02000804000000020004" pitchFamily="50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171B3-3733-E108-CD8C-C953F388C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opperplate" panose="02000804000000020004" pitchFamily="50" charset="0"/>
              </a:rPr>
              <a:t>Compared to the 2021-2022 Season</a:t>
            </a:r>
          </a:p>
          <a:p>
            <a:pPr lvl="1"/>
            <a:r>
              <a:rPr lang="en-US" sz="1400" dirty="0">
                <a:latin typeface="Copperplate" panose="02000804000000020004" pitchFamily="50" charset="0"/>
              </a:rPr>
              <a:t>Steph Curry played in more games (64) compared to 2022-2023 Season</a:t>
            </a:r>
          </a:p>
          <a:p>
            <a:pPr lvl="1"/>
            <a:r>
              <a:rPr lang="en-US" sz="1400" dirty="0">
                <a:latin typeface="Copperplate" panose="02000804000000020004" pitchFamily="50" charset="0"/>
              </a:rPr>
              <a:t>Steph Curry Shooting Percentages</a:t>
            </a:r>
          </a:p>
          <a:p>
            <a:pPr lvl="2"/>
            <a:r>
              <a:rPr lang="en-US" sz="1200" dirty="0">
                <a:latin typeface="Copperplate" panose="02000804000000020004" pitchFamily="50" charset="0"/>
              </a:rPr>
              <a:t>2-point – 56.9%</a:t>
            </a:r>
          </a:p>
          <a:p>
            <a:pPr lvl="2"/>
            <a:r>
              <a:rPr lang="en-US" sz="1200" dirty="0">
                <a:latin typeface="Copperplate" panose="02000804000000020004" pitchFamily="50" charset="0"/>
              </a:rPr>
              <a:t>3-Point – 38.0%</a:t>
            </a:r>
          </a:p>
          <a:p>
            <a:pPr lvl="1"/>
            <a:r>
              <a:rPr lang="en-US" sz="1400" dirty="0">
                <a:latin typeface="Copperplate" panose="02000804000000020004" pitchFamily="50" charset="0"/>
              </a:rPr>
              <a:t>Despite playing less games in the 2022-2023 season</a:t>
            </a:r>
          </a:p>
          <a:p>
            <a:pPr lvl="2"/>
            <a:r>
              <a:rPr lang="en-US" sz="1200" dirty="0">
                <a:latin typeface="Copperplate" panose="02000804000000020004" pitchFamily="50" charset="0"/>
              </a:rPr>
              <a:t>Steph Curry Appeared to be more efficient in the 2022-2023 season</a:t>
            </a:r>
          </a:p>
          <a:p>
            <a:r>
              <a:rPr lang="en-US" sz="1600" dirty="0">
                <a:latin typeface="Copperplate" panose="02000804000000020004" pitchFamily="50" charset="0"/>
              </a:rPr>
              <a:t>Steph Curry appears to be more efficient inside 0-5 feet (2023)</a:t>
            </a:r>
          </a:p>
          <a:p>
            <a:pPr lvl="1"/>
            <a:r>
              <a:rPr lang="en-US" sz="1400" dirty="0">
                <a:latin typeface="Copperplate" panose="02000804000000020004" pitchFamily="50" charset="0"/>
              </a:rPr>
              <a:t>This correlates with Steph’s total shots inside 5 feet</a:t>
            </a:r>
          </a:p>
          <a:p>
            <a:pPr lvl="1"/>
            <a:r>
              <a:rPr lang="en-US" sz="1400" dirty="0">
                <a:latin typeface="Copperplate" panose="02000804000000020004" pitchFamily="50" charset="0"/>
              </a:rPr>
              <a:t>Further, the heatmap confirms his Efficiency</a:t>
            </a:r>
          </a:p>
          <a:p>
            <a:r>
              <a:rPr lang="en-US" sz="1600" dirty="0">
                <a:latin typeface="Copperplate" panose="02000804000000020004" pitchFamily="50" charset="0"/>
              </a:rPr>
              <a:t>Steph Curry is a strong scorer in the NBA</a:t>
            </a:r>
          </a:p>
          <a:p>
            <a:r>
              <a:rPr lang="en-US" sz="1600" dirty="0">
                <a:latin typeface="Copperplate" panose="02000804000000020004" pitchFamily="50" charset="0"/>
              </a:rPr>
              <a:t>Despite increasing age</a:t>
            </a:r>
          </a:p>
          <a:p>
            <a:pPr lvl="1"/>
            <a:r>
              <a:rPr lang="en-US" sz="1400" dirty="0">
                <a:latin typeface="Copperplate" panose="02000804000000020004" pitchFamily="50" charset="0"/>
              </a:rPr>
              <a:t>Steph Curry should continue to be top option on plays</a:t>
            </a:r>
          </a:p>
          <a:p>
            <a:pPr lvl="1"/>
            <a:r>
              <a:rPr lang="en-US" sz="1400" dirty="0">
                <a:latin typeface="Copperplate" panose="02000804000000020004" pitchFamily="50" charset="0"/>
              </a:rPr>
              <a:t>Steph Curry should continue to shot from all reasonable ranges</a:t>
            </a:r>
          </a:p>
          <a:p>
            <a:pPr lvl="3"/>
            <a:endParaRPr lang="en-US" sz="1000" dirty="0">
              <a:latin typeface="Copperplate" panose="02000804000000020004" pitchFamily="50" charset="0"/>
            </a:endParaRPr>
          </a:p>
          <a:p>
            <a:endParaRPr lang="en-US" sz="1600" dirty="0">
              <a:latin typeface="Copperplate" panose="02000804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22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C72C"/>
                </a:solidFill>
                <a:latin typeface="Copperplate" panose="02000804000000020004" pitchFamily="50" charset="0"/>
              </a:rPr>
              <a:t>Table of Contents</a:t>
            </a:r>
            <a:endParaRPr sz="3600" b="1" dirty="0">
              <a:solidFill>
                <a:srgbClr val="FFC72C"/>
              </a:solidFill>
              <a:latin typeface="Copperplate" panose="02000804000000020004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latin typeface="Copperplate" panose="02000804000000020004" pitchFamily="50" charset="0"/>
              </a:rPr>
              <a:t>Overview</a:t>
            </a:r>
          </a:p>
          <a:p>
            <a:r>
              <a:rPr lang="en-US" sz="2000" dirty="0">
                <a:latin typeface="Copperplate" panose="02000804000000020004" pitchFamily="50" charset="0"/>
              </a:rPr>
              <a:t>General Performance</a:t>
            </a:r>
          </a:p>
          <a:p>
            <a:pPr lvl="1"/>
            <a:r>
              <a:rPr lang="en-US" sz="1600" dirty="0">
                <a:latin typeface="Copperplate" panose="02000804000000020004" pitchFamily="50" charset="0"/>
              </a:rPr>
              <a:t>Overall Shooting Accuracy</a:t>
            </a:r>
          </a:p>
          <a:p>
            <a:pPr lvl="1"/>
            <a:r>
              <a:rPr lang="en-US" sz="1600" dirty="0">
                <a:latin typeface="Copperplate" panose="02000804000000020004" pitchFamily="50" charset="0"/>
              </a:rPr>
              <a:t>Shooting Percentages from 2- and 3-point</a:t>
            </a:r>
          </a:p>
          <a:p>
            <a:pPr lvl="1"/>
            <a:r>
              <a:rPr lang="en-US" sz="1600" dirty="0">
                <a:latin typeface="Copperplate" panose="02000804000000020004" pitchFamily="50" charset="0"/>
              </a:rPr>
              <a:t>Total Makes and Attempts from 2- and 3-point</a:t>
            </a:r>
          </a:p>
          <a:p>
            <a:r>
              <a:rPr lang="en-US" sz="2000" dirty="0">
                <a:latin typeface="Copperplate" panose="02000804000000020004" pitchFamily="50" charset="0"/>
              </a:rPr>
              <a:t>Shot Distance and Efficiency</a:t>
            </a:r>
          </a:p>
          <a:p>
            <a:r>
              <a:rPr lang="en-US" sz="2000" dirty="0">
                <a:latin typeface="Copperplate" panose="02000804000000020004" pitchFamily="50" charset="0"/>
              </a:rPr>
              <a:t>Shot Location Analysis</a:t>
            </a:r>
          </a:p>
          <a:p>
            <a:pPr lvl="1"/>
            <a:r>
              <a:rPr lang="en-US" sz="1600" dirty="0">
                <a:latin typeface="Copperplate" panose="02000804000000020004" pitchFamily="50" charset="0"/>
              </a:rPr>
              <a:t>Location Markers of 2023 Shots</a:t>
            </a:r>
          </a:p>
          <a:p>
            <a:pPr lvl="1"/>
            <a:r>
              <a:rPr lang="en-US" sz="1600" dirty="0">
                <a:latin typeface="Copperplate" panose="02000804000000020004" pitchFamily="50" charset="0"/>
              </a:rPr>
              <a:t>Heatmap of 2023 Shots</a:t>
            </a:r>
          </a:p>
          <a:p>
            <a:r>
              <a:rPr lang="en-US" sz="2000" dirty="0">
                <a:latin typeface="Copperplate" panose="02000804000000020004" pitchFamily="50" charset="0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9C8B-48D6-45DA-5B1F-1679FBD96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C72C"/>
                </a:solidFill>
                <a:latin typeface="Copperplate" panose="02000804000000020004" pitchFamily="50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A847-808C-5E8F-1AFC-645270A2F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latin typeface="Copperplate" panose="02000804000000020004" pitchFamily="50" charset="0"/>
              </a:rPr>
              <a:t>Games Played:</a:t>
            </a:r>
          </a:p>
          <a:p>
            <a:pPr lvl="1"/>
            <a:r>
              <a:rPr lang="en-US" sz="1200" dirty="0">
                <a:latin typeface="Copperplate" panose="02000804000000020004" pitchFamily="50" charset="0"/>
              </a:rPr>
              <a:t>56 total games</a:t>
            </a:r>
          </a:p>
          <a:p>
            <a:pPr lvl="2"/>
            <a:r>
              <a:rPr lang="en-US" sz="1200" dirty="0">
                <a:latin typeface="Copperplate" panose="02000804000000020004" pitchFamily="50" charset="0"/>
              </a:rPr>
              <a:t>26 home games</a:t>
            </a:r>
          </a:p>
          <a:p>
            <a:pPr lvl="2"/>
            <a:r>
              <a:rPr lang="en-US" sz="1200" dirty="0">
                <a:latin typeface="Copperplate" panose="02000804000000020004" pitchFamily="50" charset="0"/>
              </a:rPr>
              <a:t>30 away games</a:t>
            </a:r>
          </a:p>
          <a:p>
            <a:r>
              <a:rPr lang="en-US" sz="1600" dirty="0">
                <a:latin typeface="Copperplate" panose="02000804000000020004" pitchFamily="50" charset="0"/>
              </a:rPr>
              <a:t>Field Goal (%) League Rank:</a:t>
            </a:r>
          </a:p>
          <a:p>
            <a:pPr lvl="1"/>
            <a:r>
              <a:rPr lang="en-US" sz="1200" dirty="0">
                <a:latin typeface="Copperplate" panose="02000804000000020004" pitchFamily="50" charset="0"/>
              </a:rPr>
              <a:t>47</a:t>
            </a:r>
            <a:r>
              <a:rPr lang="en-US" sz="1200" baseline="30000" dirty="0">
                <a:latin typeface="Copperplate" panose="02000804000000020004" pitchFamily="50" charset="0"/>
              </a:rPr>
              <a:t>th</a:t>
            </a:r>
            <a:r>
              <a:rPr lang="en-US" sz="1200" dirty="0">
                <a:latin typeface="Copperplate" panose="02000804000000020004" pitchFamily="50" charset="0"/>
              </a:rPr>
              <a:t> out of 539 players</a:t>
            </a:r>
            <a:r>
              <a:rPr lang="en-US" sz="1200" baseline="30000" dirty="0">
                <a:latin typeface="Copperplate" panose="02000804000000020004" pitchFamily="50" charset="0"/>
              </a:rPr>
              <a:t>1</a:t>
            </a:r>
          </a:p>
          <a:p>
            <a:r>
              <a:rPr lang="en-US" sz="1400" dirty="0">
                <a:latin typeface="Copperplate" panose="02000804000000020004" pitchFamily="50" charset="0"/>
              </a:rPr>
              <a:t>Field Goal (%) Team Rank:</a:t>
            </a:r>
          </a:p>
          <a:p>
            <a:pPr lvl="1"/>
            <a:r>
              <a:rPr lang="en-US" sz="1200" dirty="0">
                <a:latin typeface="Copperplate" panose="02000804000000020004" pitchFamily="50" charset="0"/>
              </a:rPr>
              <a:t>7</a:t>
            </a:r>
            <a:r>
              <a:rPr lang="en-US" sz="1200" baseline="30000" dirty="0">
                <a:latin typeface="Copperplate" panose="02000804000000020004" pitchFamily="50" charset="0"/>
              </a:rPr>
              <a:t>th</a:t>
            </a:r>
            <a:r>
              <a:rPr lang="en-US" sz="1200" dirty="0">
                <a:latin typeface="Copperplate" panose="02000804000000020004" pitchFamily="50" charset="0"/>
              </a:rPr>
              <a:t> out of 18 teammates</a:t>
            </a:r>
            <a:r>
              <a:rPr lang="en-US" sz="1200" baseline="30000" dirty="0">
                <a:latin typeface="Copperplate" panose="02000804000000020004" pitchFamily="50" charset="0"/>
              </a:rPr>
              <a:t>2</a:t>
            </a:r>
          </a:p>
          <a:p>
            <a:r>
              <a:rPr lang="en-US" sz="1400" dirty="0">
                <a:latin typeface="Copperplate" panose="02000804000000020004" pitchFamily="50" charset="0"/>
              </a:rPr>
              <a:t>Season Accolades:</a:t>
            </a:r>
          </a:p>
          <a:p>
            <a:pPr lvl="1"/>
            <a:r>
              <a:rPr lang="en-US" sz="1200" dirty="0">
                <a:latin typeface="Copperplate" panose="02000804000000020004" pitchFamily="50" charset="0"/>
              </a:rPr>
              <a:t>Kia Clutch Player of the Year</a:t>
            </a:r>
          </a:p>
          <a:p>
            <a:pPr lvl="1"/>
            <a:r>
              <a:rPr lang="en-US" sz="1200" dirty="0">
                <a:latin typeface="Copperplate" panose="02000804000000020004" pitchFamily="50" charset="0"/>
              </a:rPr>
              <a:t>Magic Johnson Award</a:t>
            </a:r>
          </a:p>
          <a:p>
            <a:pPr lvl="1"/>
            <a:r>
              <a:rPr lang="en-US" sz="1200" dirty="0">
                <a:latin typeface="Copperplate" panose="02000804000000020004" pitchFamily="50" charset="0"/>
              </a:rPr>
              <a:t>Golden State Warriors Teammate of the Year</a:t>
            </a:r>
          </a:p>
          <a:p>
            <a:pPr lvl="1"/>
            <a:r>
              <a:rPr lang="en-US" sz="1200" dirty="0">
                <a:latin typeface="Copperplate" panose="02000804000000020004" pitchFamily="50" charset="0"/>
              </a:rPr>
              <a:t>9</a:t>
            </a:r>
            <a:r>
              <a:rPr lang="en-US" sz="1200" baseline="30000" dirty="0">
                <a:latin typeface="Copperplate" panose="02000804000000020004" pitchFamily="50" charset="0"/>
              </a:rPr>
              <a:t>th</a:t>
            </a:r>
            <a:r>
              <a:rPr lang="en-US" sz="1200" dirty="0">
                <a:latin typeface="Copperplate" panose="02000804000000020004" pitchFamily="50" charset="0"/>
              </a:rPr>
              <a:t> NBA All-Star Appearance</a:t>
            </a:r>
          </a:p>
          <a:p>
            <a:pPr lvl="1"/>
            <a:r>
              <a:rPr lang="en-US" sz="1200" dirty="0">
                <a:latin typeface="Copperplate" panose="02000804000000020004" pitchFamily="50" charset="0"/>
              </a:rPr>
              <a:t>9</a:t>
            </a:r>
            <a:r>
              <a:rPr lang="en-US" sz="1200" baseline="30000" dirty="0">
                <a:latin typeface="Copperplate" panose="02000804000000020004" pitchFamily="50" charset="0"/>
              </a:rPr>
              <a:t>th</a:t>
            </a:r>
            <a:r>
              <a:rPr lang="en-US" sz="1200" dirty="0">
                <a:latin typeface="Copperplate" panose="02000804000000020004" pitchFamily="50" charset="0"/>
              </a:rPr>
              <a:t> All-NBA Selection (2</a:t>
            </a:r>
            <a:r>
              <a:rPr lang="en-US" sz="1200" baseline="30000" dirty="0">
                <a:latin typeface="Copperplate" panose="02000804000000020004" pitchFamily="50" charset="0"/>
              </a:rPr>
              <a:t>nd</a:t>
            </a:r>
            <a:r>
              <a:rPr lang="en-US" sz="1200" dirty="0">
                <a:latin typeface="Copperplate" panose="02000804000000020004" pitchFamily="50" charset="0"/>
              </a:rPr>
              <a:t> Team Selection)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E56D3-C9CC-9D5D-9C87-75A27BAE6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019" y="6391261"/>
            <a:ext cx="4060627" cy="365125"/>
          </a:xfrm>
        </p:spPr>
        <p:txBody>
          <a:bodyPr/>
          <a:lstStyle/>
          <a:p>
            <a:pPr marL="228600" indent="-228600" algn="l">
              <a:buAutoNum type="arabicPeriod"/>
            </a:pPr>
            <a:r>
              <a:rPr lang="en-US" sz="600" dirty="0">
                <a:latin typeface="Copperplate" panose="02000804000000020004" pitchFamily="50" charset="0"/>
              </a:rPr>
              <a:t>Based on total players that played in the 2022-2023 season</a:t>
            </a:r>
          </a:p>
          <a:p>
            <a:pPr marL="228600" indent="-228600" algn="l">
              <a:buFontTx/>
              <a:buAutoNum type="arabicPeriod"/>
            </a:pPr>
            <a:r>
              <a:rPr lang="en-US" sz="600" dirty="0">
                <a:latin typeface="Copperplate" panose="02000804000000020004" pitchFamily="50" charset="0"/>
              </a:rPr>
              <a:t>Based on total teammates from the 2022-2023 season</a:t>
            </a:r>
          </a:p>
          <a:p>
            <a:pPr marL="228600" indent="-228600" algn="l">
              <a:buAutoNum type="arabicPeriod"/>
            </a:pPr>
            <a:endParaRPr lang="en-US" sz="600" dirty="0">
              <a:latin typeface="Copperplate" panose="02000804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08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8B55-35C8-9D54-136C-590E1A91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Copperplate" panose="02000804000000020004" pitchFamily="50" charset="0"/>
              </a:rPr>
              <a:t>General Performance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057EE1E-1422-2094-F669-9DCCA82C4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937418" y="2011363"/>
            <a:ext cx="5269164" cy="4206875"/>
          </a:xfrm>
        </p:spPr>
      </p:pic>
    </p:spTree>
    <p:extLst>
      <p:ext uri="{BB962C8B-B14F-4D97-AF65-F5344CB8AC3E}">
        <p14:creationId xmlns:p14="http://schemas.microsoft.com/office/powerpoint/2010/main" val="4262588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6EB6-979D-F439-3F59-975DB324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C000"/>
                </a:solidFill>
                <a:latin typeface="Copperplate" panose="02000804000000020004" pitchFamily="50" charset="0"/>
              </a:rPr>
              <a:t>General Performance (Cont.)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C0B4BC-AFBD-E0E3-2463-131BC438D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23654" y="2011363"/>
            <a:ext cx="6496692" cy="4206875"/>
          </a:xfrm>
        </p:spPr>
      </p:pic>
    </p:spTree>
    <p:extLst>
      <p:ext uri="{BB962C8B-B14F-4D97-AF65-F5344CB8AC3E}">
        <p14:creationId xmlns:p14="http://schemas.microsoft.com/office/powerpoint/2010/main" val="341921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4AB67-47C7-629A-77C6-9363772C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Copperplate" panose="02000804000000020004" pitchFamily="50" charset="0"/>
              </a:rPr>
              <a:t>General Performance (Cont.)</a:t>
            </a:r>
          </a:p>
        </p:txBody>
      </p:sp>
      <p:pic>
        <p:nvPicPr>
          <p:cNvPr id="6" name="Content Placeholder 5" descr="A graph of a shooting range&#10;&#10;AI-generated content may be incorrect.">
            <a:extLst>
              <a:ext uri="{FF2B5EF4-FFF2-40B4-BE49-F238E27FC236}">
                <a16:creationId xmlns:a16="http://schemas.microsoft.com/office/drawing/2014/main" id="{458602EA-EF7D-8350-57E0-47DC3A50B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654" y="2011363"/>
            <a:ext cx="6496692" cy="4206875"/>
          </a:xfrm>
        </p:spPr>
      </p:pic>
    </p:spTree>
    <p:extLst>
      <p:ext uri="{BB962C8B-B14F-4D97-AF65-F5344CB8AC3E}">
        <p14:creationId xmlns:p14="http://schemas.microsoft.com/office/powerpoint/2010/main" val="3545481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8EC8-2F49-479C-6404-BC6BBF4C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C000"/>
                </a:solidFill>
                <a:latin typeface="Copperplate" panose="02000804000000020004" pitchFamily="50" charset="0"/>
              </a:rPr>
              <a:t>Shot Distance and Efficiency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936B77-226F-4ECD-51EE-456F7E8F9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67286" y="2011363"/>
            <a:ext cx="6409427" cy="4206875"/>
          </a:xfrm>
        </p:spPr>
      </p:pic>
    </p:spTree>
    <p:extLst>
      <p:ext uri="{BB962C8B-B14F-4D97-AF65-F5344CB8AC3E}">
        <p14:creationId xmlns:p14="http://schemas.microsoft.com/office/powerpoint/2010/main" val="1956909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06A3-E75F-F977-F72A-F0553BC26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C000"/>
                </a:solidFill>
                <a:latin typeface="Copperplate" panose="02000804000000020004" pitchFamily="50" charset="0"/>
              </a:rPr>
              <a:t>Shot Location Analysis</a:t>
            </a:r>
          </a:p>
        </p:txBody>
      </p:sp>
      <p:pic>
        <p:nvPicPr>
          <p:cNvPr id="6" name="Content Placeholder 5" descr="A screen shot of a basketball game&#10;&#10;AI-generated content may be incorrect.">
            <a:extLst>
              <a:ext uri="{FF2B5EF4-FFF2-40B4-BE49-F238E27FC236}">
                <a16:creationId xmlns:a16="http://schemas.microsoft.com/office/drawing/2014/main" id="{8B2D11EA-951E-C752-2896-30BF40636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5557" y="2011363"/>
            <a:ext cx="3932885" cy="4206875"/>
          </a:xfrm>
        </p:spPr>
      </p:pic>
    </p:spTree>
    <p:extLst>
      <p:ext uri="{BB962C8B-B14F-4D97-AF65-F5344CB8AC3E}">
        <p14:creationId xmlns:p14="http://schemas.microsoft.com/office/powerpoint/2010/main" val="234293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F5CB-BD15-3E38-A524-F79AE677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C000"/>
                </a:solidFill>
                <a:latin typeface="Copperplate" panose="02000804000000020004" pitchFamily="50" charset="0"/>
              </a:rPr>
              <a:t>Shot Location Analysis (Cont.)</a:t>
            </a:r>
          </a:p>
        </p:txBody>
      </p:sp>
      <p:pic>
        <p:nvPicPr>
          <p:cNvPr id="6" name="Content Placeholder 5" descr="A screen shot of a basketball court&#10;&#10;AI-generated content may be incorrect.">
            <a:extLst>
              <a:ext uri="{FF2B5EF4-FFF2-40B4-BE49-F238E27FC236}">
                <a16:creationId xmlns:a16="http://schemas.microsoft.com/office/drawing/2014/main" id="{4500513C-1D1C-8E3F-8F72-71861EACA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5557" y="2011363"/>
            <a:ext cx="3932885" cy="4206875"/>
          </a:xfrm>
        </p:spPr>
      </p:pic>
    </p:spTree>
    <p:extLst>
      <p:ext uri="{BB962C8B-B14F-4D97-AF65-F5344CB8AC3E}">
        <p14:creationId xmlns:p14="http://schemas.microsoft.com/office/powerpoint/2010/main" val="4234314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7">
      <a:dk1>
        <a:srgbClr val="1D428A"/>
      </a:dk1>
      <a:lt1>
        <a:srgbClr val="1D428A"/>
      </a:lt1>
      <a:dk2>
        <a:srgbClr val="FFFFFF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99</TotalTime>
  <Words>284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Copperplate</vt:lpstr>
      <vt:lpstr>Corbel</vt:lpstr>
      <vt:lpstr>Wingdings</vt:lpstr>
      <vt:lpstr>Banded</vt:lpstr>
      <vt:lpstr>Steph Curry Shooting Analysis (2023)</vt:lpstr>
      <vt:lpstr>Table of Contents</vt:lpstr>
      <vt:lpstr>Overview</vt:lpstr>
      <vt:lpstr>General Performance</vt:lpstr>
      <vt:lpstr>General Performance (Cont.)</vt:lpstr>
      <vt:lpstr>General Performance (Cont.)</vt:lpstr>
      <vt:lpstr>Shot Distance and Efficiency</vt:lpstr>
      <vt:lpstr>Shot Location Analysis</vt:lpstr>
      <vt:lpstr>Shot Location Analysis (Cont.)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S_Curry_2023_ShotPerformance_Analysis</dc:title>
  <dc:subject>Sports Analytics - Basketball</dc:subject>
  <dc:creator>Logan Angell</dc:creator>
  <cp:keywords>DA Project 1</cp:keywords>
  <dc:description>generated using python-pptx</dc:description>
  <cp:lastModifiedBy>Logan Angell</cp:lastModifiedBy>
  <cp:revision>5</cp:revision>
  <dcterms:created xsi:type="dcterms:W3CDTF">2013-01-27T09:14:16Z</dcterms:created>
  <dcterms:modified xsi:type="dcterms:W3CDTF">2025-05-11T22:37:14Z</dcterms:modified>
  <cp:category/>
</cp:coreProperties>
</file>