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9" r:id="rId12"/>
    <p:sldId id="266" r:id="rId13"/>
    <p:sldId id="275" r:id="rId14"/>
    <p:sldId id="276" r:id="rId15"/>
    <p:sldId id="277" r:id="rId16"/>
    <p:sldId id="270" r:id="rId17"/>
    <p:sldId id="271" r:id="rId18"/>
    <p:sldId id="278" r:id="rId19"/>
    <p:sldId id="279" r:id="rId20"/>
    <p:sldId id="280" r:id="rId21"/>
    <p:sldId id="267" r:id="rId22"/>
    <p:sldId id="268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38714E-D695-4931-9B5B-3A5D6B973C5D}">
          <p14:sldIdLst>
            <p14:sldId id="256"/>
            <p14:sldId id="257"/>
            <p14:sldId id="260"/>
            <p14:sldId id="261"/>
            <p14:sldId id="262"/>
            <p14:sldId id="258"/>
            <p14:sldId id="259"/>
            <p14:sldId id="263"/>
            <p14:sldId id="264"/>
            <p14:sldId id="265"/>
            <p14:sldId id="269"/>
            <p14:sldId id="266"/>
            <p14:sldId id="275"/>
            <p14:sldId id="276"/>
            <p14:sldId id="277"/>
            <p14:sldId id="270"/>
            <p14:sldId id="271"/>
            <p14:sldId id="278"/>
            <p14:sldId id="279"/>
            <p14:sldId id="280"/>
            <p14:sldId id="267"/>
            <p14:sldId id="268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gan\Documents\School-Related\MS\Spring%202019\DB\Project\wisconsin-benchmark\performance-test\Experimen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gan\Documents\School-Related\MS\Spring%202019\DB\Project\wisconsin-benchmark\performance-test\Experiment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gan\Documents\School-Related\MS\Spring%202019\DB\Project\wisconsin-benchmark\performance-test\Experiment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gan\Documents\School-Related\MS\Spring%202019\DB\Project\wisconsin-benchmark\performance-test\Experiment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gan\Documents\School-Related\MS\Spring%202019\DB\Project\wisconsin-benchmark\performance-test\Experiment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gan\Documents\School-Related\MS\Spring%202019\DB\Project\wisconsin-benchmark\performance-test\Experiment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gan\Documents\School-Related\MS\Spring%202019\DB\Project\wisconsin-benchmark\performance-test\Experiment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gan\Documents\School-Related\MS\Spring%202019\DB\Project\wisconsin-benchmark\performance-test\Experiment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gan\Documents\School-Related\MS\Spring%202019\DB\Project\wisconsin-benchmark\performance-test\Experiment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gan\Documents\School-Related\MS\Spring%202019\DB\Project\wisconsin-benchmark\performance-test\Experiment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10% Rule of Thumb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'summary numbers'!$A$3</c:f>
              <c:strCache>
                <c:ptCount val="1"/>
                <c:pt idx="0">
                  <c:v>Query 2 (no index)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'summary numbers'!$B$2:$F$2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numbers'!$B$3:$F$3</c:f>
              <c:numCache>
                <c:formatCode>General</c:formatCode>
                <c:ptCount val="5"/>
                <c:pt idx="0">
                  <c:v>194</c:v>
                </c:pt>
                <c:pt idx="1">
                  <c:v>119</c:v>
                </c:pt>
                <c:pt idx="2">
                  <c:v>151.6</c:v>
                </c:pt>
                <c:pt idx="3">
                  <c:v>27.024063351021052</c:v>
                </c:pt>
                <c:pt idx="4">
                  <c:v>148.33333333333334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B8-4CA1-AA4A-12DD224891A0}"/>
            </c:ext>
          </c:extLst>
        </c:ser>
        <c:ser>
          <c:idx val="1"/>
          <c:order val="1"/>
          <c:tx>
            <c:strRef>
              <c:f>'summary numbers'!$A$4</c:f>
              <c:strCache>
                <c:ptCount val="1"/>
                <c:pt idx="0">
                  <c:v>Query 4 (index on unique2)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'summary numbers'!$B$2:$F$2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numbers'!$B$4:$F$4</c:f>
              <c:numCache>
                <c:formatCode>General</c:formatCode>
                <c:ptCount val="5"/>
                <c:pt idx="0">
                  <c:v>236</c:v>
                </c:pt>
                <c:pt idx="1">
                  <c:v>159</c:v>
                </c:pt>
                <c:pt idx="2">
                  <c:v>195.6</c:v>
                </c:pt>
                <c:pt idx="3">
                  <c:v>36.232582022262818</c:v>
                </c:pt>
                <c:pt idx="4">
                  <c:v>194.33333333333334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B8-4CA1-AA4A-12DD224891A0}"/>
            </c:ext>
          </c:extLst>
        </c:ser>
        <c:ser>
          <c:idx val="2"/>
          <c:order val="2"/>
          <c:tx>
            <c:strRef>
              <c:f>'summary numbers'!$A$5</c:f>
              <c:strCache>
                <c:ptCount val="1"/>
                <c:pt idx="0">
                  <c:v>Query 6 (index on unique1)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'summary numbers'!$B$2:$F$2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numbers'!$B$5:$F$5</c:f>
              <c:numCache>
                <c:formatCode>General</c:formatCode>
                <c:ptCount val="5"/>
                <c:pt idx="0">
                  <c:v>268</c:v>
                </c:pt>
                <c:pt idx="1">
                  <c:v>126</c:v>
                </c:pt>
                <c:pt idx="2">
                  <c:v>210.6</c:v>
                </c:pt>
                <c:pt idx="3">
                  <c:v>52.695350838570221</c:v>
                </c:pt>
                <c:pt idx="4">
                  <c:v>219.66666666666666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B8-4CA1-AA4A-12DD22489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438456"/>
        <c:axId val="562441408"/>
      </c:barChart>
      <c:catAx>
        <c:axId val="56243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41408"/>
        <c:crosses val="autoZero"/>
        <c:auto val="1"/>
        <c:lblAlgn val="ctr"/>
        <c:lblOffset val="100"/>
        <c:noMultiLvlLbl val="0"/>
      </c:catAx>
      <c:valAx>
        <c:axId val="56244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38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GEQO Effort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'summary numbers'!$A$102</c:f>
              <c:strCache>
                <c:ptCount val="1"/>
                <c:pt idx="0">
                  <c:v>Query 10 - geqo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'summary numbers'!$B$101:$F$101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numbers'!$B$102:$F$102</c:f>
              <c:numCache>
                <c:formatCode>General</c:formatCode>
                <c:ptCount val="5"/>
                <c:pt idx="0">
                  <c:v>16544</c:v>
                </c:pt>
                <c:pt idx="1">
                  <c:v>12932</c:v>
                </c:pt>
                <c:pt idx="2">
                  <c:v>15259.8</c:v>
                </c:pt>
                <c:pt idx="3">
                  <c:v>1456.8411718509333</c:v>
                </c:pt>
                <c:pt idx="4">
                  <c:v>15607.666666666666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F1-446C-80EC-E5AB4F17CEA0}"/>
            </c:ext>
          </c:extLst>
        </c:ser>
        <c:ser>
          <c:idx val="1"/>
          <c:order val="1"/>
          <c:tx>
            <c:strRef>
              <c:f>'summary numbers'!$A$103</c:f>
              <c:strCache>
                <c:ptCount val="1"/>
                <c:pt idx="0">
                  <c:v>Query 10 - geqo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'summary numbers'!$B$101:$F$101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numbers'!$B$103:$F$103</c:f>
              <c:numCache>
                <c:formatCode>General</c:formatCode>
                <c:ptCount val="5"/>
                <c:pt idx="0">
                  <c:v>14357</c:v>
                </c:pt>
                <c:pt idx="1">
                  <c:v>12717</c:v>
                </c:pt>
                <c:pt idx="2">
                  <c:v>13462.8</c:v>
                </c:pt>
                <c:pt idx="3">
                  <c:v>764.6359918287917</c:v>
                </c:pt>
                <c:pt idx="4">
                  <c:v>13413.333333333334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F1-446C-80EC-E5AB4F17CEA0}"/>
            </c:ext>
          </c:extLst>
        </c:ser>
        <c:ser>
          <c:idx val="2"/>
          <c:order val="2"/>
          <c:tx>
            <c:strRef>
              <c:f>'summary numbers'!$A$104</c:f>
              <c:strCache>
                <c:ptCount val="1"/>
                <c:pt idx="0">
                  <c:v>Query 10 - geqo 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'summary numbers'!$B$101:$F$101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numbers'!$B$104:$F$104</c:f>
              <c:numCache>
                <c:formatCode>General</c:formatCode>
                <c:ptCount val="5"/>
                <c:pt idx="0">
                  <c:v>13214</c:v>
                </c:pt>
                <c:pt idx="1">
                  <c:v>11733</c:v>
                </c:pt>
                <c:pt idx="2">
                  <c:v>12394.2</c:v>
                </c:pt>
                <c:pt idx="3">
                  <c:v>701.39054741278051</c:v>
                </c:pt>
                <c:pt idx="4">
                  <c:v>12341.333333333334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F1-446C-80EC-E5AB4F17CEA0}"/>
            </c:ext>
          </c:extLst>
        </c:ser>
        <c:ser>
          <c:idx val="3"/>
          <c:order val="3"/>
          <c:tx>
            <c:strRef>
              <c:f>'summary numbers'!$A$105</c:f>
              <c:strCache>
                <c:ptCount val="1"/>
                <c:pt idx="0">
                  <c:v>Query 10 - geqo 10 - 512 kb mem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'summary numbers'!$B$101:$F$101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numbers'!$B$105:$F$105</c:f>
              <c:numCache>
                <c:formatCode>General</c:formatCode>
                <c:ptCount val="5"/>
                <c:pt idx="0">
                  <c:v>15438</c:v>
                </c:pt>
                <c:pt idx="1">
                  <c:v>11334</c:v>
                </c:pt>
                <c:pt idx="2">
                  <c:v>14233.2</c:v>
                </c:pt>
                <c:pt idx="3">
                  <c:v>1690.1825936862526</c:v>
                </c:pt>
                <c:pt idx="4">
                  <c:v>14798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F1-446C-80EC-E5AB4F17CEA0}"/>
            </c:ext>
          </c:extLst>
        </c:ser>
        <c:ser>
          <c:idx val="4"/>
          <c:order val="4"/>
          <c:tx>
            <c:strRef>
              <c:f>'summary numbers'!$A$106</c:f>
              <c:strCache>
                <c:ptCount val="1"/>
                <c:pt idx="0">
                  <c:v>Query 10 - geqo 10 - 1 MB mem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'summary numbers'!$B$101:$F$101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numbers'!$B$106:$F$106</c:f>
              <c:numCache>
                <c:formatCode>General</c:formatCode>
                <c:ptCount val="5"/>
                <c:pt idx="0">
                  <c:v>13838</c:v>
                </c:pt>
                <c:pt idx="1">
                  <c:v>11170</c:v>
                </c:pt>
                <c:pt idx="2">
                  <c:v>11975.2</c:v>
                </c:pt>
                <c:pt idx="3">
                  <c:v>1065.3336097204481</c:v>
                </c:pt>
                <c:pt idx="4">
                  <c:v>11622.666666666666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F1-446C-80EC-E5AB4F17CEA0}"/>
            </c:ext>
          </c:extLst>
        </c:ser>
        <c:ser>
          <c:idx val="5"/>
          <c:order val="5"/>
          <c:tx>
            <c:strRef>
              <c:f>'summary numbers'!$A$107</c:f>
              <c:strCache>
                <c:ptCount val="1"/>
                <c:pt idx="0">
                  <c:v>Query 10 - geqo 10 - 4 MB mem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'summary numbers'!$B$101:$F$101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numbers'!$B$107:$F$107</c:f>
              <c:numCache>
                <c:formatCode>General</c:formatCode>
                <c:ptCount val="5"/>
                <c:pt idx="0">
                  <c:v>12488</c:v>
                </c:pt>
                <c:pt idx="1">
                  <c:v>10033</c:v>
                </c:pt>
                <c:pt idx="2">
                  <c:v>11794.2</c:v>
                </c:pt>
                <c:pt idx="3">
                  <c:v>995.93709640719783</c:v>
                </c:pt>
                <c:pt idx="4">
                  <c:v>12150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F1-446C-80EC-E5AB4F17C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5942984"/>
        <c:axId val="525943640"/>
      </c:barChart>
      <c:catAx>
        <c:axId val="525942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943640"/>
        <c:crosses val="autoZero"/>
        <c:auto val="1"/>
        <c:lblAlgn val="ctr"/>
        <c:lblOffset val="100"/>
        <c:noMultiLvlLbl val="0"/>
      </c:catAx>
      <c:valAx>
        <c:axId val="525943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942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Different</a:t>
            </a:r>
            <a:r>
              <a:rPr lang="en-US" baseline="0"/>
              <a:t> Join Algorithms (1)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'summary numbers'!$A$22</c:f>
              <c:strCache>
                <c:ptCount val="1"/>
                <c:pt idx="0">
                  <c:v>Query 10 - no index (merge)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'summary numbers'!$B$21:$F$21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numbers'!$B$22:$F$22</c:f>
              <c:numCache>
                <c:formatCode>General</c:formatCode>
                <c:ptCount val="5"/>
                <c:pt idx="0">
                  <c:v>476</c:v>
                </c:pt>
                <c:pt idx="1">
                  <c:v>208</c:v>
                </c:pt>
                <c:pt idx="2">
                  <c:v>292.8</c:v>
                </c:pt>
                <c:pt idx="3">
                  <c:v>105.7435577233904</c:v>
                </c:pt>
                <c:pt idx="4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F8-4513-94F0-2AC04367220F}"/>
            </c:ext>
          </c:extLst>
        </c:ser>
        <c:ser>
          <c:idx val="1"/>
          <c:order val="1"/>
          <c:tx>
            <c:strRef>
              <c:f>'summary numbers'!$A$23</c:f>
              <c:strCache>
                <c:ptCount val="1"/>
                <c:pt idx="0">
                  <c:v>Query 10 - no index (hash)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'summary numbers'!$B$21:$F$21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numbers'!$B$23:$F$23</c:f>
              <c:numCache>
                <c:formatCode>General</c:formatCode>
                <c:ptCount val="5"/>
                <c:pt idx="0">
                  <c:v>494</c:v>
                </c:pt>
                <c:pt idx="1">
                  <c:v>242</c:v>
                </c:pt>
                <c:pt idx="2">
                  <c:v>341.8</c:v>
                </c:pt>
                <c:pt idx="3">
                  <c:v>101.57361862216001</c:v>
                </c:pt>
                <c:pt idx="4">
                  <c:v>324.33333333333331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F8-4513-94F0-2AC043672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5174432"/>
        <c:axId val="525173776"/>
      </c:barChart>
      <c:catAx>
        <c:axId val="52517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173776"/>
        <c:crosses val="autoZero"/>
        <c:auto val="1"/>
        <c:lblAlgn val="ctr"/>
        <c:lblOffset val="100"/>
        <c:noMultiLvlLbl val="0"/>
      </c:catAx>
      <c:valAx>
        <c:axId val="52517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17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Different Join Algorithms (2)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'summary numbers'!$A$25</c:f>
              <c:strCache>
                <c:ptCount val="1"/>
                <c:pt idx="0">
                  <c:v>Query 13 (idx: uniq2) (merge)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'summary numbers'!$B$24:$F$24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numbers'!$B$25:$F$25</c:f>
              <c:numCache>
                <c:formatCode>General</c:formatCode>
                <c:ptCount val="5"/>
                <c:pt idx="0">
                  <c:v>474</c:v>
                </c:pt>
                <c:pt idx="1">
                  <c:v>206</c:v>
                </c:pt>
                <c:pt idx="2">
                  <c:v>309.8</c:v>
                </c:pt>
                <c:pt idx="3">
                  <c:v>124.09351312619043</c:v>
                </c:pt>
                <c:pt idx="4">
                  <c:v>289.66666666666669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26-4D43-91E3-0580AB01214A}"/>
            </c:ext>
          </c:extLst>
        </c:ser>
        <c:ser>
          <c:idx val="1"/>
          <c:order val="1"/>
          <c:tx>
            <c:strRef>
              <c:f>'summary numbers'!$A$26</c:f>
              <c:strCache>
                <c:ptCount val="1"/>
                <c:pt idx="0">
                  <c:v>Query 13 (idx: uniq2) (hash)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'summary numbers'!$B$24:$F$24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numbers'!$B$26:$F$26</c:f>
              <c:numCache>
                <c:formatCode>General</c:formatCode>
                <c:ptCount val="5"/>
                <c:pt idx="0">
                  <c:v>356</c:v>
                </c:pt>
                <c:pt idx="1">
                  <c:v>245</c:v>
                </c:pt>
                <c:pt idx="2">
                  <c:v>289.2</c:v>
                </c:pt>
                <c:pt idx="3">
                  <c:v>43.551119388598927</c:v>
                </c:pt>
                <c:pt idx="4">
                  <c:v>281.66666666666669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26-4D43-91E3-0580AB012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784392"/>
        <c:axId val="465784720"/>
      </c:barChart>
      <c:catAx>
        <c:axId val="465784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784720"/>
        <c:crosses val="autoZero"/>
        <c:auto val="1"/>
        <c:lblAlgn val="ctr"/>
        <c:lblOffset val="100"/>
        <c:noMultiLvlLbl val="0"/>
      </c:catAx>
      <c:valAx>
        <c:axId val="46578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784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Different Join Algorithms</a:t>
            </a:r>
            <a:r>
              <a:rPr lang="en-US" baseline="0"/>
              <a:t> (3)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'summary numbers'!$A$35</c:f>
              <c:strCache>
                <c:ptCount val="1"/>
                <c:pt idx="0">
                  <c:v>Query 15 (hash)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'summary numbers'!$B$34:$F$34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numbers'!$B$35:$F$35</c:f>
              <c:numCache>
                <c:formatCode>General</c:formatCode>
                <c:ptCount val="5"/>
                <c:pt idx="0">
                  <c:v>285</c:v>
                </c:pt>
                <c:pt idx="1">
                  <c:v>258</c:v>
                </c:pt>
                <c:pt idx="2">
                  <c:v>277.8</c:v>
                </c:pt>
                <c:pt idx="3">
                  <c:v>11.300442469213319</c:v>
                </c:pt>
                <c:pt idx="4">
                  <c:v>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08-4910-8513-67D5C02F70D6}"/>
            </c:ext>
          </c:extLst>
        </c:ser>
        <c:ser>
          <c:idx val="1"/>
          <c:order val="1"/>
          <c:tx>
            <c:strRef>
              <c:f>'summary numbers'!$A$36</c:f>
              <c:strCache>
                <c:ptCount val="1"/>
                <c:pt idx="0">
                  <c:v>Query 15 (merge)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'summary numbers'!$B$34:$F$34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numbers'!$B$36:$F$36</c:f>
              <c:numCache>
                <c:formatCode>General</c:formatCode>
                <c:ptCount val="5"/>
                <c:pt idx="0">
                  <c:v>315</c:v>
                </c:pt>
                <c:pt idx="1">
                  <c:v>265</c:v>
                </c:pt>
                <c:pt idx="2">
                  <c:v>292.2</c:v>
                </c:pt>
                <c:pt idx="3">
                  <c:v>22.387496510329154</c:v>
                </c:pt>
                <c:pt idx="4">
                  <c:v>293.66666666666669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08-4910-8513-67D5C02F7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859200"/>
        <c:axId val="466037960"/>
      </c:barChart>
      <c:catAx>
        <c:axId val="45985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037960"/>
        <c:crosses val="autoZero"/>
        <c:auto val="1"/>
        <c:lblAlgn val="ctr"/>
        <c:lblOffset val="100"/>
        <c:noMultiLvlLbl val="0"/>
      </c:catAx>
      <c:valAx>
        <c:axId val="466037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85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Different Join</a:t>
            </a:r>
            <a:r>
              <a:rPr lang="en-US" baseline="0"/>
              <a:t> Algorithms</a:t>
            </a:r>
            <a:r>
              <a:rPr lang="en-US"/>
              <a:t> (4)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'summary numbers'!$A$43</c:f>
              <c:strCache>
                <c:ptCount val="1"/>
                <c:pt idx="0">
                  <c:v>Query 17 (hash)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'summary numbers'!$B$42:$F$42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numbers'!$B$43:$F$43</c:f>
              <c:numCache>
                <c:formatCode>General</c:formatCode>
                <c:ptCount val="5"/>
                <c:pt idx="0">
                  <c:v>475</c:v>
                </c:pt>
                <c:pt idx="1">
                  <c:v>352</c:v>
                </c:pt>
                <c:pt idx="2">
                  <c:v>412.4</c:v>
                </c:pt>
                <c:pt idx="3">
                  <c:v>44.86981167778621</c:v>
                </c:pt>
                <c:pt idx="4">
                  <c:v>411.66666666666669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51-4BA1-A6B6-A3034D9F82B3}"/>
            </c:ext>
          </c:extLst>
        </c:ser>
        <c:ser>
          <c:idx val="1"/>
          <c:order val="1"/>
          <c:tx>
            <c:strRef>
              <c:f>'summary numbers'!$A$44</c:f>
              <c:strCache>
                <c:ptCount val="1"/>
                <c:pt idx="0">
                  <c:v>Query 17 (merge)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'summary numbers'!$B$42:$F$42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numbers'!$B$44:$F$44</c:f>
              <c:numCache>
                <c:formatCode>General</c:formatCode>
                <c:ptCount val="5"/>
                <c:pt idx="0">
                  <c:v>438</c:v>
                </c:pt>
                <c:pt idx="1">
                  <c:v>358</c:v>
                </c:pt>
                <c:pt idx="2">
                  <c:v>380.8</c:v>
                </c:pt>
                <c:pt idx="3">
                  <c:v>33.603571238783537</c:v>
                </c:pt>
                <c:pt idx="4">
                  <c:v>369.33333333333331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51-4BA1-A6B6-A3034D9F8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5939704"/>
        <c:axId val="525943312"/>
      </c:barChart>
      <c:catAx>
        <c:axId val="525939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943312"/>
        <c:crosses val="autoZero"/>
        <c:auto val="1"/>
        <c:lblAlgn val="ctr"/>
        <c:lblOffset val="100"/>
        <c:noMultiLvlLbl val="0"/>
      </c:catAx>
      <c:valAx>
        <c:axId val="52594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939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Aggregation (10k)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'summary numbers'!$A$54</c:f>
              <c:strCache>
                <c:ptCount val="1"/>
                <c:pt idx="0">
                  <c:v>Query 22 - TENK - SUM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'summary numbers'!$B$53:$F$53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numbers'!$B$54:$F$54</c:f>
              <c:numCache>
                <c:formatCode>General</c:formatCode>
                <c:ptCount val="5"/>
                <c:pt idx="0">
                  <c:v>354</c:v>
                </c:pt>
                <c:pt idx="1">
                  <c:v>110</c:v>
                </c:pt>
                <c:pt idx="2">
                  <c:v>182.8</c:v>
                </c:pt>
                <c:pt idx="3">
                  <c:v>98.118295949328413</c:v>
                </c:pt>
                <c:pt idx="4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2-4361-921F-21D4A3EC49F6}"/>
            </c:ext>
          </c:extLst>
        </c:ser>
        <c:ser>
          <c:idx val="1"/>
          <c:order val="1"/>
          <c:tx>
            <c:strRef>
              <c:f>'summary numbers'!$A$55</c:f>
              <c:strCache>
                <c:ptCount val="1"/>
                <c:pt idx="0">
                  <c:v>Query 22 - TENK - 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'summary numbers'!$B$53:$F$53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numbers'!$B$55:$F$55</c:f>
              <c:numCache>
                <c:formatCode>General</c:formatCode>
                <c:ptCount val="5"/>
                <c:pt idx="0">
                  <c:v>204</c:v>
                </c:pt>
                <c:pt idx="1">
                  <c:v>96</c:v>
                </c:pt>
                <c:pt idx="2">
                  <c:v>146.4</c:v>
                </c:pt>
                <c:pt idx="3">
                  <c:v>44.014770248179182</c:v>
                </c:pt>
                <c:pt idx="4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02-4361-921F-21D4A3EC4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5946264"/>
        <c:axId val="525941344"/>
      </c:barChart>
      <c:catAx>
        <c:axId val="52594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941344"/>
        <c:crosses val="autoZero"/>
        <c:auto val="1"/>
        <c:lblAlgn val="ctr"/>
        <c:lblOffset val="100"/>
        <c:noMultiLvlLbl val="0"/>
      </c:catAx>
      <c:valAx>
        <c:axId val="52594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94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Aggregation (100k)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'summary numbers'!$A$60</c:f>
              <c:strCache>
                <c:ptCount val="1"/>
                <c:pt idx="0">
                  <c:v>Query 22 - 100K - SUM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'summary numbers'!$B$59:$F$59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numbers'!$B$60:$F$60</c:f>
              <c:numCache>
                <c:formatCode>General</c:formatCode>
                <c:ptCount val="5"/>
                <c:pt idx="0">
                  <c:v>215</c:v>
                </c:pt>
                <c:pt idx="1">
                  <c:v>124</c:v>
                </c:pt>
                <c:pt idx="2">
                  <c:v>168</c:v>
                </c:pt>
                <c:pt idx="3">
                  <c:v>40.068691019298349</c:v>
                </c:pt>
                <c:pt idx="4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80-474E-91CF-A15DCC498E72}"/>
            </c:ext>
          </c:extLst>
        </c:ser>
        <c:ser>
          <c:idx val="1"/>
          <c:order val="1"/>
          <c:tx>
            <c:strRef>
              <c:f>'summary numbers'!$A$61</c:f>
              <c:strCache>
                <c:ptCount val="1"/>
                <c:pt idx="0">
                  <c:v>Query 22 - 100K - 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'summary numbers'!$B$59:$F$59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numbers'!$B$61:$F$61</c:f>
              <c:numCache>
                <c:formatCode>General</c:formatCode>
                <c:ptCount val="5"/>
                <c:pt idx="0">
                  <c:v>501</c:v>
                </c:pt>
                <c:pt idx="1">
                  <c:v>189</c:v>
                </c:pt>
                <c:pt idx="2">
                  <c:v>259.2</c:v>
                </c:pt>
                <c:pt idx="3">
                  <c:v>135.35582735885441</c:v>
                </c:pt>
                <c:pt idx="4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80-474E-91CF-A15DCC498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29704"/>
        <c:axId val="458330360"/>
      </c:barChart>
      <c:catAx>
        <c:axId val="458329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30360"/>
        <c:crosses val="autoZero"/>
        <c:auto val="1"/>
        <c:lblAlgn val="ctr"/>
        <c:lblOffset val="100"/>
        <c:noMultiLvlLbl val="0"/>
      </c:catAx>
      <c:valAx>
        <c:axId val="45833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29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Aggregation</a:t>
            </a:r>
            <a:r>
              <a:rPr lang="en-US" baseline="0"/>
              <a:t> (100k)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'summary numbers'!$A$70</c:f>
              <c:strCache>
                <c:ptCount val="1"/>
                <c:pt idx="0">
                  <c:v>Query 22 - 100k - SUM - AGG U3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'summary numbers'!$B$69:$F$69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numbers'!$B$70:$F$70</c:f>
              <c:numCache>
                <c:formatCode>General</c:formatCode>
                <c:ptCount val="5"/>
                <c:pt idx="0">
                  <c:v>411</c:v>
                </c:pt>
                <c:pt idx="1">
                  <c:v>321</c:v>
                </c:pt>
                <c:pt idx="2">
                  <c:v>360.6</c:v>
                </c:pt>
                <c:pt idx="3">
                  <c:v>38.383590243748692</c:v>
                </c:pt>
                <c:pt idx="4">
                  <c:v>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59-4EAE-B474-ADE77A98E9EA}"/>
            </c:ext>
          </c:extLst>
        </c:ser>
        <c:ser>
          <c:idx val="1"/>
          <c:order val="1"/>
          <c:tx>
            <c:strRef>
              <c:f>'summary numbers'!$A$71</c:f>
              <c:strCache>
                <c:ptCount val="1"/>
                <c:pt idx="0">
                  <c:v>Query 22 - 100k - COUNT - AGG U3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'summary numbers'!$B$69:$F$69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numbers'!$B$71:$F$71</c:f>
              <c:numCache>
                <c:formatCode>General</c:formatCode>
                <c:ptCount val="5"/>
                <c:pt idx="0">
                  <c:v>500</c:v>
                </c:pt>
                <c:pt idx="1">
                  <c:v>278</c:v>
                </c:pt>
                <c:pt idx="2">
                  <c:v>371.6</c:v>
                </c:pt>
                <c:pt idx="3">
                  <c:v>89.231720817207091</c:v>
                </c:pt>
                <c:pt idx="4">
                  <c:v>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59-4EAE-B474-ADE77A98E9EA}"/>
            </c:ext>
          </c:extLst>
        </c:ser>
        <c:ser>
          <c:idx val="2"/>
          <c:order val="2"/>
          <c:tx>
            <c:strRef>
              <c:f>'summary numbers'!$A$72</c:f>
              <c:strCache>
                <c:ptCount val="1"/>
                <c:pt idx="0">
                  <c:v>Query 22 - 100k - SUM - AGG U3 - no sort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'summary numbers'!$B$69:$F$69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numbers'!$B$72:$F$72</c:f>
              <c:numCache>
                <c:formatCode>General</c:formatCode>
                <c:ptCount val="5"/>
                <c:pt idx="0">
                  <c:v>616</c:v>
                </c:pt>
                <c:pt idx="1">
                  <c:v>294</c:v>
                </c:pt>
                <c:pt idx="2">
                  <c:v>405.6</c:v>
                </c:pt>
                <c:pt idx="3">
                  <c:v>124.01733749762566</c:v>
                </c:pt>
                <c:pt idx="4">
                  <c:v>372.66666666666669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59-4EAE-B474-ADE77A98E9EA}"/>
            </c:ext>
          </c:extLst>
        </c:ser>
        <c:ser>
          <c:idx val="3"/>
          <c:order val="3"/>
          <c:tx>
            <c:strRef>
              <c:f>'summary numbers'!$A$73</c:f>
              <c:strCache>
                <c:ptCount val="1"/>
                <c:pt idx="0">
                  <c:v>Query 22 - 100k - COUNT - AGG U3 - no sort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'summary numbers'!$B$69:$F$69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numbers'!$B$73:$F$73</c:f>
              <c:numCache>
                <c:formatCode>General</c:formatCode>
                <c:ptCount val="5"/>
                <c:pt idx="0">
                  <c:v>385</c:v>
                </c:pt>
                <c:pt idx="1">
                  <c:v>292</c:v>
                </c:pt>
                <c:pt idx="2">
                  <c:v>353.6</c:v>
                </c:pt>
                <c:pt idx="3">
                  <c:v>37.766387171663638</c:v>
                </c:pt>
                <c:pt idx="4">
                  <c:v>363.66666666666669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59-4EAE-B474-ADE77A98E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7817896"/>
        <c:axId val="457816256"/>
      </c:barChart>
      <c:catAx>
        <c:axId val="457817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816256"/>
        <c:crosses val="autoZero"/>
        <c:auto val="1"/>
        <c:lblAlgn val="ctr"/>
        <c:lblOffset val="100"/>
        <c:noMultiLvlLbl val="0"/>
      </c:catAx>
      <c:valAx>
        <c:axId val="45781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817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Aggregation (100k)</a:t>
            </a:r>
            <a:r>
              <a:rPr lang="en-US" baseline="0"/>
              <a:t> (Memory Adjusted)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'summary numbers'!$A$84</c:f>
              <c:strCache>
                <c:ptCount val="1"/>
                <c:pt idx="0">
                  <c:v>Query 22 - mem 64kb - agg evenOneP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'summary numbers'!$B$83:$F$83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numbers'!$B$84:$F$84</c:f>
              <c:numCache>
                <c:formatCode>General</c:formatCode>
                <c:ptCount val="5"/>
                <c:pt idx="0">
                  <c:v>194</c:v>
                </c:pt>
                <c:pt idx="1">
                  <c:v>151</c:v>
                </c:pt>
                <c:pt idx="2">
                  <c:v>170.6</c:v>
                </c:pt>
                <c:pt idx="3">
                  <c:v>18.822858443923973</c:v>
                </c:pt>
                <c:pt idx="4">
                  <c:v>169.33333333333334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6-4FD6-A509-9610C5839286}"/>
            </c:ext>
          </c:extLst>
        </c:ser>
        <c:ser>
          <c:idx val="1"/>
          <c:order val="1"/>
          <c:tx>
            <c:strRef>
              <c:f>'summary numbers'!$A$85</c:f>
              <c:strCache>
                <c:ptCount val="1"/>
                <c:pt idx="0">
                  <c:v>Query 22 - mem 512kb - agg evenOneP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'summary numbers'!$B$83:$F$83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numbers'!$B$85:$F$85</c:f>
              <c:numCache>
                <c:formatCode>General</c:formatCode>
                <c:ptCount val="5"/>
                <c:pt idx="0">
                  <c:v>239</c:v>
                </c:pt>
                <c:pt idx="1">
                  <c:v>126</c:v>
                </c:pt>
                <c:pt idx="2">
                  <c:v>182.2</c:v>
                </c:pt>
                <c:pt idx="3">
                  <c:v>42.856738093326669</c:v>
                </c:pt>
                <c:pt idx="4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86-4FD6-A509-9610C5839286}"/>
            </c:ext>
          </c:extLst>
        </c:ser>
        <c:ser>
          <c:idx val="2"/>
          <c:order val="2"/>
          <c:tx>
            <c:strRef>
              <c:f>'summary numbers'!$A$86</c:f>
              <c:strCache>
                <c:ptCount val="1"/>
                <c:pt idx="0">
                  <c:v>Query 22 - mem 4 mb - agg evenOneP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'summary numbers'!$B$83:$F$83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numbers'!$B$86:$F$86</c:f>
              <c:numCache>
                <c:formatCode>General</c:formatCode>
                <c:ptCount val="5"/>
                <c:pt idx="0">
                  <c:v>256</c:v>
                </c:pt>
                <c:pt idx="1">
                  <c:v>158</c:v>
                </c:pt>
                <c:pt idx="2">
                  <c:v>196.6</c:v>
                </c:pt>
                <c:pt idx="3">
                  <c:v>38.933276255665959</c:v>
                </c:pt>
                <c:pt idx="4">
                  <c:v>189.66666666666666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86-4FD6-A509-9610C5839286}"/>
            </c:ext>
          </c:extLst>
        </c:ser>
        <c:ser>
          <c:idx val="3"/>
          <c:order val="3"/>
          <c:tx>
            <c:strRef>
              <c:f>'summary numbers'!$A$87</c:f>
              <c:strCache>
                <c:ptCount val="1"/>
                <c:pt idx="0">
                  <c:v>Query 22 - mem 1 gb - agg evenOneP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'summary numbers'!$B$83:$F$83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Avg</c:v>
                </c:pt>
                <c:pt idx="3">
                  <c:v>Std Dev</c:v>
                </c:pt>
                <c:pt idx="4">
                  <c:v>Avg (Adjusted)</c:v>
                </c:pt>
              </c:strCache>
            </c:strRef>
          </c:cat>
          <c:val>
            <c:numRef>
              <c:f>'summary numbers'!$B$87:$F$87</c:f>
              <c:numCache>
                <c:formatCode>General</c:formatCode>
                <c:ptCount val="5"/>
                <c:pt idx="0">
                  <c:v>213</c:v>
                </c:pt>
                <c:pt idx="1">
                  <c:v>147</c:v>
                </c:pt>
                <c:pt idx="2">
                  <c:v>169.2</c:v>
                </c:pt>
                <c:pt idx="3">
                  <c:v>27.197426348829353</c:v>
                </c:pt>
                <c:pt idx="4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86-4FD6-A509-9610C5839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4220040"/>
        <c:axId val="564218072"/>
      </c:barChart>
      <c:catAx>
        <c:axId val="564220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218072"/>
        <c:crosses val="autoZero"/>
        <c:auto val="1"/>
        <c:lblAlgn val="ctr"/>
        <c:lblOffset val="100"/>
        <c:noMultiLvlLbl val="0"/>
      </c:catAx>
      <c:valAx>
        <c:axId val="56421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220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92D-4C8D-4442-A48A-FFD009827B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EDC936-6E59-4247-870B-56A4D1B60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44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92D-4C8D-4442-A48A-FFD009827B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C936-6E59-4247-870B-56A4D1B6027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0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92D-4C8D-4442-A48A-FFD009827B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C936-6E59-4247-870B-56A4D1B60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33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92D-4C8D-4442-A48A-FFD009827B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C936-6E59-4247-870B-56A4D1B6027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3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92D-4C8D-4442-A48A-FFD009827B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C936-6E59-4247-870B-56A4D1B60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18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92D-4C8D-4442-A48A-FFD009827B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C936-6E59-4247-870B-56A4D1B6027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3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92D-4C8D-4442-A48A-FFD009827B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C936-6E59-4247-870B-56A4D1B6027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6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92D-4C8D-4442-A48A-FFD009827B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C936-6E59-4247-870B-56A4D1B6027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5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92D-4C8D-4442-A48A-FFD009827B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C936-6E59-4247-870B-56A4D1B60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5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92D-4C8D-4442-A48A-FFD009827B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C936-6E59-4247-870B-56A4D1B60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21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C22D92D-4C8D-4442-A48A-FFD009827B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C936-6E59-4247-870B-56A4D1B6027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D92D-4C8D-4442-A48A-FFD009827B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EDC936-6E59-4247-870B-56A4D1B60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5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netic_algorith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307A-298A-4BB6-BB39-861258817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</a:t>
            </a:r>
            <a:r>
              <a:rPr lang="en-US" dirty="0" err="1"/>
              <a:t>PostGreSQL</a:t>
            </a:r>
            <a:r>
              <a:rPr lang="en-US" dirty="0"/>
              <a:t> Against Itself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D107D-CD68-42A8-9691-A16824AC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110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Logan </a:t>
            </a:r>
            <a:r>
              <a:rPr lang="en-US" dirty="0" err="1"/>
              <a:t>ballard</a:t>
            </a:r>
            <a:endParaRPr lang="en-US" dirty="0"/>
          </a:p>
          <a:p>
            <a:r>
              <a:rPr lang="en-US" dirty="0"/>
              <a:t>Cs 587</a:t>
            </a:r>
          </a:p>
          <a:p>
            <a:r>
              <a:rPr lang="en-US" dirty="0"/>
              <a:t>06/11/2019</a:t>
            </a:r>
          </a:p>
        </p:txBody>
      </p:sp>
    </p:spTree>
    <p:extLst>
      <p:ext uri="{BB962C8B-B14F-4D97-AF65-F5344CB8AC3E}">
        <p14:creationId xmlns:p14="http://schemas.microsoft.com/office/powerpoint/2010/main" val="311543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0326-74E1-4CF7-8350-1B551AEF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10% rule of thumb: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760A73-01AC-48F9-8E4F-2E387C9DD0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384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7758-393E-4FF7-ADB5-9C52D866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10% rule of thumb: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93FD-C7D0-4ED9-925F-5CC6A16C2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in descending order:  No index &gt; Clustered Index &gt; </a:t>
            </a:r>
            <a:r>
              <a:rPr lang="en-US" dirty="0" err="1"/>
              <a:t>Unclustered</a:t>
            </a:r>
            <a:r>
              <a:rPr lang="en-US" dirty="0"/>
              <a:t> Index</a:t>
            </a:r>
          </a:p>
          <a:p>
            <a:r>
              <a:rPr lang="en-US" dirty="0"/>
              <a:t>Inconsistency in query performance: </a:t>
            </a:r>
            <a:r>
              <a:rPr lang="en-US" dirty="0" err="1"/>
              <a:t>Unclustered</a:t>
            </a:r>
            <a:r>
              <a:rPr lang="en-US" dirty="0"/>
              <a:t> index &gt; Clustered index &gt; No index</a:t>
            </a:r>
          </a:p>
          <a:p>
            <a:r>
              <a:rPr lang="en-US" dirty="0"/>
              <a:t>Queries 2, 4, 6 only return 1% of tuples, so even 1% doesn’t require an index</a:t>
            </a:r>
          </a:p>
          <a:p>
            <a:r>
              <a:rPr lang="en-US" dirty="0"/>
              <a:t>Conclusion: </a:t>
            </a:r>
            <a:r>
              <a:rPr lang="en-US" dirty="0" err="1"/>
              <a:t>postgres</a:t>
            </a:r>
            <a:r>
              <a:rPr lang="en-US" dirty="0"/>
              <a:t> is doing something clever to beat the rule of thumb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3ED0-DC27-4DC0-849F-4747E434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vs sort/merge: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8D128E-3BEE-4E74-B4FB-8FCF25D692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400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3ED0-DC27-4DC0-849F-4747E434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vs sort/merge: results (2)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8516A48-820F-4CCC-8943-AAE18F11C3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784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3ED0-DC27-4DC0-849F-4747E434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vs sort/merge: results (3)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8A9B1A-9411-46B0-B939-FDDB7C5828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8242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3ED0-DC27-4DC0-849F-4747E434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vs sort/merge: results (4)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BA2F7FE-165D-4AB1-ADE8-A05F8C6ADE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123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3ED0-DC27-4DC0-849F-4747E434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vs sort/merge: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B75D-6BB8-47E7-90CB-E446054A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Query 10 – no index. Merge-Sort Join outperforms Hash Join</a:t>
            </a:r>
          </a:p>
          <a:p>
            <a:pPr marL="457200" indent="-457200">
              <a:buAutoNum type="arabicPeriod"/>
            </a:pPr>
            <a:r>
              <a:rPr lang="en-US" dirty="0"/>
              <a:t>Query 13 – index. Hash Join outperforms Merge-Sort Join by a tiny amount</a:t>
            </a:r>
          </a:p>
          <a:p>
            <a:pPr marL="914400" lvl="1" indent="-457200">
              <a:buAutoNum type="arabicPeriod"/>
            </a:pPr>
            <a:r>
              <a:rPr lang="en-US" dirty="0"/>
              <a:t>Postgres chose merge join</a:t>
            </a:r>
          </a:p>
          <a:p>
            <a:pPr marL="914400" lvl="1" indent="-457200">
              <a:buAutoNum type="arabicPeriod"/>
            </a:pPr>
            <a:r>
              <a:rPr lang="en-US" dirty="0"/>
              <a:t>User outsmarted </a:t>
            </a:r>
            <a:r>
              <a:rPr lang="en-US" dirty="0" err="1"/>
              <a:t>postgres</a:t>
            </a:r>
            <a:r>
              <a:rPr lang="en-US" dirty="0"/>
              <a:t>! (barely)</a:t>
            </a:r>
          </a:p>
          <a:p>
            <a:pPr marL="457200" indent="-457200">
              <a:buAutoNum type="arabicPeriod"/>
            </a:pPr>
            <a:r>
              <a:rPr lang="en-US" dirty="0"/>
              <a:t>Query 15 – almost identical performance</a:t>
            </a:r>
          </a:p>
          <a:p>
            <a:pPr marL="914400" lvl="1" indent="-457200">
              <a:buAutoNum type="arabicPeriod"/>
            </a:pPr>
            <a:r>
              <a:rPr lang="en-US" dirty="0"/>
              <a:t>Postgres chose hash join</a:t>
            </a:r>
          </a:p>
          <a:p>
            <a:pPr marL="457200" indent="-457200">
              <a:buAutoNum type="arabicPeriod"/>
            </a:pPr>
            <a:r>
              <a:rPr lang="en-US" dirty="0"/>
              <a:t>Query 17 – Merge join outperforms hash on average.  Hash inconsistent but faster single time.</a:t>
            </a:r>
          </a:p>
          <a:p>
            <a:pPr marL="914400" lvl="1" indent="-457200">
              <a:buAutoNum type="arabicPeriod"/>
            </a:pPr>
            <a:r>
              <a:rPr lang="en-US" dirty="0"/>
              <a:t>Postgres chose hash join</a:t>
            </a:r>
          </a:p>
          <a:p>
            <a:pPr marL="914400" lvl="1" indent="-457200">
              <a:buAutoNum type="arabicPeriod"/>
            </a:pPr>
            <a:r>
              <a:rPr lang="en-US" dirty="0"/>
              <a:t>User might’ve outsmarted </a:t>
            </a:r>
            <a:r>
              <a:rPr lang="en-US" dirty="0" err="1"/>
              <a:t>postgres</a:t>
            </a:r>
            <a:r>
              <a:rPr lang="en-US" dirty="0"/>
              <a:t> here – would need to run further studies as hash join performed the fastest time but was slower on average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3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5CEA-0414-4A51-AAB5-0D1B61C0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D1BC8D-D289-4693-BE64-27FA342CB1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541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5CEA-0414-4A51-AAB5-0D1B61C0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Results (2)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4A6C818-0671-4B6C-80E5-B26A2A6D7A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724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5CEA-0414-4A51-AAB5-0D1B61C0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Results (3)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E670A3-35B1-4BD2-9B4B-EFAAE579DC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036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3593-0EC9-404B-8D42-BDD97C14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Postgres?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EBE8-6FCF-4D52-BC6A-630D900E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 has a large amount of configurability</a:t>
            </a:r>
          </a:p>
          <a:p>
            <a:r>
              <a:rPr lang="en-US" dirty="0"/>
              <a:t>Parameter tweaking can have effects on database performance</a:t>
            </a:r>
          </a:p>
          <a:p>
            <a:r>
              <a:rPr lang="en-US" dirty="0"/>
              <a:t>The Wisconsin DB Benchmark can be used to test DB performance</a:t>
            </a:r>
          </a:p>
          <a:p>
            <a:pPr lvl="1"/>
            <a:r>
              <a:rPr lang="en-US" dirty="0"/>
              <a:t>Not perfectly</a:t>
            </a:r>
          </a:p>
          <a:p>
            <a:r>
              <a:rPr lang="en-US" dirty="0"/>
              <a:t>Combining the Wisconsin Benchmark with Postgres configurability should measure parameter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25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5CEA-0414-4A51-AAB5-0D1B61C0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Results (4)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70EA0B8-479A-4A4F-B22F-7C8AEDC40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2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5CEA-0414-4A51-AAB5-0D1B61C0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BE98-9AB8-4998-AF8F-1FE1E6FC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performed faster than Count with 100k tuples, opposite true with 10k tuples</a:t>
            </a:r>
          </a:p>
          <a:p>
            <a:r>
              <a:rPr lang="en-US" dirty="0"/>
              <a:t>Disallowing sort (forcing hash aggregation) didn’t have significant effect</a:t>
            </a:r>
          </a:p>
          <a:p>
            <a:r>
              <a:rPr lang="en-US" dirty="0"/>
              <a:t>Memory adjustment (</a:t>
            </a:r>
            <a:r>
              <a:rPr lang="en-US" dirty="0" err="1"/>
              <a:t>work_mem</a:t>
            </a:r>
            <a:r>
              <a:rPr lang="en-US" dirty="0"/>
              <a:t>) had almost the opposite effect than expected for 64kb </a:t>
            </a:r>
            <a:r>
              <a:rPr lang="en-US" dirty="0">
                <a:sym typeface="Wingdings" panose="05000000000000000000" pitchFamily="2" charset="2"/>
              </a:rPr>
              <a:t> 512 kb  4 mb  1 </a:t>
            </a:r>
            <a:r>
              <a:rPr lang="en-US" dirty="0" err="1">
                <a:sym typeface="Wingdings" panose="05000000000000000000" pitchFamily="2" charset="2"/>
              </a:rPr>
              <a:t>gb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Performance (time ascending):  1 </a:t>
            </a:r>
            <a:r>
              <a:rPr lang="en-US" dirty="0" err="1">
                <a:sym typeface="Wingdings" panose="05000000000000000000" pitchFamily="2" charset="2"/>
              </a:rPr>
              <a:t>gb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/>
              <a:t>64kb </a:t>
            </a:r>
            <a:r>
              <a:rPr lang="en-US" dirty="0">
                <a:sym typeface="Wingdings" panose="05000000000000000000" pitchFamily="2" charset="2"/>
              </a:rPr>
              <a:t> 512 kb  4 mb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23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818D-6F3A-43C5-8745-825EBD54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GEQO tuning: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51EDBB-B3D9-42FF-9C2C-3007D7AA35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0129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818D-6F3A-43C5-8745-825EBD54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GEQO tuning: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DCC4-E227-4365-9A76-797D3926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Holding memory constant, GEQO tuning creates faster results</a:t>
            </a:r>
          </a:p>
          <a:p>
            <a:r>
              <a:rPr lang="en-US" dirty="0"/>
              <a:t>Appears to be more significant than memory when making large joins</a:t>
            </a:r>
          </a:p>
          <a:p>
            <a:r>
              <a:rPr lang="en-US" dirty="0"/>
              <a:t>Easy parameter to tune for simple testing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13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818D-6F3A-43C5-8745-825EBD54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DCC4-E227-4365-9A76-797D3926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Postgres generally makes the correct choice in query plans</a:t>
            </a:r>
          </a:p>
          <a:p>
            <a:r>
              <a:rPr lang="en-US" dirty="0"/>
              <a:t>Indexing doesn’t seem to make a huge difference in simple (single table, no join) queries &lt;100,000 tuples</a:t>
            </a:r>
          </a:p>
          <a:p>
            <a:r>
              <a:rPr lang="en-US" dirty="0"/>
              <a:t>‘</a:t>
            </a:r>
            <a:r>
              <a:rPr lang="en-US" dirty="0" err="1"/>
              <a:t>geqo_effort</a:t>
            </a:r>
            <a:r>
              <a:rPr lang="en-US" dirty="0"/>
              <a:t>` is a great and quick parameter to accurately trade speed vs optimization</a:t>
            </a:r>
          </a:p>
          <a:p>
            <a:r>
              <a:rPr lang="en-US" dirty="0"/>
              <a:t>Further study should be conducted on:</a:t>
            </a:r>
          </a:p>
          <a:p>
            <a:pPr lvl="1"/>
            <a:r>
              <a:rPr lang="en-US" dirty="0"/>
              <a:t>Parallel execution</a:t>
            </a:r>
          </a:p>
          <a:p>
            <a:pPr lvl="1"/>
            <a:r>
              <a:rPr lang="en-US" dirty="0"/>
              <a:t>Table Updates/Deletes</a:t>
            </a:r>
          </a:p>
          <a:p>
            <a:pPr lvl="1"/>
            <a:r>
              <a:rPr lang="en-US" dirty="0"/>
              <a:t>Integration with programming languages (Python, C, Perl)</a:t>
            </a:r>
          </a:p>
        </p:txBody>
      </p:sp>
    </p:spTree>
    <p:extLst>
      <p:ext uri="{BB962C8B-B14F-4D97-AF65-F5344CB8AC3E}">
        <p14:creationId xmlns:p14="http://schemas.microsoft.com/office/powerpoint/2010/main" val="400729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9808-5115-4ECF-ADCA-5953FC13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 Characteristics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7B8E-6C16-4F40-811C-07F8F917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SQL RDBMS</a:t>
            </a:r>
          </a:p>
          <a:p>
            <a:r>
              <a:rPr lang="en-US" dirty="0"/>
              <a:t>30+ years active development, very large support base, open-source, free</a:t>
            </a:r>
          </a:p>
          <a:p>
            <a:r>
              <a:rPr lang="en-US" dirty="0"/>
              <a:t>Highly integrated with many programming languages (</a:t>
            </a:r>
            <a:r>
              <a:rPr lang="en-US" dirty="0" err="1"/>
              <a:t>psql</a:t>
            </a:r>
            <a:r>
              <a:rPr lang="en-US" dirty="0"/>
              <a:t> command line, python)</a:t>
            </a:r>
          </a:p>
          <a:p>
            <a:r>
              <a:rPr lang="en-US" dirty="0"/>
              <a:t>Sophisticated query planner, exposed to the user through EXPLAIN ANALYZE command</a:t>
            </a:r>
          </a:p>
          <a:p>
            <a:r>
              <a:rPr lang="en-US" dirty="0"/>
              <a:t>Easy to set up</a:t>
            </a:r>
          </a:p>
          <a:p>
            <a:r>
              <a:rPr lang="en-US" b="1" dirty="0"/>
              <a:t>Ease of configuration</a:t>
            </a:r>
          </a:p>
          <a:p>
            <a:pPr lvl="1"/>
            <a:r>
              <a:rPr lang="en-US" dirty="0"/>
              <a:t>This is huge in my decision to use </a:t>
            </a:r>
            <a:r>
              <a:rPr lang="en-US" dirty="0" err="1"/>
              <a:t>postgres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0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0638-F137-41E5-8F72-A302DFB0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Postgres Performance tuning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C11D-216D-4DFF-9C40-4380DE06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performance parameters controlling aspects of the database system</a:t>
            </a:r>
          </a:p>
          <a:p>
            <a:r>
              <a:rPr lang="en-US" dirty="0"/>
              <a:t>Modified by the ALTER SYSTEM command</a:t>
            </a:r>
          </a:p>
          <a:p>
            <a:r>
              <a:rPr lang="en-US" dirty="0"/>
              <a:t>E.g.</a:t>
            </a:r>
          </a:p>
          <a:p>
            <a:pPr marL="457200" lvl="1" indent="0">
              <a:buNone/>
            </a:pPr>
            <a:r>
              <a:rPr lang="en-US" dirty="0"/>
              <a:t>ALTER SYSTEM SET </a:t>
            </a:r>
            <a:r>
              <a:rPr lang="en-US" dirty="0" err="1"/>
              <a:t>work_mem</a:t>
            </a:r>
            <a:r>
              <a:rPr lang="en-US" dirty="0"/>
              <a:t> = ‘2 MB’;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pg_reload_conf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5445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E7F5-2E30-4EAE-B8C9-090AF526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2A4F7-788B-4E8D-AA4C-FD54CD84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WORK_MEM</a:t>
            </a:r>
          </a:p>
          <a:p>
            <a:pPr lvl="1"/>
            <a:r>
              <a:rPr lang="en-US" dirty="0"/>
              <a:t>Memory allocated to the </a:t>
            </a:r>
            <a:r>
              <a:rPr lang="en-US" dirty="0" err="1"/>
              <a:t>postgres</a:t>
            </a:r>
            <a:r>
              <a:rPr lang="en-US" dirty="0"/>
              <a:t> buffer pool</a:t>
            </a:r>
          </a:p>
          <a:p>
            <a:r>
              <a:rPr lang="en-US" dirty="0"/>
              <a:t>ENABLE_SORTMERGE</a:t>
            </a:r>
          </a:p>
          <a:p>
            <a:pPr lvl="1"/>
            <a:r>
              <a:rPr lang="en-US" dirty="0"/>
              <a:t>Forces query planner to prioritize (or not) sort-based join algorithms</a:t>
            </a:r>
          </a:p>
          <a:p>
            <a:r>
              <a:rPr lang="en-US" dirty="0"/>
              <a:t>ENABLE_HASHMERGE</a:t>
            </a:r>
          </a:p>
          <a:p>
            <a:pPr lvl="1"/>
            <a:r>
              <a:rPr lang="en-US" dirty="0"/>
              <a:t>Forces query planner to prioritize (or not) hash-based join algorithms</a:t>
            </a:r>
          </a:p>
          <a:p>
            <a:r>
              <a:rPr lang="en-US" dirty="0"/>
              <a:t>ENABLE_SORT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en</a:t>
            </a:r>
            <a:r>
              <a:rPr lang="en-US" dirty="0"/>
              <a:t>/dis)</a:t>
            </a:r>
            <a:r>
              <a:rPr lang="en-US" dirty="0" err="1"/>
              <a:t>ables</a:t>
            </a:r>
            <a:r>
              <a:rPr lang="en-US" dirty="0"/>
              <a:t> sorting algorithms</a:t>
            </a:r>
          </a:p>
          <a:p>
            <a:r>
              <a:rPr lang="en-US" dirty="0"/>
              <a:t>GEQO_EFFORT</a:t>
            </a:r>
          </a:p>
          <a:p>
            <a:pPr lvl="1"/>
            <a:r>
              <a:rPr lang="en-US" dirty="0"/>
              <a:t>Meta-parameter that sets other parameters responsible for </a:t>
            </a:r>
            <a:r>
              <a:rPr lang="en-US" dirty="0" err="1"/>
              <a:t>postgres</a:t>
            </a:r>
            <a:r>
              <a:rPr lang="en-US" dirty="0"/>
              <a:t>’ calculation of time taken vs optimal query plan chosen</a:t>
            </a:r>
          </a:p>
        </p:txBody>
      </p:sp>
    </p:spTree>
    <p:extLst>
      <p:ext uri="{BB962C8B-B14F-4D97-AF65-F5344CB8AC3E}">
        <p14:creationId xmlns:p14="http://schemas.microsoft.com/office/powerpoint/2010/main" val="203492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0326-74E1-4CF7-8350-1B551AEF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One: The 10% rule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D034-45BF-414A-B649-2943C66EF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 Objective: </a:t>
            </a:r>
            <a:r>
              <a:rPr lang="en-US" dirty="0"/>
              <a:t>When it is good to use an </a:t>
            </a:r>
            <a:r>
              <a:rPr lang="en-US" dirty="0" err="1"/>
              <a:t>unclustered</a:t>
            </a:r>
            <a:r>
              <a:rPr lang="en-US" dirty="0"/>
              <a:t> index vs. not using an index vs. using a clustered index</a:t>
            </a:r>
          </a:p>
          <a:p>
            <a:r>
              <a:rPr lang="en-US" b="1" dirty="0"/>
              <a:t>Parameters Changed: </a:t>
            </a:r>
            <a:r>
              <a:rPr lang="en-US" dirty="0"/>
              <a:t>No parameters used in this test</a:t>
            </a:r>
          </a:p>
          <a:p>
            <a:r>
              <a:rPr lang="en-US" dirty="0"/>
              <a:t>Performance is measured in scaling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4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3ED0-DC27-4DC0-849F-4747E434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Two: Hash vs sort/merge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B75D-6BB8-47E7-90CB-E446054A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 Objective: </a:t>
            </a:r>
            <a:r>
              <a:rPr lang="en-US" dirty="0"/>
              <a:t>Designed to measure the performance of different types of joins across different relations using different algorithms</a:t>
            </a:r>
          </a:p>
          <a:p>
            <a:r>
              <a:rPr lang="en-US" b="1" dirty="0"/>
              <a:t>Parameters Changed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Enable_sortmerge</a:t>
            </a:r>
            <a:endParaRPr lang="en-US" dirty="0"/>
          </a:p>
          <a:p>
            <a:pPr lvl="1"/>
            <a:r>
              <a:rPr lang="en-US" dirty="0" err="1"/>
              <a:t>Enable_hashmerge</a:t>
            </a:r>
            <a:endParaRPr lang="en-US" dirty="0"/>
          </a:p>
          <a:p>
            <a:r>
              <a:rPr lang="en-US" dirty="0"/>
              <a:t>Postgres allows user to prioritize either hash or sort/merge join algorithms</a:t>
            </a:r>
          </a:p>
          <a:p>
            <a:r>
              <a:rPr lang="en-US" dirty="0"/>
              <a:t>Can the user outsmart the query optimizer?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5CEA-0414-4A51-AAB5-0D1B61C0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Three: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BE98-9AB8-4998-AF8F-1FE1E6FC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Objective: </a:t>
            </a:r>
            <a:r>
              <a:rPr lang="en-US" dirty="0"/>
              <a:t>Measure the performance of aggregation with relevant parameters tuned to different values</a:t>
            </a:r>
          </a:p>
          <a:p>
            <a:r>
              <a:rPr lang="en-US" b="1" dirty="0"/>
              <a:t>Parameters Changed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Enable_sort</a:t>
            </a:r>
            <a:endParaRPr lang="en-US" dirty="0"/>
          </a:p>
          <a:p>
            <a:pPr lvl="1"/>
            <a:r>
              <a:rPr lang="en-US" dirty="0" err="1"/>
              <a:t>Work_mem</a:t>
            </a:r>
            <a:endParaRPr lang="en-US" dirty="0"/>
          </a:p>
          <a:p>
            <a:r>
              <a:rPr lang="en-US" dirty="0"/>
              <a:t>Postgres allows user to prioritize either hash or sorting aggregation algorithms</a:t>
            </a:r>
          </a:p>
          <a:p>
            <a:r>
              <a:rPr lang="en-US" dirty="0"/>
              <a:t>Can the user outsmart the query optimizer?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2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818D-6F3A-43C5-8745-825EBD54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Four: GEQO (genetic query optimizer)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DCC4-E227-4365-9A76-797D3926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Test Objective: </a:t>
            </a:r>
            <a:r>
              <a:rPr lang="en-US" dirty="0"/>
              <a:t>Use the meta-parameter </a:t>
            </a:r>
            <a:r>
              <a:rPr lang="en-US" dirty="0" err="1"/>
              <a:t>geqo_effort</a:t>
            </a:r>
            <a:r>
              <a:rPr lang="en-US" dirty="0"/>
              <a:t> to try and optimize difficult joins</a:t>
            </a:r>
            <a:endParaRPr lang="en-US" b="1" dirty="0"/>
          </a:p>
          <a:p>
            <a:r>
              <a:rPr lang="en-US" dirty="0"/>
              <a:t>Considered a “trade-off” between time spent optimizing and final quality of query plan</a:t>
            </a:r>
          </a:p>
          <a:p>
            <a:r>
              <a:rPr lang="en-US" b="1" dirty="0"/>
              <a:t>Parameter Changed: </a:t>
            </a:r>
          </a:p>
          <a:p>
            <a:pPr lvl="1"/>
            <a:r>
              <a:rPr lang="en-US" dirty="0" err="1"/>
              <a:t>geqo_effort</a:t>
            </a:r>
            <a:endParaRPr lang="en-US" dirty="0"/>
          </a:p>
          <a:p>
            <a:pPr lvl="1"/>
            <a:r>
              <a:rPr lang="en-US" dirty="0" err="1"/>
              <a:t>work_mem</a:t>
            </a:r>
            <a:endParaRPr lang="en-US" dirty="0"/>
          </a:p>
          <a:p>
            <a:r>
              <a:rPr lang="en-US" dirty="0"/>
              <a:t>GEQO is a [1-10] integer value that smartly sets the values of:</a:t>
            </a:r>
          </a:p>
          <a:p>
            <a:pPr lvl="1"/>
            <a:r>
              <a:rPr lang="en-US" dirty="0" err="1"/>
              <a:t>geqo_pool_size</a:t>
            </a:r>
            <a:r>
              <a:rPr lang="en-US" dirty="0"/>
              <a:t>: individuals in the genetic population [2 – 100]</a:t>
            </a:r>
          </a:p>
          <a:p>
            <a:pPr lvl="1"/>
            <a:r>
              <a:rPr lang="en-US" dirty="0" err="1"/>
              <a:t>geqo_generations</a:t>
            </a:r>
            <a:r>
              <a:rPr lang="en-US" dirty="0"/>
              <a:t>: iterations of the query optimization algorithm [1 – inf ]</a:t>
            </a:r>
          </a:p>
          <a:p>
            <a:pPr lvl="1"/>
            <a:r>
              <a:rPr lang="en-US" dirty="0" err="1"/>
              <a:t>geqo_selection_bias</a:t>
            </a:r>
            <a:r>
              <a:rPr lang="en-US" dirty="0"/>
              <a:t>: the selection bias in the genetic population [1.5 – 2.0]</a:t>
            </a:r>
          </a:p>
          <a:p>
            <a:pPr lvl="1"/>
            <a:r>
              <a:rPr lang="en-US" dirty="0" err="1"/>
              <a:t>geqo_seed</a:t>
            </a:r>
            <a:r>
              <a:rPr lang="en-US" dirty="0"/>
              <a:t>: seed used for random number necessary for genetic algorithm</a:t>
            </a:r>
          </a:p>
          <a:p>
            <a:r>
              <a:rPr lang="en-US" dirty="0"/>
              <a:t>Genetic algorithm is an optimization algorithm, subset of evolutionary algorithms</a:t>
            </a:r>
          </a:p>
          <a:p>
            <a:r>
              <a:rPr lang="en-US" dirty="0">
                <a:hlinkClick r:id="rId2"/>
              </a:rPr>
              <a:t>https://en.wikipedia.org/wiki/Genetic_algorithm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347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3311</TotalTime>
  <Words>978</Words>
  <Application>Microsoft Office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Testing PostGreSQL Against Itself</vt:lpstr>
      <vt:lpstr>Why Postgres?  </vt:lpstr>
      <vt:lpstr>Postgres Characteristics </vt:lpstr>
      <vt:lpstr>Postgres Performance tuning </vt:lpstr>
      <vt:lpstr>Relevant parameters</vt:lpstr>
      <vt:lpstr>One: The 10% rule of thumb</vt:lpstr>
      <vt:lpstr>Two: Hash vs sort/merge</vt:lpstr>
      <vt:lpstr>Three: Aggregation</vt:lpstr>
      <vt:lpstr>Four: GEQO (genetic query optimizer) tuning</vt:lpstr>
      <vt:lpstr>10% rule of thumb: Results</vt:lpstr>
      <vt:lpstr>10% rule of thumb: Analysis</vt:lpstr>
      <vt:lpstr>Hash vs sort/merge: results</vt:lpstr>
      <vt:lpstr>Hash vs sort/merge: results (2)</vt:lpstr>
      <vt:lpstr>Hash vs sort/merge: results (3)</vt:lpstr>
      <vt:lpstr>Hash vs sort/merge: results (4)</vt:lpstr>
      <vt:lpstr>Hash vs sort/merge: Analysis</vt:lpstr>
      <vt:lpstr>Aggregation: Results</vt:lpstr>
      <vt:lpstr>Aggregation: Results (2)</vt:lpstr>
      <vt:lpstr>Aggregation: Results (3)</vt:lpstr>
      <vt:lpstr>Aggregation: Results (4)</vt:lpstr>
      <vt:lpstr>Aggregation: Analysis</vt:lpstr>
      <vt:lpstr>GEQO tuning: Results</vt:lpstr>
      <vt:lpstr>GEQO tuning: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PostGreSQL Against Itself</dc:title>
  <dc:creator>Logan</dc:creator>
  <cp:lastModifiedBy>Logan</cp:lastModifiedBy>
  <cp:revision>30</cp:revision>
  <dcterms:created xsi:type="dcterms:W3CDTF">2019-06-09T21:10:00Z</dcterms:created>
  <dcterms:modified xsi:type="dcterms:W3CDTF">2019-06-12T04:23:14Z</dcterms:modified>
</cp:coreProperties>
</file>