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94746"/>
  </p:normalViewPr>
  <p:slideViewPr>
    <p:cSldViewPr snapToGrid="0" snapToObjects="1">
      <p:cViewPr>
        <p:scale>
          <a:sx n="100" d="100"/>
          <a:sy n="100" d="100"/>
        </p:scale>
        <p:origin x="216" y="-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2C079-4E6C-1341-A75F-FAAFA5CBC7AF}" type="datetimeFigureOut">
              <a:rPr lang="en-US" smtClean="0"/>
              <a:t>9/16/17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F4918-2F08-904C-AA19-74DAC1ABF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49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F4918-2F08-904C-AA19-74DAC1ABF1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70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F4918-2F08-904C-AA19-74DAC1ABF1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34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7" r="22699"/>
          <a:stretch/>
        </p:blipFill>
        <p:spPr>
          <a:xfrm>
            <a:off x="9270262" y="761999"/>
            <a:ext cx="2894799" cy="53340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66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5" r="39520"/>
          <a:stretch/>
        </p:blipFill>
        <p:spPr>
          <a:xfrm>
            <a:off x="1" y="758952"/>
            <a:ext cx="3443590" cy="53376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277" y="2801112"/>
            <a:ext cx="1697736" cy="40568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Improving Hospital Service for Americans and Russians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Group 4</a:t>
            </a:r>
          </a:p>
          <a:p>
            <a:pPr algn="ctr"/>
            <a:r>
              <a:rPr lang="en-US" dirty="0" smtClean="0"/>
              <a:t>Logan Wu	Andrew Jackson	Scott Sung</a:t>
            </a:r>
          </a:p>
        </p:txBody>
      </p:sp>
    </p:spTree>
    <p:extLst>
      <p:ext uri="{BB962C8B-B14F-4D97-AF65-F5344CB8AC3E}">
        <p14:creationId xmlns:p14="http://schemas.microsoft.com/office/powerpoint/2010/main" val="194712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9040465" y="760610"/>
            <a:ext cx="2404187" cy="108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392092" y="760610"/>
            <a:ext cx="2404187" cy="10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43720" y="760611"/>
            <a:ext cx="2404187" cy="108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the Registrars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280" y="760610"/>
            <a:ext cx="1080000" cy="10800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094" y="760610"/>
            <a:ext cx="1080000" cy="10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652" y="760610"/>
            <a:ext cx="1080000" cy="108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720" y="760610"/>
            <a:ext cx="1080000" cy="108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907" y="760610"/>
            <a:ext cx="1080000" cy="108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468" y="760610"/>
            <a:ext cx="1080000" cy="108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762211" y="184061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Meredith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51692" y="184061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Cristina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624958" y="184061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Izzie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810485" y="184061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George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273332" y="184061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Alex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567861" y="184061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Jay P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429111" y="2654300"/>
            <a:ext cx="581344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sz="2800" dirty="0" smtClean="0"/>
              <a:t>Heavy workloads lead to tremendously stressed registrars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sz="2800" dirty="0" smtClean="0"/>
              <a:t>Trump Hospital wants to balance workloads between wards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sz="2800" dirty="0" smtClean="0"/>
              <a:t>Objective: </a:t>
            </a:r>
            <a:r>
              <a:rPr lang="en-US" sz="2800" dirty="0" err="1" smtClean="0"/>
              <a:t>Minimise</a:t>
            </a:r>
            <a:r>
              <a:rPr lang="en-US" sz="2800" dirty="0" smtClean="0"/>
              <a:t> the expected range of ward occupancies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079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63381" cy="4601183"/>
          </a:xfrm>
        </p:spPr>
        <p:txBody>
          <a:bodyPr/>
          <a:lstStyle/>
          <a:p>
            <a:r>
              <a:rPr lang="en-US" smtClean="0"/>
              <a:t>Assumptions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Patients and wards are independent and identical</a:t>
            </a:r>
          </a:p>
          <a:p>
            <a:r>
              <a:rPr lang="en-US" dirty="0" smtClean="0"/>
              <a:t>Expected stay of 2.1 days – 45% of patients leave every day (Poisson)</a:t>
            </a:r>
          </a:p>
          <a:p>
            <a:r>
              <a:rPr lang="en-US" dirty="0" smtClean="0"/>
              <a:t>Admissions on each weekday (e.g. Tuesdays) have a constant mean</a:t>
            </a:r>
          </a:p>
          <a:p>
            <a:r>
              <a:rPr lang="en-US" dirty="0" smtClean="0"/>
              <a:t>The long-term expected ward occupancies </a:t>
            </a:r>
            <a:r>
              <a:rPr lang="en-US" smtClean="0"/>
              <a:t>are </a:t>
            </a:r>
            <a:r>
              <a:rPr lang="en-US" smtClean="0"/>
              <a:t>periodic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2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00500" y="1957578"/>
            <a:ext cx="6680200" cy="3848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31775" y="1588246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Mixed-Integer Program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30699" y="2699408"/>
            <a:ext cx="3487414" cy="2829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99569" y="232921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Feasibility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59156" y="2697786"/>
            <a:ext cx="2034058" cy="2829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21313" y="2338169"/>
            <a:ext cx="285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Daily Patient </a:t>
            </a:r>
            <a:r>
              <a:rPr lang="en-US" dirty="0" smtClean="0">
                <a:solidFill>
                  <a:schemeClr val="bg1"/>
                </a:solidFill>
              </a:rPr>
              <a:t>Numbers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243" y="3302662"/>
            <a:ext cx="3248325" cy="11579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88211" y="4580137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Assignment problem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3797300" y="661750"/>
            <a:ext cx="7048500" cy="5418870"/>
            <a:chOff x="3797300" y="661750"/>
            <a:chExt cx="7048500" cy="5418870"/>
          </a:xfrm>
        </p:grpSpPr>
        <p:sp>
          <p:nvSpPr>
            <p:cNvPr id="13" name="Rectangle 12"/>
            <p:cNvSpPr/>
            <p:nvPr/>
          </p:nvSpPr>
          <p:spPr>
            <a:xfrm>
              <a:off x="3797300" y="1031082"/>
              <a:ext cx="7048500" cy="5049538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53740" y="661750"/>
              <a:ext cx="4135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Complete Enumeration of Starting Weeks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61778" y="1004742"/>
              <a:ext cx="29562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15 unique registrar combinations</a:t>
              </a:r>
              <a:endParaRPr lang="en-US" sz="1600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7160601" y="1412828"/>
              <a:ext cx="358614" cy="17541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ight Arrow 16"/>
          <p:cNvSpPr/>
          <p:nvPr/>
        </p:nvSpPr>
        <p:spPr>
          <a:xfrm>
            <a:off x="7818112" y="3844487"/>
            <a:ext cx="641044" cy="53953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8614136" y="3245300"/>
            <a:ext cx="1841587" cy="2269209"/>
            <a:chOff x="8680650" y="3347168"/>
            <a:chExt cx="2017436" cy="2485890"/>
          </a:xfrm>
        </p:grpSpPr>
        <p:sp>
          <p:nvSpPr>
            <p:cNvPr id="21" name="Freeform 20"/>
            <p:cNvSpPr/>
            <p:nvPr/>
          </p:nvSpPr>
          <p:spPr>
            <a:xfrm>
              <a:off x="10086520" y="3347168"/>
              <a:ext cx="451756" cy="451756"/>
            </a:xfrm>
            <a:custGeom>
              <a:avLst/>
              <a:gdLst>
                <a:gd name="connsiteX0" fmla="*/ 0 w 451756"/>
                <a:gd name="connsiteY0" fmla="*/ 225878 h 451756"/>
                <a:gd name="connsiteX1" fmla="*/ 225878 w 451756"/>
                <a:gd name="connsiteY1" fmla="*/ 0 h 451756"/>
                <a:gd name="connsiteX2" fmla="*/ 451756 w 451756"/>
                <a:gd name="connsiteY2" fmla="*/ 225878 h 451756"/>
                <a:gd name="connsiteX3" fmla="*/ 225878 w 451756"/>
                <a:gd name="connsiteY3" fmla="*/ 451756 h 451756"/>
                <a:gd name="connsiteX4" fmla="*/ 0 w 451756"/>
                <a:gd name="connsiteY4" fmla="*/ 225878 h 451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1756" h="451756">
                  <a:moveTo>
                    <a:pt x="0" y="225878"/>
                  </a:moveTo>
                  <a:cubicBezTo>
                    <a:pt x="0" y="101129"/>
                    <a:pt x="101129" y="0"/>
                    <a:pt x="225878" y="0"/>
                  </a:cubicBezTo>
                  <a:cubicBezTo>
                    <a:pt x="350627" y="0"/>
                    <a:pt x="451756" y="101129"/>
                    <a:pt x="451756" y="225878"/>
                  </a:cubicBezTo>
                  <a:cubicBezTo>
                    <a:pt x="451756" y="350627"/>
                    <a:pt x="350627" y="451756"/>
                    <a:pt x="225878" y="451756"/>
                  </a:cubicBezTo>
                  <a:cubicBezTo>
                    <a:pt x="101129" y="451756"/>
                    <a:pt x="0" y="350627"/>
                    <a:pt x="0" y="225878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0288" tIns="90288" rIns="90288" bIns="90288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2</a:t>
              </a:r>
              <a:endParaRPr lang="en-US" sz="1400" kern="1200" dirty="0"/>
            </a:p>
          </p:txBody>
        </p:sp>
        <p:sp>
          <p:nvSpPr>
            <p:cNvPr id="22" name="Freeform 21"/>
            <p:cNvSpPr/>
            <p:nvPr/>
          </p:nvSpPr>
          <p:spPr>
            <a:xfrm rot="830769">
              <a:off x="10578265" y="3577109"/>
              <a:ext cx="119821" cy="152467"/>
            </a:xfrm>
            <a:custGeom>
              <a:avLst/>
              <a:gdLst>
                <a:gd name="connsiteX0" fmla="*/ 0 w 119821"/>
                <a:gd name="connsiteY0" fmla="*/ 30493 h 152467"/>
                <a:gd name="connsiteX1" fmla="*/ 59911 w 119821"/>
                <a:gd name="connsiteY1" fmla="*/ 30493 h 152467"/>
                <a:gd name="connsiteX2" fmla="*/ 59911 w 119821"/>
                <a:gd name="connsiteY2" fmla="*/ 0 h 152467"/>
                <a:gd name="connsiteX3" fmla="*/ 119821 w 119821"/>
                <a:gd name="connsiteY3" fmla="*/ 76234 h 152467"/>
                <a:gd name="connsiteX4" fmla="*/ 59911 w 119821"/>
                <a:gd name="connsiteY4" fmla="*/ 152467 h 152467"/>
                <a:gd name="connsiteX5" fmla="*/ 59911 w 119821"/>
                <a:gd name="connsiteY5" fmla="*/ 121974 h 152467"/>
                <a:gd name="connsiteX6" fmla="*/ 0 w 119821"/>
                <a:gd name="connsiteY6" fmla="*/ 121974 h 152467"/>
                <a:gd name="connsiteX7" fmla="*/ 0 w 119821"/>
                <a:gd name="connsiteY7" fmla="*/ 30493 h 15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821" h="152467">
                  <a:moveTo>
                    <a:pt x="0" y="30493"/>
                  </a:moveTo>
                  <a:lnTo>
                    <a:pt x="59911" y="30493"/>
                  </a:lnTo>
                  <a:lnTo>
                    <a:pt x="59911" y="0"/>
                  </a:lnTo>
                  <a:lnTo>
                    <a:pt x="119821" y="76234"/>
                  </a:lnTo>
                  <a:lnTo>
                    <a:pt x="59911" y="152467"/>
                  </a:lnTo>
                  <a:lnTo>
                    <a:pt x="59911" y="121974"/>
                  </a:lnTo>
                  <a:lnTo>
                    <a:pt x="0" y="121974"/>
                  </a:lnTo>
                  <a:lnTo>
                    <a:pt x="0" y="30493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30493" rIns="35946" bIns="30492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  <p:sp>
          <p:nvSpPr>
            <p:cNvPr id="38" name="Freeform 37"/>
            <p:cNvSpPr/>
            <p:nvPr/>
          </p:nvSpPr>
          <p:spPr>
            <a:xfrm rot="3323077">
              <a:off x="9122775" y="5696913"/>
              <a:ext cx="119822" cy="152467"/>
            </a:xfrm>
            <a:custGeom>
              <a:avLst/>
              <a:gdLst>
                <a:gd name="connsiteX0" fmla="*/ 0 w 119821"/>
                <a:gd name="connsiteY0" fmla="*/ 30493 h 152467"/>
                <a:gd name="connsiteX1" fmla="*/ 59911 w 119821"/>
                <a:gd name="connsiteY1" fmla="*/ 30493 h 152467"/>
                <a:gd name="connsiteX2" fmla="*/ 59911 w 119821"/>
                <a:gd name="connsiteY2" fmla="*/ 0 h 152467"/>
                <a:gd name="connsiteX3" fmla="*/ 119821 w 119821"/>
                <a:gd name="connsiteY3" fmla="*/ 76234 h 152467"/>
                <a:gd name="connsiteX4" fmla="*/ 59911 w 119821"/>
                <a:gd name="connsiteY4" fmla="*/ 152467 h 152467"/>
                <a:gd name="connsiteX5" fmla="*/ 59911 w 119821"/>
                <a:gd name="connsiteY5" fmla="*/ 121974 h 152467"/>
                <a:gd name="connsiteX6" fmla="*/ 0 w 119821"/>
                <a:gd name="connsiteY6" fmla="*/ 121974 h 152467"/>
                <a:gd name="connsiteX7" fmla="*/ 0 w 119821"/>
                <a:gd name="connsiteY7" fmla="*/ 30493 h 15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821" h="152467">
                  <a:moveTo>
                    <a:pt x="119821" y="121974"/>
                  </a:moveTo>
                  <a:lnTo>
                    <a:pt x="59910" y="121974"/>
                  </a:lnTo>
                  <a:lnTo>
                    <a:pt x="59910" y="152467"/>
                  </a:lnTo>
                  <a:lnTo>
                    <a:pt x="0" y="76233"/>
                  </a:lnTo>
                  <a:lnTo>
                    <a:pt x="59910" y="0"/>
                  </a:lnTo>
                  <a:lnTo>
                    <a:pt x="59910" y="30493"/>
                  </a:lnTo>
                  <a:lnTo>
                    <a:pt x="119821" y="30493"/>
                  </a:lnTo>
                  <a:lnTo>
                    <a:pt x="119821" y="121974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946" tIns="30492" rIns="0" bIns="30493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8762354" y="5265554"/>
              <a:ext cx="451756" cy="451756"/>
            </a:xfrm>
            <a:custGeom>
              <a:avLst/>
              <a:gdLst>
                <a:gd name="connsiteX0" fmla="*/ 0 w 451756"/>
                <a:gd name="connsiteY0" fmla="*/ 225878 h 451756"/>
                <a:gd name="connsiteX1" fmla="*/ 225878 w 451756"/>
                <a:gd name="connsiteY1" fmla="*/ 0 h 451756"/>
                <a:gd name="connsiteX2" fmla="*/ 451756 w 451756"/>
                <a:gd name="connsiteY2" fmla="*/ 225878 h 451756"/>
                <a:gd name="connsiteX3" fmla="*/ 225878 w 451756"/>
                <a:gd name="connsiteY3" fmla="*/ 451756 h 451756"/>
                <a:gd name="connsiteX4" fmla="*/ 0 w 451756"/>
                <a:gd name="connsiteY4" fmla="*/ 225878 h 451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1756" h="451756">
                  <a:moveTo>
                    <a:pt x="0" y="225878"/>
                  </a:moveTo>
                  <a:cubicBezTo>
                    <a:pt x="0" y="101129"/>
                    <a:pt x="101129" y="0"/>
                    <a:pt x="225878" y="0"/>
                  </a:cubicBezTo>
                  <a:cubicBezTo>
                    <a:pt x="350627" y="0"/>
                    <a:pt x="451756" y="101129"/>
                    <a:pt x="451756" y="225878"/>
                  </a:cubicBezTo>
                  <a:cubicBezTo>
                    <a:pt x="451756" y="350627"/>
                    <a:pt x="350627" y="451756"/>
                    <a:pt x="225878" y="451756"/>
                  </a:cubicBezTo>
                  <a:cubicBezTo>
                    <a:pt x="101129" y="451756"/>
                    <a:pt x="0" y="350627"/>
                    <a:pt x="0" y="225878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0288" tIns="90288" rIns="90288" bIns="90288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40</a:t>
              </a:r>
              <a:endParaRPr lang="en-US" sz="1400" kern="1200" dirty="0"/>
            </a:p>
          </p:txBody>
        </p:sp>
        <p:sp>
          <p:nvSpPr>
            <p:cNvPr id="40" name="Freeform 39"/>
            <p:cNvSpPr/>
            <p:nvPr/>
          </p:nvSpPr>
          <p:spPr>
            <a:xfrm rot="4984615">
              <a:off x="8887878" y="5082117"/>
              <a:ext cx="119822" cy="152468"/>
            </a:xfrm>
            <a:custGeom>
              <a:avLst/>
              <a:gdLst>
                <a:gd name="connsiteX0" fmla="*/ 0 w 119821"/>
                <a:gd name="connsiteY0" fmla="*/ 30493 h 152467"/>
                <a:gd name="connsiteX1" fmla="*/ 59911 w 119821"/>
                <a:gd name="connsiteY1" fmla="*/ 30493 h 152467"/>
                <a:gd name="connsiteX2" fmla="*/ 59911 w 119821"/>
                <a:gd name="connsiteY2" fmla="*/ 0 h 152467"/>
                <a:gd name="connsiteX3" fmla="*/ 119821 w 119821"/>
                <a:gd name="connsiteY3" fmla="*/ 76234 h 152467"/>
                <a:gd name="connsiteX4" fmla="*/ 59911 w 119821"/>
                <a:gd name="connsiteY4" fmla="*/ 152467 h 152467"/>
                <a:gd name="connsiteX5" fmla="*/ 59911 w 119821"/>
                <a:gd name="connsiteY5" fmla="*/ 121974 h 152467"/>
                <a:gd name="connsiteX6" fmla="*/ 0 w 119821"/>
                <a:gd name="connsiteY6" fmla="*/ 121974 h 152467"/>
                <a:gd name="connsiteX7" fmla="*/ 0 w 119821"/>
                <a:gd name="connsiteY7" fmla="*/ 30493 h 15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821" h="152467">
                  <a:moveTo>
                    <a:pt x="119821" y="121974"/>
                  </a:moveTo>
                  <a:lnTo>
                    <a:pt x="59910" y="121974"/>
                  </a:lnTo>
                  <a:lnTo>
                    <a:pt x="59910" y="152467"/>
                  </a:lnTo>
                  <a:lnTo>
                    <a:pt x="0" y="76233"/>
                  </a:lnTo>
                  <a:lnTo>
                    <a:pt x="59910" y="0"/>
                  </a:lnTo>
                  <a:lnTo>
                    <a:pt x="59910" y="30493"/>
                  </a:lnTo>
                  <a:lnTo>
                    <a:pt x="119821" y="30493"/>
                  </a:lnTo>
                  <a:lnTo>
                    <a:pt x="119821" y="121974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946" tIns="30494" rIns="0" bIns="30492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8680650" y="4592660"/>
              <a:ext cx="451756" cy="451756"/>
            </a:xfrm>
            <a:custGeom>
              <a:avLst/>
              <a:gdLst>
                <a:gd name="connsiteX0" fmla="*/ 0 w 451756"/>
                <a:gd name="connsiteY0" fmla="*/ 225878 h 451756"/>
                <a:gd name="connsiteX1" fmla="*/ 225878 w 451756"/>
                <a:gd name="connsiteY1" fmla="*/ 0 h 451756"/>
                <a:gd name="connsiteX2" fmla="*/ 451756 w 451756"/>
                <a:gd name="connsiteY2" fmla="*/ 225878 h 451756"/>
                <a:gd name="connsiteX3" fmla="*/ 225878 w 451756"/>
                <a:gd name="connsiteY3" fmla="*/ 451756 h 451756"/>
                <a:gd name="connsiteX4" fmla="*/ 0 w 451756"/>
                <a:gd name="connsiteY4" fmla="*/ 225878 h 451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1756" h="451756">
                  <a:moveTo>
                    <a:pt x="0" y="225878"/>
                  </a:moveTo>
                  <a:cubicBezTo>
                    <a:pt x="0" y="101129"/>
                    <a:pt x="101129" y="0"/>
                    <a:pt x="225878" y="0"/>
                  </a:cubicBezTo>
                  <a:cubicBezTo>
                    <a:pt x="350627" y="0"/>
                    <a:pt x="451756" y="101129"/>
                    <a:pt x="451756" y="225878"/>
                  </a:cubicBezTo>
                  <a:cubicBezTo>
                    <a:pt x="451756" y="350627"/>
                    <a:pt x="350627" y="451756"/>
                    <a:pt x="225878" y="451756"/>
                  </a:cubicBezTo>
                  <a:cubicBezTo>
                    <a:pt x="101129" y="451756"/>
                    <a:pt x="0" y="350627"/>
                    <a:pt x="0" y="225878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0288" tIns="90288" rIns="90288" bIns="90288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41</a:t>
              </a:r>
              <a:endParaRPr lang="en-US" sz="1400" kern="1200" dirty="0"/>
            </a:p>
          </p:txBody>
        </p:sp>
        <p:sp>
          <p:nvSpPr>
            <p:cNvPr id="42" name="Freeform 41"/>
            <p:cNvSpPr/>
            <p:nvPr/>
          </p:nvSpPr>
          <p:spPr>
            <a:xfrm rot="17446154">
              <a:off x="8965597" y="4428582"/>
              <a:ext cx="119821" cy="152467"/>
            </a:xfrm>
            <a:custGeom>
              <a:avLst/>
              <a:gdLst>
                <a:gd name="connsiteX0" fmla="*/ 0 w 119821"/>
                <a:gd name="connsiteY0" fmla="*/ 30493 h 152467"/>
                <a:gd name="connsiteX1" fmla="*/ 59911 w 119821"/>
                <a:gd name="connsiteY1" fmla="*/ 30493 h 152467"/>
                <a:gd name="connsiteX2" fmla="*/ 59911 w 119821"/>
                <a:gd name="connsiteY2" fmla="*/ 0 h 152467"/>
                <a:gd name="connsiteX3" fmla="*/ 119821 w 119821"/>
                <a:gd name="connsiteY3" fmla="*/ 76234 h 152467"/>
                <a:gd name="connsiteX4" fmla="*/ 59911 w 119821"/>
                <a:gd name="connsiteY4" fmla="*/ 152467 h 152467"/>
                <a:gd name="connsiteX5" fmla="*/ 59911 w 119821"/>
                <a:gd name="connsiteY5" fmla="*/ 121974 h 152467"/>
                <a:gd name="connsiteX6" fmla="*/ 0 w 119821"/>
                <a:gd name="connsiteY6" fmla="*/ 121974 h 152467"/>
                <a:gd name="connsiteX7" fmla="*/ 0 w 119821"/>
                <a:gd name="connsiteY7" fmla="*/ 30493 h 15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821" h="152467">
                  <a:moveTo>
                    <a:pt x="0" y="30493"/>
                  </a:moveTo>
                  <a:lnTo>
                    <a:pt x="59911" y="30493"/>
                  </a:lnTo>
                  <a:lnTo>
                    <a:pt x="59911" y="0"/>
                  </a:lnTo>
                  <a:lnTo>
                    <a:pt x="119821" y="76234"/>
                  </a:lnTo>
                  <a:lnTo>
                    <a:pt x="59911" y="152467"/>
                  </a:lnTo>
                  <a:lnTo>
                    <a:pt x="59911" y="121974"/>
                  </a:lnTo>
                  <a:lnTo>
                    <a:pt x="0" y="121974"/>
                  </a:lnTo>
                  <a:lnTo>
                    <a:pt x="0" y="30493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30493" rIns="35946" bIns="30492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8921014" y="3958873"/>
              <a:ext cx="451756" cy="451756"/>
            </a:xfrm>
            <a:custGeom>
              <a:avLst/>
              <a:gdLst>
                <a:gd name="connsiteX0" fmla="*/ 0 w 451756"/>
                <a:gd name="connsiteY0" fmla="*/ 225878 h 451756"/>
                <a:gd name="connsiteX1" fmla="*/ 225878 w 451756"/>
                <a:gd name="connsiteY1" fmla="*/ 0 h 451756"/>
                <a:gd name="connsiteX2" fmla="*/ 451756 w 451756"/>
                <a:gd name="connsiteY2" fmla="*/ 225878 h 451756"/>
                <a:gd name="connsiteX3" fmla="*/ 225878 w 451756"/>
                <a:gd name="connsiteY3" fmla="*/ 451756 h 451756"/>
                <a:gd name="connsiteX4" fmla="*/ 0 w 451756"/>
                <a:gd name="connsiteY4" fmla="*/ 225878 h 451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1756" h="451756">
                  <a:moveTo>
                    <a:pt x="0" y="225878"/>
                  </a:moveTo>
                  <a:cubicBezTo>
                    <a:pt x="0" y="101129"/>
                    <a:pt x="101129" y="0"/>
                    <a:pt x="225878" y="0"/>
                  </a:cubicBezTo>
                  <a:cubicBezTo>
                    <a:pt x="350627" y="0"/>
                    <a:pt x="451756" y="101129"/>
                    <a:pt x="451756" y="225878"/>
                  </a:cubicBezTo>
                  <a:cubicBezTo>
                    <a:pt x="451756" y="350627"/>
                    <a:pt x="350627" y="451756"/>
                    <a:pt x="225878" y="451756"/>
                  </a:cubicBezTo>
                  <a:cubicBezTo>
                    <a:pt x="101129" y="451756"/>
                    <a:pt x="0" y="350627"/>
                    <a:pt x="0" y="225878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0288" tIns="90288" rIns="90288" bIns="90288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42</a:t>
              </a:r>
              <a:endParaRPr lang="en-US" sz="1400" kern="1200" dirty="0"/>
            </a:p>
          </p:txBody>
        </p:sp>
        <p:sp>
          <p:nvSpPr>
            <p:cNvPr id="44" name="Freeform 43"/>
            <p:cNvSpPr/>
            <p:nvPr/>
          </p:nvSpPr>
          <p:spPr>
            <a:xfrm rot="19107692">
              <a:off x="9338126" y="3886022"/>
              <a:ext cx="119821" cy="152467"/>
            </a:xfrm>
            <a:custGeom>
              <a:avLst/>
              <a:gdLst>
                <a:gd name="connsiteX0" fmla="*/ 0 w 119821"/>
                <a:gd name="connsiteY0" fmla="*/ 30493 h 152467"/>
                <a:gd name="connsiteX1" fmla="*/ 59911 w 119821"/>
                <a:gd name="connsiteY1" fmla="*/ 30493 h 152467"/>
                <a:gd name="connsiteX2" fmla="*/ 59911 w 119821"/>
                <a:gd name="connsiteY2" fmla="*/ 0 h 152467"/>
                <a:gd name="connsiteX3" fmla="*/ 119821 w 119821"/>
                <a:gd name="connsiteY3" fmla="*/ 76234 h 152467"/>
                <a:gd name="connsiteX4" fmla="*/ 59911 w 119821"/>
                <a:gd name="connsiteY4" fmla="*/ 152467 h 152467"/>
                <a:gd name="connsiteX5" fmla="*/ 59911 w 119821"/>
                <a:gd name="connsiteY5" fmla="*/ 121974 h 152467"/>
                <a:gd name="connsiteX6" fmla="*/ 0 w 119821"/>
                <a:gd name="connsiteY6" fmla="*/ 121974 h 152467"/>
                <a:gd name="connsiteX7" fmla="*/ 0 w 119821"/>
                <a:gd name="connsiteY7" fmla="*/ 30493 h 15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821" h="152467">
                  <a:moveTo>
                    <a:pt x="0" y="30493"/>
                  </a:moveTo>
                  <a:lnTo>
                    <a:pt x="59911" y="30493"/>
                  </a:lnTo>
                  <a:lnTo>
                    <a:pt x="59911" y="0"/>
                  </a:lnTo>
                  <a:lnTo>
                    <a:pt x="119821" y="76234"/>
                  </a:lnTo>
                  <a:lnTo>
                    <a:pt x="59911" y="152467"/>
                  </a:lnTo>
                  <a:lnTo>
                    <a:pt x="59911" y="121974"/>
                  </a:lnTo>
                  <a:lnTo>
                    <a:pt x="0" y="121974"/>
                  </a:lnTo>
                  <a:lnTo>
                    <a:pt x="0" y="30493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30492" rIns="35946" bIns="30493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428381" y="3509384"/>
              <a:ext cx="451756" cy="451756"/>
            </a:xfrm>
            <a:custGeom>
              <a:avLst/>
              <a:gdLst>
                <a:gd name="connsiteX0" fmla="*/ 0 w 451756"/>
                <a:gd name="connsiteY0" fmla="*/ 225878 h 451756"/>
                <a:gd name="connsiteX1" fmla="*/ 225878 w 451756"/>
                <a:gd name="connsiteY1" fmla="*/ 0 h 451756"/>
                <a:gd name="connsiteX2" fmla="*/ 451756 w 451756"/>
                <a:gd name="connsiteY2" fmla="*/ 225878 h 451756"/>
                <a:gd name="connsiteX3" fmla="*/ 225878 w 451756"/>
                <a:gd name="connsiteY3" fmla="*/ 451756 h 451756"/>
                <a:gd name="connsiteX4" fmla="*/ 0 w 451756"/>
                <a:gd name="connsiteY4" fmla="*/ 225878 h 451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1756" h="451756">
                  <a:moveTo>
                    <a:pt x="0" y="225878"/>
                  </a:moveTo>
                  <a:cubicBezTo>
                    <a:pt x="0" y="101129"/>
                    <a:pt x="101129" y="0"/>
                    <a:pt x="225878" y="0"/>
                  </a:cubicBezTo>
                  <a:cubicBezTo>
                    <a:pt x="350627" y="0"/>
                    <a:pt x="451756" y="101129"/>
                    <a:pt x="451756" y="225878"/>
                  </a:cubicBezTo>
                  <a:cubicBezTo>
                    <a:pt x="451756" y="350627"/>
                    <a:pt x="350627" y="451756"/>
                    <a:pt x="225878" y="451756"/>
                  </a:cubicBezTo>
                  <a:cubicBezTo>
                    <a:pt x="101129" y="451756"/>
                    <a:pt x="0" y="350627"/>
                    <a:pt x="0" y="225878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0288" tIns="90288" rIns="90288" bIns="90288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1</a:t>
              </a:r>
              <a:endParaRPr lang="en-US" sz="1400" kern="1200" dirty="0"/>
            </a:p>
          </p:txBody>
        </p:sp>
        <p:sp>
          <p:nvSpPr>
            <p:cNvPr id="46" name="Freeform 45"/>
            <p:cNvSpPr/>
            <p:nvPr/>
          </p:nvSpPr>
          <p:spPr>
            <a:xfrm rot="20769231">
              <a:off x="9920125" y="3578732"/>
              <a:ext cx="119821" cy="152467"/>
            </a:xfrm>
            <a:custGeom>
              <a:avLst/>
              <a:gdLst>
                <a:gd name="connsiteX0" fmla="*/ 0 w 119821"/>
                <a:gd name="connsiteY0" fmla="*/ 30493 h 152467"/>
                <a:gd name="connsiteX1" fmla="*/ 59911 w 119821"/>
                <a:gd name="connsiteY1" fmla="*/ 30493 h 152467"/>
                <a:gd name="connsiteX2" fmla="*/ 59911 w 119821"/>
                <a:gd name="connsiteY2" fmla="*/ 0 h 152467"/>
                <a:gd name="connsiteX3" fmla="*/ 119821 w 119821"/>
                <a:gd name="connsiteY3" fmla="*/ 76234 h 152467"/>
                <a:gd name="connsiteX4" fmla="*/ 59911 w 119821"/>
                <a:gd name="connsiteY4" fmla="*/ 152467 h 152467"/>
                <a:gd name="connsiteX5" fmla="*/ 59911 w 119821"/>
                <a:gd name="connsiteY5" fmla="*/ 121974 h 152467"/>
                <a:gd name="connsiteX6" fmla="*/ 0 w 119821"/>
                <a:gd name="connsiteY6" fmla="*/ 121974 h 152467"/>
                <a:gd name="connsiteX7" fmla="*/ 0 w 119821"/>
                <a:gd name="connsiteY7" fmla="*/ 30493 h 15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821" h="152467">
                  <a:moveTo>
                    <a:pt x="0" y="30493"/>
                  </a:moveTo>
                  <a:lnTo>
                    <a:pt x="59911" y="30493"/>
                  </a:lnTo>
                  <a:lnTo>
                    <a:pt x="59911" y="0"/>
                  </a:lnTo>
                  <a:lnTo>
                    <a:pt x="119821" y="76234"/>
                  </a:lnTo>
                  <a:lnTo>
                    <a:pt x="59911" y="152467"/>
                  </a:lnTo>
                  <a:lnTo>
                    <a:pt x="59911" y="121974"/>
                  </a:lnTo>
                  <a:lnTo>
                    <a:pt x="0" y="121974"/>
                  </a:lnTo>
                  <a:lnTo>
                    <a:pt x="0" y="30493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30492" rIns="35946" bIns="30493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</p:grpSp>
      <p:grpSp>
        <p:nvGrpSpPr>
          <p:cNvPr id="51" name="Group 50"/>
          <p:cNvGrpSpPr/>
          <p:nvPr/>
        </p:nvGrpSpPr>
        <p:grpSpPr>
          <a:xfrm rot="1796519">
            <a:off x="9321281" y="2899791"/>
            <a:ext cx="797013" cy="321685"/>
            <a:chOff x="9401753" y="2709277"/>
            <a:chExt cx="797013" cy="321685"/>
          </a:xfrm>
        </p:grpSpPr>
        <p:sp>
          <p:nvSpPr>
            <p:cNvPr id="49" name="Freeform 48"/>
            <p:cNvSpPr/>
            <p:nvPr/>
          </p:nvSpPr>
          <p:spPr>
            <a:xfrm>
              <a:off x="9552160" y="2921116"/>
              <a:ext cx="496200" cy="109846"/>
            </a:xfrm>
            <a:custGeom>
              <a:avLst/>
              <a:gdLst>
                <a:gd name="connsiteX0" fmla="*/ 0 w 119821"/>
                <a:gd name="connsiteY0" fmla="*/ 30493 h 152467"/>
                <a:gd name="connsiteX1" fmla="*/ 59911 w 119821"/>
                <a:gd name="connsiteY1" fmla="*/ 30493 h 152467"/>
                <a:gd name="connsiteX2" fmla="*/ 59911 w 119821"/>
                <a:gd name="connsiteY2" fmla="*/ 0 h 152467"/>
                <a:gd name="connsiteX3" fmla="*/ 119821 w 119821"/>
                <a:gd name="connsiteY3" fmla="*/ 76234 h 152467"/>
                <a:gd name="connsiteX4" fmla="*/ 59911 w 119821"/>
                <a:gd name="connsiteY4" fmla="*/ 152467 h 152467"/>
                <a:gd name="connsiteX5" fmla="*/ 59911 w 119821"/>
                <a:gd name="connsiteY5" fmla="*/ 121974 h 152467"/>
                <a:gd name="connsiteX6" fmla="*/ 0 w 119821"/>
                <a:gd name="connsiteY6" fmla="*/ 121974 h 152467"/>
                <a:gd name="connsiteX7" fmla="*/ 0 w 119821"/>
                <a:gd name="connsiteY7" fmla="*/ 30493 h 15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821" h="152467">
                  <a:moveTo>
                    <a:pt x="0" y="30493"/>
                  </a:moveTo>
                  <a:lnTo>
                    <a:pt x="59911" y="30493"/>
                  </a:lnTo>
                  <a:lnTo>
                    <a:pt x="59911" y="0"/>
                  </a:lnTo>
                  <a:lnTo>
                    <a:pt x="119821" y="76234"/>
                  </a:lnTo>
                  <a:lnTo>
                    <a:pt x="59911" y="152467"/>
                  </a:lnTo>
                  <a:lnTo>
                    <a:pt x="59911" y="121974"/>
                  </a:lnTo>
                  <a:lnTo>
                    <a:pt x="0" y="121974"/>
                  </a:lnTo>
                  <a:lnTo>
                    <a:pt x="0" y="30493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30492" rIns="35946" bIns="30493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401753" y="2709277"/>
              <a:ext cx="7970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Admit [X]</a:t>
              </a:r>
              <a:endParaRPr lang="en-US" sz="1200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0256446" y="3302662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1-p</a:t>
            </a:r>
            <a:endParaRPr 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9636418" y="3316875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1-p</a:t>
            </a:r>
            <a:endParaRPr 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9035432" y="3600533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1-p</a:t>
            </a:r>
            <a:endParaRPr 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8634053" y="4162184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1-p</a:t>
            </a:r>
            <a:endParaRPr 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8545535" y="4787818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1-p</a:t>
            </a:r>
            <a:endParaRPr 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8797375" y="5358281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1-p</a:t>
            </a:r>
            <a:endParaRPr 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9501126" y="3853990"/>
            <a:ext cx="1040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Infinite Horizon Cycle LP</a:t>
            </a:r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 rot="1932640" flipH="1">
            <a:off x="8981834" y="4617215"/>
            <a:ext cx="798617" cy="343214"/>
            <a:chOff x="9336438" y="2687748"/>
            <a:chExt cx="789888" cy="343214"/>
          </a:xfrm>
        </p:grpSpPr>
        <p:sp>
          <p:nvSpPr>
            <p:cNvPr id="61" name="Freeform 60"/>
            <p:cNvSpPr/>
            <p:nvPr/>
          </p:nvSpPr>
          <p:spPr>
            <a:xfrm>
              <a:off x="9552160" y="2921116"/>
              <a:ext cx="496200" cy="109846"/>
            </a:xfrm>
            <a:custGeom>
              <a:avLst/>
              <a:gdLst>
                <a:gd name="connsiteX0" fmla="*/ 0 w 119821"/>
                <a:gd name="connsiteY0" fmla="*/ 30493 h 152467"/>
                <a:gd name="connsiteX1" fmla="*/ 59911 w 119821"/>
                <a:gd name="connsiteY1" fmla="*/ 30493 h 152467"/>
                <a:gd name="connsiteX2" fmla="*/ 59911 w 119821"/>
                <a:gd name="connsiteY2" fmla="*/ 0 h 152467"/>
                <a:gd name="connsiteX3" fmla="*/ 119821 w 119821"/>
                <a:gd name="connsiteY3" fmla="*/ 76234 h 152467"/>
                <a:gd name="connsiteX4" fmla="*/ 59911 w 119821"/>
                <a:gd name="connsiteY4" fmla="*/ 152467 h 152467"/>
                <a:gd name="connsiteX5" fmla="*/ 59911 w 119821"/>
                <a:gd name="connsiteY5" fmla="*/ 121974 h 152467"/>
                <a:gd name="connsiteX6" fmla="*/ 0 w 119821"/>
                <a:gd name="connsiteY6" fmla="*/ 121974 h 152467"/>
                <a:gd name="connsiteX7" fmla="*/ 0 w 119821"/>
                <a:gd name="connsiteY7" fmla="*/ 30493 h 15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821" h="152467">
                  <a:moveTo>
                    <a:pt x="0" y="30493"/>
                  </a:moveTo>
                  <a:lnTo>
                    <a:pt x="59911" y="30493"/>
                  </a:lnTo>
                  <a:lnTo>
                    <a:pt x="59911" y="0"/>
                  </a:lnTo>
                  <a:lnTo>
                    <a:pt x="119821" y="76234"/>
                  </a:lnTo>
                  <a:lnTo>
                    <a:pt x="59911" y="152467"/>
                  </a:lnTo>
                  <a:lnTo>
                    <a:pt x="59911" y="121974"/>
                  </a:lnTo>
                  <a:lnTo>
                    <a:pt x="0" y="121974"/>
                  </a:lnTo>
                  <a:lnTo>
                    <a:pt x="0" y="30493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30492" rIns="35946" bIns="30493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336438" y="2687748"/>
              <a:ext cx="789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Admit [Y]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187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Roster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Random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382" y="1074134"/>
            <a:ext cx="7155156" cy="2770187"/>
          </a:xfrm>
        </p:spPr>
      </p:pic>
      <p:sp>
        <p:nvSpPr>
          <p:cNvPr id="6" name="TextBox 5"/>
          <p:cNvSpPr txBox="1"/>
          <p:nvPr/>
        </p:nvSpPr>
        <p:spPr>
          <a:xfrm>
            <a:off x="4038600" y="4241800"/>
            <a:ext cx="6942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Mean daily ward imbalance between 34 and 36 people (n=30)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628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Roster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Optimised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382" y="1074134"/>
            <a:ext cx="7155156" cy="2770186"/>
          </a:xfrm>
        </p:spPr>
      </p:pic>
      <p:sp>
        <p:nvSpPr>
          <p:cNvPr id="6" name="TextBox 5"/>
          <p:cNvSpPr txBox="1"/>
          <p:nvPr/>
        </p:nvSpPr>
        <p:spPr>
          <a:xfrm>
            <a:off x="4038600" y="4241800"/>
            <a:ext cx="694222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Mean daily ward imbalance between 34 and 36 people (n=30)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sz="2000" dirty="0" smtClean="0"/>
              <a:t>Optimal roster decreases mean imbalance to 27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360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Roster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748" y="1123838"/>
            <a:ext cx="6200052" cy="21972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94201" y="3860800"/>
            <a:ext cx="5410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dirty="0"/>
              <a:t>Decreases occupancy differences between the busiest and quietest wards by 8 people (23</a:t>
            </a:r>
            <a:r>
              <a:rPr lang="en-US" dirty="0" smtClean="0"/>
              <a:t>%)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dirty="0" smtClean="0"/>
              <a:t>Each ward’s registrars start 3 weeks apart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dirty="0" smtClean="0"/>
              <a:t>Night shift is always on the last week</a:t>
            </a:r>
          </a:p>
        </p:txBody>
      </p:sp>
    </p:spTree>
    <p:extLst>
      <p:ext uri="{BB962C8B-B14F-4D97-AF65-F5344CB8AC3E}">
        <p14:creationId xmlns:p14="http://schemas.microsoft.com/office/powerpoint/2010/main" val="49740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320292"/>
          </a:xfrm>
        </p:spPr>
        <p:txBody>
          <a:bodyPr/>
          <a:lstStyle/>
          <a:p>
            <a:r>
              <a:rPr lang="en-US" dirty="0" smtClean="0"/>
              <a:t>Our roster decreases </a:t>
            </a:r>
            <a:r>
              <a:rPr lang="en-US" b="1" dirty="0" smtClean="0"/>
              <a:t>expected</a:t>
            </a:r>
            <a:r>
              <a:rPr lang="en-US" dirty="0" smtClean="0"/>
              <a:t> occupancy differences between the busiest and quietest wards by 8 people (23%)</a:t>
            </a:r>
          </a:p>
          <a:p>
            <a:r>
              <a:rPr lang="en-US" dirty="0" smtClean="0"/>
              <a:t>Registrars are happier and patients like this feel bigly </a:t>
            </a:r>
            <a:r>
              <a:rPr lang="en-US" dirty="0" err="1" smtClean="0"/>
              <a:t>covfefe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1" b="5296"/>
          <a:stretch/>
        </p:blipFill>
        <p:spPr>
          <a:xfrm>
            <a:off x="3958168" y="2370547"/>
            <a:ext cx="6557432" cy="370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4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303</TotalTime>
  <Words>226</Words>
  <Application>Microsoft Macintosh PowerPoint</Application>
  <PresentationFormat>Widescreen</PresentationFormat>
  <Paragraphs>53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Wingdings 2</vt:lpstr>
      <vt:lpstr>Frame</vt:lpstr>
      <vt:lpstr>Improving Hospital Service for Americans and Russians</vt:lpstr>
      <vt:lpstr>Meet the Registrars</vt:lpstr>
      <vt:lpstr>Assumptions</vt:lpstr>
      <vt:lpstr>Formulation</vt:lpstr>
      <vt:lpstr>Roster   Random</vt:lpstr>
      <vt:lpstr>Roster   Optimised</vt:lpstr>
      <vt:lpstr>Optimal Roster</vt:lpstr>
      <vt:lpstr>Conclusions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Logan Wu</dc:creator>
  <cp:lastModifiedBy>Logan Wu</cp:lastModifiedBy>
  <cp:revision>27</cp:revision>
  <dcterms:created xsi:type="dcterms:W3CDTF">2017-09-15T22:41:57Z</dcterms:created>
  <dcterms:modified xsi:type="dcterms:W3CDTF">2017-09-16T04:19:56Z</dcterms:modified>
</cp:coreProperties>
</file>