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46"/>
  </p:normalViewPr>
  <p:slideViewPr>
    <p:cSldViewPr snapToGrid="0" snapToObjects="1">
      <p:cViewPr>
        <p:scale>
          <a:sx n="100" d="100"/>
          <a:sy n="100" d="100"/>
        </p:scale>
        <p:origin x="-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2C079-4E6C-1341-A75F-FAAFA5CBC7AF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F4918-2F08-904C-AA19-74DAC1AB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4918-2F08-904C-AA19-74DAC1ABF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4918-2F08-904C-AA19-74DAC1ABF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r="22699"/>
          <a:stretch/>
        </p:blipFill>
        <p:spPr>
          <a:xfrm>
            <a:off x="9270262" y="761999"/>
            <a:ext cx="2894799" cy="5334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66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r="39520"/>
          <a:stretch/>
        </p:blipFill>
        <p:spPr>
          <a:xfrm>
            <a:off x="1" y="758952"/>
            <a:ext cx="3443590" cy="5337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277" y="2801112"/>
            <a:ext cx="1697736" cy="40568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Hospital Service for Americans and Russians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4</a:t>
            </a:r>
          </a:p>
          <a:p>
            <a:pPr algn="ctr"/>
            <a:r>
              <a:rPr lang="en-US" dirty="0" smtClean="0"/>
              <a:t>Logan Wu	Andrew Jackson	Scott Sung</a:t>
            </a:r>
          </a:p>
        </p:txBody>
      </p:sp>
    </p:spTree>
    <p:extLst>
      <p:ext uri="{BB962C8B-B14F-4D97-AF65-F5344CB8AC3E}">
        <p14:creationId xmlns:p14="http://schemas.microsoft.com/office/powerpoint/2010/main" val="19471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040465" y="760610"/>
            <a:ext cx="2404187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92092" y="760610"/>
            <a:ext cx="2404187" cy="10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3720" y="760611"/>
            <a:ext cx="2404187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Registrars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0" y="760610"/>
            <a:ext cx="1080000" cy="108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94" y="76061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2" y="760610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20" y="760610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7" y="760610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68" y="760610"/>
            <a:ext cx="1080000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62211" y="184061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1692" y="184061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Cristina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4958" y="18406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Izzie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0485" y="184061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George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3332" y="18406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67861" y="184061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9111" y="2654300"/>
            <a:ext cx="58134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Heavy workloads lead to tremendously stressed registrars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Trump Hospital wants to balance workloads between wards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Objective: </a:t>
            </a:r>
            <a:r>
              <a:rPr lang="en-US" sz="2800" dirty="0" err="1" smtClean="0"/>
              <a:t>Minimise</a:t>
            </a:r>
            <a:r>
              <a:rPr lang="en-US" sz="2800" dirty="0" smtClean="0"/>
              <a:t> the expected range of ward occupancies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smtClean="0"/>
              <a:t>Assumptions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and wards are independent and identical</a:t>
            </a:r>
          </a:p>
          <a:p>
            <a:r>
              <a:rPr lang="en-US" dirty="0" smtClean="0"/>
              <a:t>Expected stay of 2.1 days – 45% of patients leave every day (Poisson)</a:t>
            </a:r>
          </a:p>
          <a:p>
            <a:r>
              <a:rPr lang="en-US" dirty="0" smtClean="0"/>
              <a:t>Admissions on each weekday (e.g. Tuesdays) have a constant mean</a:t>
            </a:r>
          </a:p>
          <a:p>
            <a:r>
              <a:rPr lang="en-US" dirty="0" smtClean="0"/>
              <a:t>The long-term expected ward occupancies are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1957578"/>
            <a:ext cx="6680200" cy="384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1775" y="158824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Mixed-Integer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0699" y="2699408"/>
            <a:ext cx="3487414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9569" y="232921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9156" y="2697786"/>
            <a:ext cx="2034058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1313" y="2338169"/>
            <a:ext cx="28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Daily Patient </a:t>
            </a:r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43" y="3302662"/>
            <a:ext cx="3248325" cy="11579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8211" y="458013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problem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797300" y="661750"/>
            <a:ext cx="7048500" cy="5418870"/>
            <a:chOff x="3797300" y="661750"/>
            <a:chExt cx="7048500" cy="5418870"/>
          </a:xfrm>
        </p:grpSpPr>
        <p:sp>
          <p:nvSpPr>
            <p:cNvPr id="13" name="Rectangle 12"/>
            <p:cNvSpPr/>
            <p:nvPr/>
          </p:nvSpPr>
          <p:spPr>
            <a:xfrm>
              <a:off x="3797300" y="1031082"/>
              <a:ext cx="7048500" cy="504953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53740" y="661750"/>
              <a:ext cx="413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Complete Enumeration of Starting Weeks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1778" y="1004742"/>
              <a:ext cx="2956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15 unique registrar combinations</a:t>
              </a:r>
              <a:endParaRPr lang="en-US" sz="16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160601" y="1412828"/>
              <a:ext cx="358614" cy="1754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7818112" y="3844487"/>
            <a:ext cx="641044" cy="5395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8614136" y="3245300"/>
            <a:ext cx="1841587" cy="2269209"/>
            <a:chOff x="8680650" y="3347168"/>
            <a:chExt cx="2017436" cy="2485890"/>
          </a:xfrm>
        </p:grpSpPr>
        <p:sp>
          <p:nvSpPr>
            <p:cNvPr id="21" name="Freeform 20"/>
            <p:cNvSpPr/>
            <p:nvPr/>
          </p:nvSpPr>
          <p:spPr>
            <a:xfrm>
              <a:off x="10086520" y="3347168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2</a:t>
              </a:r>
              <a:endParaRPr lang="en-US" sz="1400" kern="1200" dirty="0"/>
            </a:p>
          </p:txBody>
        </p:sp>
        <p:sp>
          <p:nvSpPr>
            <p:cNvPr id="22" name="Freeform 21"/>
            <p:cNvSpPr/>
            <p:nvPr/>
          </p:nvSpPr>
          <p:spPr>
            <a:xfrm rot="830769">
              <a:off x="10578265" y="3577109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8" name="Freeform 37"/>
            <p:cNvSpPr/>
            <p:nvPr/>
          </p:nvSpPr>
          <p:spPr>
            <a:xfrm rot="3323077">
              <a:off x="9122775" y="5696913"/>
              <a:ext cx="119822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2" rIns="0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762354" y="526555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40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4984615">
              <a:off x="8887878" y="5082117"/>
              <a:ext cx="119822" cy="152468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4" rIns="0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8680650" y="4592660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41</a:t>
              </a:r>
              <a:endParaRPr lang="en-US" sz="1400" kern="1200" dirty="0"/>
            </a:p>
          </p:txBody>
        </p:sp>
        <p:sp>
          <p:nvSpPr>
            <p:cNvPr id="42" name="Freeform 41"/>
            <p:cNvSpPr/>
            <p:nvPr/>
          </p:nvSpPr>
          <p:spPr>
            <a:xfrm rot="17446154">
              <a:off x="8965597" y="442858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8921014" y="3958873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42</a:t>
              </a:r>
              <a:endParaRPr lang="en-US" sz="1400" kern="1200" dirty="0"/>
            </a:p>
          </p:txBody>
        </p:sp>
        <p:sp>
          <p:nvSpPr>
            <p:cNvPr id="44" name="Freeform 43"/>
            <p:cNvSpPr/>
            <p:nvPr/>
          </p:nvSpPr>
          <p:spPr>
            <a:xfrm rot="19107692">
              <a:off x="9338126" y="388602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28381" y="350938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1</a:t>
              </a:r>
              <a:endParaRPr lang="en-US" sz="1400" kern="1200" dirty="0"/>
            </a:p>
          </p:txBody>
        </p:sp>
        <p:sp>
          <p:nvSpPr>
            <p:cNvPr id="46" name="Freeform 45"/>
            <p:cNvSpPr/>
            <p:nvPr/>
          </p:nvSpPr>
          <p:spPr>
            <a:xfrm rot="20769231">
              <a:off x="9920125" y="357873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51" name="Group 50"/>
          <p:cNvGrpSpPr/>
          <p:nvPr/>
        </p:nvGrpSpPr>
        <p:grpSpPr>
          <a:xfrm rot="1796519">
            <a:off x="9321281" y="2899791"/>
            <a:ext cx="797013" cy="321685"/>
            <a:chOff x="9401753" y="2709277"/>
            <a:chExt cx="797013" cy="321685"/>
          </a:xfrm>
        </p:grpSpPr>
        <p:sp>
          <p:nvSpPr>
            <p:cNvPr id="49" name="Freeform 48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01753" y="2709277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[X]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256446" y="330266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636418" y="331687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035432" y="360053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8634053" y="416218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5535" y="478781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8797375" y="535828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01126" y="3853990"/>
            <a:ext cx="104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Infinite Horizon Cycle LP</a:t>
            </a:r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 rot="1932640" flipH="1">
            <a:off x="8981834" y="4617215"/>
            <a:ext cx="798617" cy="343214"/>
            <a:chOff x="9336438" y="2687748"/>
            <a:chExt cx="789888" cy="343214"/>
          </a:xfrm>
        </p:grpSpPr>
        <p:sp>
          <p:nvSpPr>
            <p:cNvPr id="61" name="Freeform 60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6438" y="2687748"/>
              <a:ext cx="789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[Y]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87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4134"/>
            <a:ext cx="7155156" cy="2770187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694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people (n=30)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Optimised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4134"/>
            <a:ext cx="7155156" cy="2770186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69422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people (n=30)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/>
              <a:t>Optimal roster decreases mean imbalance to 27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6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Roster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48" y="1123838"/>
            <a:ext cx="6200052" cy="2197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4201" y="3860800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Decreases occupancy differences between the busiest and quietest wards by 8 people (23</a:t>
            </a:r>
            <a:r>
              <a:rPr lang="en-US" dirty="0" smtClean="0"/>
              <a:t>%)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Each ward’s registrars start 3 weeks apart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Night shift is always on the last week</a:t>
            </a:r>
          </a:p>
        </p:txBody>
      </p:sp>
    </p:spTree>
    <p:extLst>
      <p:ext uri="{BB962C8B-B14F-4D97-AF65-F5344CB8AC3E}">
        <p14:creationId xmlns:p14="http://schemas.microsoft.com/office/powerpoint/2010/main" val="4974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20292"/>
          </a:xfrm>
        </p:spPr>
        <p:txBody>
          <a:bodyPr/>
          <a:lstStyle/>
          <a:p>
            <a:r>
              <a:rPr lang="en-US" dirty="0" smtClean="0"/>
              <a:t>Our roster decreases </a:t>
            </a:r>
            <a:r>
              <a:rPr lang="en-US" b="1" dirty="0" smtClean="0"/>
              <a:t>expected</a:t>
            </a:r>
            <a:r>
              <a:rPr lang="en-US" dirty="0" smtClean="0"/>
              <a:t> occupancy differences between the busiest and quietest wards by 8 people (23%)</a:t>
            </a:r>
          </a:p>
          <a:p>
            <a:r>
              <a:rPr lang="en-US" dirty="0" smtClean="0"/>
              <a:t>Registrars are happier and patients like this feel bigly </a:t>
            </a:r>
            <a:r>
              <a:rPr lang="en-US" dirty="0" err="1" smtClean="0"/>
              <a:t>covfefe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" b="5296"/>
          <a:stretch/>
        </p:blipFill>
        <p:spPr>
          <a:xfrm>
            <a:off x="3958168" y="2370547"/>
            <a:ext cx="6557432" cy="3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302</TotalTime>
  <Words>226</Words>
  <Application>Microsoft Macintosh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Wingdings 2</vt:lpstr>
      <vt:lpstr>Arial</vt:lpstr>
      <vt:lpstr>Frame</vt:lpstr>
      <vt:lpstr>Improving Hospital Service for Americans and Russians</vt:lpstr>
      <vt:lpstr>Meet the Registrars</vt:lpstr>
      <vt:lpstr>Assumptions</vt:lpstr>
      <vt:lpstr>Formulation</vt:lpstr>
      <vt:lpstr>Roster   Random</vt:lpstr>
      <vt:lpstr>Roster   Optimised</vt:lpstr>
      <vt:lpstr>Optimal Roster</vt:lpstr>
      <vt:lpstr>Conclusions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26</cp:revision>
  <dcterms:created xsi:type="dcterms:W3CDTF">2017-09-15T22:41:57Z</dcterms:created>
  <dcterms:modified xsi:type="dcterms:W3CDTF">2017-09-16T03:44:25Z</dcterms:modified>
</cp:coreProperties>
</file>