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5143500" type="screen16x9"/>
  <p:notesSz cx="6858000" cy="9144000"/>
  <p:defaultTextStyle>
    <a:defPPr>
      <a:defRPr lang="en-AU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547"/>
    <a:srgbClr val="AF272F"/>
    <a:srgbClr val="53565A"/>
    <a:srgbClr val="87189D"/>
    <a:srgbClr val="D50032"/>
    <a:srgbClr val="007B4B"/>
    <a:srgbClr val="DA372E"/>
    <a:srgbClr val="008950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3" autoAdjust="0"/>
  </p:normalViewPr>
  <p:slideViewPr>
    <p:cSldViewPr snapToGrid="0" snapToObjects="1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4B3EAE-599F-4337-95D0-2917641C3D63}" type="datetimeFigureOut">
              <a:rPr lang="en-AU"/>
              <a:pPr>
                <a:defRPr/>
              </a:pPr>
              <a:t>14/02/2022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6296A8-20EE-44BB-B7CD-DB4AE54BF57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86098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99" y="649118"/>
            <a:ext cx="6803775" cy="1417807"/>
          </a:xfrm>
        </p:spPr>
        <p:txBody>
          <a:bodyPr anchor="b">
            <a:noAutofit/>
          </a:bodyPr>
          <a:lstStyle>
            <a:lvl1pPr>
              <a:defRPr sz="3200" baseline="0">
                <a:solidFill>
                  <a:srgbClr val="20154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2143125"/>
            <a:ext cx="4832100" cy="971551"/>
          </a:xfrm>
        </p:spPr>
        <p:txBody>
          <a:bodyPr>
            <a:noAutofit/>
          </a:bodyPr>
          <a:lstStyle>
            <a:lvl1pPr marL="0" indent="0" algn="l">
              <a:buNone/>
              <a:defRPr sz="2200" b="0" baseline="0">
                <a:solidFill>
                  <a:srgbClr val="53565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125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deep bann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214438"/>
            <a:ext cx="8243888" cy="3641098"/>
          </a:xfrm>
        </p:spPr>
        <p:txBody>
          <a:bodyPr/>
          <a:lstStyle>
            <a:lvl1pPr marL="0" indent="0">
              <a:lnSpc>
                <a:spcPct val="110000"/>
              </a:lnSpc>
              <a:defRPr baseline="0">
                <a:solidFill>
                  <a:srgbClr val="201547"/>
                </a:solidFill>
              </a:defRPr>
            </a:lvl1pPr>
            <a:lvl2pPr marL="0" indent="0">
              <a:lnSpc>
                <a:spcPct val="110000"/>
              </a:lnSpc>
              <a:defRPr/>
            </a:lvl2pPr>
            <a:lvl3pPr marL="252000" indent="-252000">
              <a:lnSpc>
                <a:spcPct val="110000"/>
              </a:lnSpc>
              <a:defRPr/>
            </a:lvl3pPr>
            <a:lvl4pPr marL="504000" indent="-252000"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888" y="4860131"/>
            <a:ext cx="539750" cy="280988"/>
          </a:xfrm>
        </p:spPr>
        <p:txBody>
          <a:bodyPr/>
          <a:lstStyle>
            <a:lvl1pPr>
              <a:defRPr/>
            </a:lvl1pPr>
          </a:lstStyle>
          <a:p>
            <a:fld id="{3689E5EE-9843-45A7-B324-3EFD7322E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52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shallow bann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-116849"/>
            <a:ext cx="7199313" cy="809625"/>
          </a:xfrm>
        </p:spPr>
        <p:txBody>
          <a:bodyPr/>
          <a:lstStyle>
            <a:lvl1pPr>
              <a:lnSpc>
                <a:spcPct val="110000"/>
              </a:lnSpc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989814"/>
            <a:ext cx="8243888" cy="3865722"/>
          </a:xfrm>
        </p:spPr>
        <p:txBody>
          <a:bodyPr/>
          <a:lstStyle>
            <a:lvl1pPr marL="0" indent="0">
              <a:lnSpc>
                <a:spcPct val="110000"/>
              </a:lnSpc>
              <a:defRPr baseline="0">
                <a:solidFill>
                  <a:srgbClr val="201547"/>
                </a:solidFill>
              </a:defRPr>
            </a:lvl1pPr>
            <a:lvl2pPr marL="0" indent="0">
              <a:lnSpc>
                <a:spcPct val="110000"/>
              </a:lnSpc>
              <a:defRPr/>
            </a:lvl2pPr>
            <a:lvl3pPr marL="252000" indent="-252000">
              <a:lnSpc>
                <a:spcPct val="110000"/>
              </a:lnSpc>
              <a:defRPr/>
            </a:lvl3pPr>
            <a:lvl4pPr marL="504000" indent="-252000"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3888" y="4860131"/>
            <a:ext cx="539750" cy="280988"/>
          </a:xfrm>
        </p:spPr>
        <p:txBody>
          <a:bodyPr/>
          <a:lstStyle>
            <a:lvl1pPr>
              <a:defRPr/>
            </a:lvl1pPr>
          </a:lstStyle>
          <a:p>
            <a:fld id="{3689E5EE-9843-45A7-B324-3EFD7322E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4261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39751" y="202406"/>
            <a:ext cx="71993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750" y="1214438"/>
            <a:ext cx="8243888" cy="337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119814" y="4860131"/>
            <a:ext cx="1800225" cy="2809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9751" y="4860131"/>
            <a:ext cx="5400675" cy="28098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3888" y="4864894"/>
            <a:ext cx="539750" cy="280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ED7680F9-C0BF-4CC2-A043-27BA3E10BB14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5" name="MSIPCMContentMarking" descr="{&quot;HashCode&quot;:904758361,&quot;Placement&quot;:&quot;Footer&quot;,&quot;Top&quot;:382.448425,&quot;Left&quot;:323.117157,&quot;SlideWidth&quot;:720,&quot;SlideHeight&quot;:405}">
            <a:extLst>
              <a:ext uri="{FF2B5EF4-FFF2-40B4-BE49-F238E27FC236}">
                <a16:creationId xmlns:a16="http://schemas.microsoft.com/office/drawing/2014/main" id="{76712CD4-F58D-438E-BC1E-240E73B8014B}"/>
              </a:ext>
            </a:extLst>
          </p:cNvPr>
          <p:cNvSpPr txBox="1"/>
          <p:nvPr userDrawn="1"/>
        </p:nvSpPr>
        <p:spPr>
          <a:xfrm>
            <a:off x="4103588" y="4857095"/>
            <a:ext cx="93682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AU" sz="1000">
                <a:solidFill>
                  <a:srgbClr val="000000"/>
                </a:solidFill>
                <a:latin typeface="Arial Black" panose="020B0A0402010202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lnSpc>
          <a:spcPct val="110000"/>
        </a:lnSpc>
        <a:spcBef>
          <a:spcPts val="800"/>
        </a:spcBef>
        <a:spcAft>
          <a:spcPts val="800"/>
        </a:spcAft>
        <a:defRPr sz="2200" b="1" kern="1200">
          <a:solidFill>
            <a:srgbClr val="201547"/>
          </a:solidFill>
          <a:latin typeface="+mn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110000"/>
        </a:lnSpc>
        <a:spcBef>
          <a:spcPct val="0"/>
        </a:spcBef>
        <a:spcAft>
          <a:spcPts val="800"/>
        </a:spcAft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50825" indent="-250825" algn="l" defTabSz="457200" rtl="0" eaLnBrk="1" fontAlgn="base" hangingPunct="1">
        <a:lnSpc>
          <a:spcPct val="110000"/>
        </a:lnSpc>
        <a:spcBef>
          <a:spcPct val="0"/>
        </a:spcBef>
        <a:spcAft>
          <a:spcPts val="80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03238" indent="-250825" algn="l" defTabSz="457200" rtl="0" eaLnBrk="1" fontAlgn="base" hangingPunct="1">
        <a:lnSpc>
          <a:spcPct val="110000"/>
        </a:lnSpc>
        <a:spcBef>
          <a:spcPct val="0"/>
        </a:spcBef>
        <a:spcAft>
          <a:spcPts val="80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55650" indent="-250825" algn="l" defTabSz="457200" rtl="0" eaLnBrk="1" fontAlgn="base" hangingPunct="1">
        <a:lnSpc>
          <a:spcPct val="110000"/>
        </a:lnSpc>
        <a:spcBef>
          <a:spcPct val="0"/>
        </a:spcBef>
        <a:spcAft>
          <a:spcPts val="80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D8D7-ACB7-4751-8D9A-CFCA6A70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DE33-D980-4667-900D-7CF828ED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COVID-19 case interviews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accent3"/>
                </a:solidFill>
              </a:rPr>
              <a:t>Code/experimentation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accent3"/>
                </a:solidFill>
              </a:rPr>
              <a:t>Draft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accent3"/>
                </a:solidFill>
              </a:rPr>
              <a:t>Feedback (Chris Baker)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2"/>
                </a:solidFill>
              </a:rPr>
              <a:t>Revisions – Feb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>
                <a:solidFill>
                  <a:schemeClr val="accent2"/>
                </a:solidFill>
              </a:rPr>
              <a:t>Journal to be discussed </a:t>
            </a:r>
            <a:r>
              <a:rPr lang="en-AU" b="0" dirty="0">
                <a:solidFill>
                  <a:schemeClr val="accent2"/>
                </a:solidFill>
              </a:rPr>
              <a:t>Chris and Freya</a:t>
            </a:r>
          </a:p>
        </p:txBody>
      </p:sp>
    </p:spTree>
    <p:extLst>
      <p:ext uri="{BB962C8B-B14F-4D97-AF65-F5344CB8AC3E}">
        <p14:creationId xmlns:p14="http://schemas.microsoft.com/office/powerpoint/2010/main" val="352124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CBE0-B674-4B6E-88A5-C8320E3C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Victorian COVID-19 spatial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accent3"/>
                </a:solidFill>
              </a:rPr>
              <a:t>WEHI ethics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accent2"/>
                </a:solidFill>
              </a:rPr>
              <a:t>Dept. Health approval (research request backlog, not on agenda for Feb 22</a:t>
            </a:r>
            <a:r>
              <a:rPr lang="en-AU" b="0" baseline="30000" dirty="0">
                <a:solidFill>
                  <a:schemeClr val="accent2"/>
                </a:solidFill>
              </a:rPr>
              <a:t>nd</a:t>
            </a:r>
            <a:r>
              <a:rPr lang="en-AU" b="0" dirty="0">
                <a:solidFill>
                  <a:schemeClr val="accent2"/>
                </a:solidFill>
              </a:rPr>
              <a:t> RR Working Group meeting) – unknown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Experimentation (without DH data) – Feb-March?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accent2"/>
                </a:solidFill>
              </a:rPr>
              <a:t>Writeup/publication</a:t>
            </a:r>
          </a:p>
          <a:p>
            <a:r>
              <a:rPr lang="en-AU" b="0" dirty="0"/>
              <a:t>N.B. DH employment finishes June 2022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F8D371-BF5E-44F1-B4D2-0A61B9A1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201613"/>
            <a:ext cx="7199313" cy="809625"/>
          </a:xfrm>
        </p:spPr>
        <p:txBody>
          <a:bodyPr/>
          <a:lstStyle/>
          <a:p>
            <a:r>
              <a:rPr lang="en-AU" dirty="0"/>
              <a:t>Current research</a:t>
            </a:r>
          </a:p>
        </p:txBody>
      </p:sp>
    </p:spTree>
    <p:extLst>
      <p:ext uri="{BB962C8B-B14F-4D97-AF65-F5344CB8AC3E}">
        <p14:creationId xmlns:p14="http://schemas.microsoft.com/office/powerpoint/2010/main" val="7478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5D7F-5D25-4192-8A42-50DEBF70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35CE-D727-489C-9CD4-E90CAEB9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Malaria-specific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None in progress or planned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Attending Michael White’s presentation series</a:t>
            </a:r>
          </a:p>
        </p:txBody>
      </p:sp>
    </p:spTree>
    <p:extLst>
      <p:ext uri="{BB962C8B-B14F-4D97-AF65-F5344CB8AC3E}">
        <p14:creationId xmlns:p14="http://schemas.microsoft.com/office/powerpoint/2010/main" val="41314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D14B-1A20-469D-9675-0FAECB3C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2022 Coursework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58E8FD-284C-45C7-A4A2-01CFC432C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418004"/>
              </p:ext>
            </p:extLst>
          </p:nvPr>
        </p:nvGraphicFramePr>
        <p:xfrm>
          <a:off x="539750" y="1214438"/>
          <a:ext cx="824388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962">
                  <a:extLst>
                    <a:ext uri="{9D8B030D-6E8A-4147-A177-3AD203B41FA5}">
                      <a16:colId xmlns:a16="http://schemas.microsoft.com/office/drawing/2014/main" val="3629037550"/>
                    </a:ext>
                  </a:extLst>
                </a:gridCol>
                <a:gridCol w="2747962">
                  <a:extLst>
                    <a:ext uri="{9D8B030D-6E8A-4147-A177-3AD203B41FA5}">
                      <a16:colId xmlns:a16="http://schemas.microsoft.com/office/drawing/2014/main" val="2804877698"/>
                    </a:ext>
                  </a:extLst>
                </a:gridCol>
                <a:gridCol w="2747962">
                  <a:extLst>
                    <a:ext uri="{9D8B030D-6E8A-4147-A177-3AD203B41FA5}">
                      <a16:colId xmlns:a16="http://schemas.microsoft.com/office/drawing/2014/main" val="302882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UoM (my choice)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SJTU (</a:t>
                      </a:r>
                      <a:r>
                        <a:rPr lang="en-AU" i="0" dirty="0"/>
                        <a:t>compulsory</a:t>
                      </a:r>
                      <a:r>
                        <a:rPr lang="en-AU" i="1" dirty="0"/>
                        <a:t>*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61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2022 Q1-2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Infectious Disease Epidemiology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Research Frontiers of Public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7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Chinese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Progress in Public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2022 Q3-4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Infectious Disease Modelling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TBC (Teaching and practice of preventative medicine?)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8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Chinese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910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CA3AD0-B623-438A-9557-A92AEC5C7F6B}"/>
              </a:ext>
            </a:extLst>
          </p:cNvPr>
          <p:cNvSpPr txBox="1"/>
          <p:nvPr/>
        </p:nvSpPr>
        <p:spPr>
          <a:xfrm>
            <a:off x="539751" y="4294293"/>
            <a:ext cx="719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*Unknown status of course waivers from international research office</a:t>
            </a:r>
          </a:p>
        </p:txBody>
      </p:sp>
    </p:spTree>
    <p:extLst>
      <p:ext uri="{BB962C8B-B14F-4D97-AF65-F5344CB8AC3E}">
        <p14:creationId xmlns:p14="http://schemas.microsoft.com/office/powerpoint/2010/main" val="2397401936"/>
      </p:ext>
    </p:extLst>
  </p:cSld>
  <p:clrMapOvr>
    <a:masterClrMapping/>
  </p:clrMapOvr>
</p:sld>
</file>

<file path=ppt/theme/theme1.xml><?xml version="1.0" encoding="utf-8"?>
<a:theme xmlns:a="http://schemas.openxmlformats.org/drawingml/2006/main" name="Bod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H navy 16x9 presentation" id="{312240A0-3964-F146-A3AA-9400C51E8E33}" vid="{E9F1A43C-0529-7049-8811-9078062534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 navy 16x9 presentation</Template>
  <TotalTime>48</TotalTime>
  <Words>144</Words>
  <Application>Microsoft Office PowerPoint</Application>
  <PresentationFormat>On-screen Show (16:9)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Body</vt:lpstr>
      <vt:lpstr>Current research</vt:lpstr>
      <vt:lpstr>Current research</vt:lpstr>
      <vt:lpstr>Current research</vt:lpstr>
      <vt:lpstr>2022 Coursework</vt:lpstr>
    </vt:vector>
  </TitlesOfParts>
  <Manager/>
  <Company>State Government Victoria, Department of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Logan Wu (Health)</dc:creator>
  <cp:keywords/>
  <dc:description/>
  <cp:lastModifiedBy>Logan</cp:lastModifiedBy>
  <cp:revision>15</cp:revision>
  <dcterms:created xsi:type="dcterms:W3CDTF">2022-02-12T04:23:02Z</dcterms:created>
  <dcterms:modified xsi:type="dcterms:W3CDTF">2022-02-14T05:22:55Z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version">
    <vt:lpwstr>v5 160322021</vt:lpwstr>
  </property>
  <property fmtid="{D5CDD505-2E9C-101B-9397-08002B2CF9AE}" pid="4" name="MSIP_Label_43e64453-338c-4f93-8a4d-0039a0a41f2a_Enabled">
    <vt:lpwstr>true</vt:lpwstr>
  </property>
  <property fmtid="{D5CDD505-2E9C-101B-9397-08002B2CF9AE}" pid="5" name="MSIP_Label_43e64453-338c-4f93-8a4d-0039a0a41f2a_SetDate">
    <vt:lpwstr>2022-02-14T05:22:55Z</vt:lpwstr>
  </property>
  <property fmtid="{D5CDD505-2E9C-101B-9397-08002B2CF9AE}" pid="6" name="MSIP_Label_43e64453-338c-4f93-8a4d-0039a0a41f2a_Method">
    <vt:lpwstr>Privileged</vt:lpwstr>
  </property>
  <property fmtid="{D5CDD505-2E9C-101B-9397-08002B2CF9AE}" pid="7" name="MSIP_Label_43e64453-338c-4f93-8a4d-0039a0a41f2a_Name">
    <vt:lpwstr>43e64453-338c-4f93-8a4d-0039a0a41f2a</vt:lpwstr>
  </property>
  <property fmtid="{D5CDD505-2E9C-101B-9397-08002B2CF9AE}" pid="8" name="MSIP_Label_43e64453-338c-4f93-8a4d-0039a0a41f2a_SiteId">
    <vt:lpwstr>c0e0601f-0fac-449c-9c88-a104c4eb9f28</vt:lpwstr>
  </property>
  <property fmtid="{D5CDD505-2E9C-101B-9397-08002B2CF9AE}" pid="9" name="MSIP_Label_43e64453-338c-4f93-8a4d-0039a0a41f2a_ActionId">
    <vt:lpwstr>b5b8dfe1-4ff9-4735-999e-53666cf68136</vt:lpwstr>
  </property>
  <property fmtid="{D5CDD505-2E9C-101B-9397-08002B2CF9AE}" pid="10" name="MSIP_Label_43e64453-338c-4f93-8a4d-0039a0a41f2a_ContentBits">
    <vt:lpwstr>2</vt:lpwstr>
  </property>
</Properties>
</file>