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6"/>
    <p:restoredTop sz="94168"/>
  </p:normalViewPr>
  <p:slideViewPr>
    <p:cSldViewPr snapToGrid="0" snapToObjects="1">
      <p:cViewPr>
        <p:scale>
          <a:sx n="100" d="100"/>
          <a:sy n="100" d="100"/>
        </p:scale>
        <p:origin x="-40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4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8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6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0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1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5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9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2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B3A3-92FB-8E48-84F3-705380B138CE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5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70266" y="489695"/>
            <a:ext cx="5602006" cy="2506374"/>
            <a:chOff x="770266" y="121395"/>
            <a:chExt cx="5602006" cy="2506374"/>
          </a:xfrm>
        </p:grpSpPr>
        <p:sp>
          <p:nvSpPr>
            <p:cNvPr id="2" name="Rounded Rectangle 1"/>
            <p:cNvSpPr/>
            <p:nvPr/>
          </p:nvSpPr>
          <p:spPr>
            <a:xfrm>
              <a:off x="1360558" y="447097"/>
              <a:ext cx="1615207" cy="12241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5554485" y="1015575"/>
              <a:ext cx="607728" cy="601649"/>
              <a:chOff x="2083195" y="904201"/>
              <a:chExt cx="607728" cy="60164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150923" y="965850"/>
                <a:ext cx="5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charset="0"/>
                  <a:ea typeface="Open Sans" charset="0"/>
                  <a:cs typeface="Open Sans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17059" y="938065"/>
                <a:ext cx="5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charset="0"/>
                  <a:ea typeface="Open Sans" charset="0"/>
                  <a:cs typeface="Open Sans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083195" y="904201"/>
                <a:ext cx="5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charset="0"/>
                  <a:ea typeface="Open Sans" charset="0"/>
                  <a:cs typeface="Open Sans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352032" y="1010073"/>
              <a:ext cx="607728" cy="601649"/>
              <a:chOff x="2083195" y="904201"/>
              <a:chExt cx="607728" cy="60164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2150923" y="965850"/>
                <a:ext cx="5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charset="0"/>
                  <a:ea typeface="Open Sans" charset="0"/>
                  <a:cs typeface="Open Sans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117059" y="938065"/>
                <a:ext cx="5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charset="0"/>
                  <a:ea typeface="Open Sans" charset="0"/>
                  <a:cs typeface="Open Sans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083195" y="904201"/>
                <a:ext cx="5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charset="0"/>
                  <a:ea typeface="Open Sans" charset="0"/>
                  <a:cs typeface="Open Sans" charset="0"/>
                </a:endParaRPr>
              </a:p>
            </p:txBody>
          </p:sp>
        </p:grpSp>
        <p:sp>
          <p:nvSpPr>
            <p:cNvPr id="6" name="Google Shape;132;p10"/>
            <p:cNvSpPr/>
            <p:nvPr/>
          </p:nvSpPr>
          <p:spPr>
            <a:xfrm>
              <a:off x="1398225" y="1975898"/>
              <a:ext cx="456600" cy="456600"/>
            </a:xfrm>
            <a:prstGeom prst="ellipse">
              <a:avLst/>
            </a:prstGeom>
            <a:solidFill>
              <a:srgbClr val="FCE5CD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none" lIns="0" tIns="90000" rIns="0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latin typeface="Open Sans" charset="0"/>
                  <a:ea typeface="Open Sans" charset="0"/>
                  <a:cs typeface="Open Sans" charset="0"/>
                  <a:sym typeface="Open Sans"/>
                </a:rPr>
                <a:t>WK</a:t>
              </a:r>
              <a:endParaRPr sz="1600" dirty="0">
                <a:latin typeface="Open Sans" charset="0"/>
                <a:ea typeface="Open Sans" charset="0"/>
                <a:cs typeface="Open Sans" charset="0"/>
                <a:sym typeface="Open Sans"/>
              </a:endParaRPr>
            </a:p>
          </p:txBody>
        </p:sp>
        <p:sp>
          <p:nvSpPr>
            <p:cNvPr id="10" name="Google Shape;136;p10"/>
            <p:cNvSpPr/>
            <p:nvPr/>
          </p:nvSpPr>
          <p:spPr>
            <a:xfrm>
              <a:off x="3403662" y="1802003"/>
              <a:ext cx="456600" cy="8043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latin typeface="Open Sans" charset="0"/>
                  <a:ea typeface="Open Sans" charset="0"/>
                  <a:cs typeface="Open Sans" charset="0"/>
                  <a:sym typeface="Open Sans"/>
                </a:rPr>
                <a:t>FP</a:t>
              </a:r>
              <a:endParaRPr sz="1600" dirty="0">
                <a:latin typeface="Open Sans" charset="0"/>
                <a:ea typeface="Open Sans" charset="0"/>
                <a:cs typeface="Open Sans" charset="0"/>
                <a:sym typeface="Open Sans"/>
              </a:endParaRPr>
            </a:p>
          </p:txBody>
        </p:sp>
        <p:cxnSp>
          <p:nvCxnSpPr>
            <p:cNvPr id="13" name="Google Shape;139;p10"/>
            <p:cNvCxnSpPr>
              <a:stCxn id="6" idx="6"/>
              <a:endCxn id="10" idx="1"/>
            </p:cNvCxnSpPr>
            <p:nvPr/>
          </p:nvCxnSpPr>
          <p:spPr>
            <a:xfrm flipV="1">
              <a:off x="1854825" y="2204153"/>
              <a:ext cx="1548837" cy="45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" name="Google Shape;144;p10"/>
            <p:cNvSpPr/>
            <p:nvPr/>
          </p:nvSpPr>
          <p:spPr>
            <a:xfrm rot="16200000">
              <a:off x="5553699" y="1754960"/>
              <a:ext cx="609300" cy="898500"/>
            </a:xfrm>
            <a:prstGeom prst="trapezoid">
              <a:avLst>
                <a:gd name="adj" fmla="val 25000"/>
              </a:avLst>
            </a:prstGeom>
            <a:solidFill>
              <a:srgbClr val="D9D2E9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latin typeface="Open Sans" charset="0"/>
                  <a:ea typeface="Open Sans" charset="0"/>
                  <a:cs typeface="Open Sans" charset="0"/>
                </a:rPr>
                <a:t>GEN</a:t>
              </a:r>
              <a:endParaRPr sz="1600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cxnSp>
          <p:nvCxnSpPr>
            <p:cNvPr id="20" name="Google Shape;146;p10"/>
            <p:cNvCxnSpPr>
              <a:stCxn id="10" idx="3"/>
              <a:endCxn id="18" idx="0"/>
            </p:cNvCxnSpPr>
            <p:nvPr/>
          </p:nvCxnSpPr>
          <p:spPr>
            <a:xfrm>
              <a:off x="3860262" y="2204153"/>
              <a:ext cx="1548837" cy="57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" name="Google Shape;139;p10"/>
            <p:cNvCxnSpPr>
              <a:stCxn id="56" idx="3"/>
              <a:endCxn id="6" idx="0"/>
            </p:cNvCxnSpPr>
            <p:nvPr/>
          </p:nvCxnSpPr>
          <p:spPr>
            <a:xfrm flipH="1">
              <a:off x="1626525" y="1280073"/>
              <a:ext cx="713" cy="695825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</p:cxnSp>
        <p:sp>
          <p:nvSpPr>
            <p:cNvPr id="56" name="TextBox 55"/>
            <p:cNvSpPr txBox="1"/>
            <p:nvPr/>
          </p:nvSpPr>
          <p:spPr>
            <a:xfrm>
              <a:off x="1446336" y="1110796"/>
              <a:ext cx="180902" cy="338554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none" lIns="0" tIns="90000" rIns="0" bIns="91425" anchor="ctr" anchorCtr="0">
              <a:noAutofit/>
            </a:bodyPr>
            <a:lstStyle>
              <a:defPPr>
                <a:defRPr lang="en-US"/>
              </a:defPPr>
              <a:lvl1pPr lvl="0" indent="0" algn="ctr">
                <a:spcBef>
                  <a:spcPts val="0"/>
                </a:spcBef>
                <a:spcAft>
                  <a:spcPts val="0"/>
                </a:spcAft>
                <a:buNone/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l-GR" i="1" dirty="0" smtClean="0">
                  <a:latin typeface="Open Sans" charset="0"/>
                  <a:ea typeface="Open Sans" charset="0"/>
                  <a:cs typeface="Open Sans" charset="0"/>
                </a:rPr>
                <a:t>β</a:t>
              </a:r>
              <a:endParaRPr lang="en-US" i="1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25014" y="1115252"/>
              <a:ext cx="413896" cy="338554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none" lIns="0" tIns="90000" rIns="0" bIns="91425" anchor="ctr" anchorCtr="0">
              <a:noAutofit/>
            </a:bodyPr>
            <a:lstStyle>
              <a:defPPr>
                <a:defRPr lang="en-US"/>
              </a:defPPr>
              <a:lvl1pPr lvl="0" indent="0" algn="ctr">
                <a:spcBef>
                  <a:spcPts val="0"/>
                </a:spcBef>
                <a:spcAft>
                  <a:spcPts val="0"/>
                </a:spcAft>
                <a:buNone/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dirty="0" err="1" smtClean="0">
                  <a:latin typeface="Open Sans" charset="0"/>
                  <a:ea typeface="Open Sans" charset="0"/>
                  <a:cs typeface="Open Sans" charset="0"/>
                </a:rPr>
                <a:t>mf</a:t>
              </a:r>
              <a:r>
                <a:rPr lang="en-US" i="1" baseline="-25000" dirty="0" err="1" smtClean="0">
                  <a:latin typeface="Open Sans" charset="0"/>
                  <a:ea typeface="Open Sans" charset="0"/>
                  <a:cs typeface="Open Sans" charset="0"/>
                </a:rPr>
                <a:t>j</a:t>
              </a:r>
              <a:endParaRPr lang="en-US" i="1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651401" y="1108980"/>
              <a:ext cx="413896" cy="338554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none" lIns="0" tIns="90000" rIns="0" bIns="91425" anchor="ctr" anchorCtr="0">
              <a:noAutofit/>
            </a:bodyPr>
            <a:lstStyle>
              <a:defPPr>
                <a:defRPr lang="en-US"/>
              </a:defPPr>
              <a:lvl1pPr lvl="0" indent="0" algn="ctr">
                <a:spcBef>
                  <a:spcPts val="0"/>
                </a:spcBef>
                <a:spcAft>
                  <a:spcPts val="0"/>
                </a:spcAft>
                <a:buNone/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dirty="0" err="1" smtClean="0">
                  <a:latin typeface="Open Sans" charset="0"/>
                  <a:ea typeface="Open Sans" charset="0"/>
                  <a:cs typeface="Open Sans" charset="0"/>
                </a:rPr>
                <a:t>mf</a:t>
              </a:r>
              <a:r>
                <a:rPr lang="en-US" i="1" baseline="-25000" dirty="0" err="1" smtClean="0">
                  <a:latin typeface="Open Sans" charset="0"/>
                  <a:ea typeface="Open Sans" charset="0"/>
                  <a:cs typeface="Open Sans" charset="0"/>
                </a:rPr>
                <a:t>k</a:t>
              </a:r>
              <a:endParaRPr lang="en-US" i="1" dirty="0" smtClean="0">
                <a:latin typeface="Open Sans" charset="0"/>
                <a:ea typeface="Open Sans" charset="0"/>
                <a:cs typeface="Open Sans" charset="0"/>
              </a:endParaRPr>
            </a:p>
          </p:txBody>
        </p:sp>
        <p:cxnSp>
          <p:nvCxnSpPr>
            <p:cNvPr id="61" name="Google Shape;139;p10"/>
            <p:cNvCxnSpPr>
              <a:stCxn id="10" idx="0"/>
              <a:endCxn id="59" idx="2"/>
            </p:cNvCxnSpPr>
            <p:nvPr/>
          </p:nvCxnSpPr>
          <p:spPr>
            <a:xfrm flipV="1">
              <a:off x="3631962" y="1453806"/>
              <a:ext cx="0" cy="348197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</p:cxnSp>
        <p:cxnSp>
          <p:nvCxnSpPr>
            <p:cNvPr id="64" name="Google Shape;139;p10"/>
            <p:cNvCxnSpPr>
              <a:stCxn id="18" idx="3"/>
              <a:endCxn id="60" idx="2"/>
            </p:cNvCxnSpPr>
            <p:nvPr/>
          </p:nvCxnSpPr>
          <p:spPr>
            <a:xfrm flipV="1">
              <a:off x="5858349" y="1447534"/>
              <a:ext cx="0" cy="528188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</p:cxnSp>
        <p:sp>
          <p:nvSpPr>
            <p:cNvPr id="76" name="TextBox 75"/>
            <p:cNvSpPr txBox="1"/>
            <p:nvPr/>
          </p:nvSpPr>
          <p:spPr>
            <a:xfrm>
              <a:off x="770266" y="1116298"/>
              <a:ext cx="413896" cy="338554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none" lIns="0" tIns="90000" rIns="0" bIns="91425" anchor="ctr" anchorCtr="0">
              <a:noAutofit/>
            </a:bodyPr>
            <a:lstStyle>
              <a:defPPr>
                <a:defRPr lang="en-US"/>
              </a:defPPr>
              <a:lvl1pPr lvl="0" indent="0" algn="ctr">
                <a:spcBef>
                  <a:spcPts val="0"/>
                </a:spcBef>
                <a:spcAft>
                  <a:spcPts val="0"/>
                </a:spcAft>
                <a:buNone/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dirty="0" err="1" smtClean="0">
                  <a:latin typeface="Open Sans" charset="0"/>
                  <a:ea typeface="Open Sans" charset="0"/>
                  <a:cs typeface="Open Sans" charset="0"/>
                </a:rPr>
                <a:t>whp</a:t>
              </a:r>
              <a:r>
                <a:rPr lang="en-US" i="1" dirty="0" err="1" smtClean="0">
                  <a:latin typeface="Open Sans" charset="0"/>
                  <a:ea typeface="Open Sans" charset="0"/>
                  <a:cs typeface="Open Sans" charset="0"/>
                </a:rPr>
                <a:t>,t</a:t>
              </a:r>
              <a:endParaRPr lang="en-US" i="1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cxnSp>
          <p:nvCxnSpPr>
            <p:cNvPr id="80" name="Google Shape;139;p10"/>
            <p:cNvCxnSpPr>
              <a:stCxn id="76" idx="2"/>
              <a:endCxn id="6" idx="1"/>
            </p:cNvCxnSpPr>
            <p:nvPr/>
          </p:nvCxnSpPr>
          <p:spPr>
            <a:xfrm>
              <a:off x="977214" y="1454852"/>
              <a:ext cx="487879" cy="587914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</p:cxnSp>
        <p:sp>
          <p:nvSpPr>
            <p:cNvPr id="92" name="TextBox 91"/>
            <p:cNvSpPr txBox="1"/>
            <p:nvPr/>
          </p:nvSpPr>
          <p:spPr>
            <a:xfrm>
              <a:off x="1816709" y="44709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Open Sans" charset="0"/>
                  <a:ea typeface="Open Sans" charset="0"/>
                  <a:cs typeface="Open Sans" charset="0"/>
                </a:rPr>
                <a:t>i</a:t>
              </a:r>
              <a:r>
                <a:rPr lang="en-US" sz="1600" dirty="0" smtClean="0">
                  <a:latin typeface="Open Sans" charset="0"/>
                  <a:ea typeface="Open Sans" charset="0"/>
                  <a:cs typeface="Open Sans" charset="0"/>
                </a:rPr>
                <a:t>∈1,</a:t>
              </a:r>
              <a:r>
                <a:rPr lang="is-IS" sz="1600" dirty="0" smtClean="0">
                  <a:latin typeface="Open Sans" charset="0"/>
                  <a:ea typeface="Open Sans" charset="0"/>
                  <a:cs typeface="Open Sans" charset="0"/>
                </a:rPr>
                <a:t>…,</a:t>
              </a:r>
              <a:r>
                <a:rPr lang="is-IS" sz="1600" i="1" dirty="0">
                  <a:latin typeface="Open Sans" charset="0"/>
                  <a:ea typeface="Open Sans" charset="0"/>
                  <a:cs typeface="Open Sans" charset="0"/>
                </a:rPr>
                <a:t>m</a:t>
              </a:r>
              <a:endParaRPr lang="en-US" sz="1600" i="1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175636" y="680933"/>
              <a:ext cx="9605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Open Sans" charset="0"/>
                  <a:ea typeface="Open Sans" charset="0"/>
                  <a:cs typeface="Open Sans" charset="0"/>
                </a:rPr>
                <a:t>j</a:t>
              </a:r>
              <a:r>
                <a:rPr lang="en-US" sz="1600" dirty="0" smtClean="0">
                  <a:latin typeface="Open Sans" charset="0"/>
                  <a:ea typeface="Open Sans" charset="0"/>
                  <a:cs typeface="Open Sans" charset="0"/>
                </a:rPr>
                <a:t>∈1,</a:t>
              </a:r>
              <a:r>
                <a:rPr lang="is-IS" sz="1600" dirty="0" smtClean="0">
                  <a:latin typeface="Open Sans" charset="0"/>
                  <a:ea typeface="Open Sans" charset="0"/>
                  <a:cs typeface="Open Sans" charset="0"/>
                </a:rPr>
                <a:t>…,</a:t>
              </a:r>
              <a:r>
                <a:rPr lang="is-IS" sz="1600" i="1" dirty="0" smtClean="0">
                  <a:latin typeface="Open Sans" charset="0"/>
                  <a:ea typeface="Open Sans" charset="0"/>
                  <a:cs typeface="Open Sans" charset="0"/>
                </a:rPr>
                <a:t>n</a:t>
              </a:r>
              <a:endParaRPr lang="en-US" sz="1600" i="1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78089" y="677543"/>
              <a:ext cx="994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Open Sans" charset="0"/>
                  <a:ea typeface="Open Sans" charset="0"/>
                  <a:cs typeface="Open Sans" charset="0"/>
                </a:rPr>
                <a:t>k</a:t>
              </a:r>
              <a:r>
                <a:rPr lang="en-US" sz="1600" dirty="0" smtClean="0">
                  <a:latin typeface="Open Sans" charset="0"/>
                  <a:ea typeface="Open Sans" charset="0"/>
                  <a:cs typeface="Open Sans" charset="0"/>
                </a:rPr>
                <a:t>∈1,</a:t>
              </a:r>
              <a:r>
                <a:rPr lang="is-IS" sz="1600" dirty="0" smtClean="0">
                  <a:latin typeface="Open Sans" charset="0"/>
                  <a:ea typeface="Open Sans" charset="0"/>
                  <a:cs typeface="Open Sans" charset="0"/>
                </a:rPr>
                <a:t>…,</a:t>
              </a:r>
              <a:r>
                <a:rPr lang="is-IS" sz="1600" i="1" dirty="0">
                  <a:latin typeface="Open Sans" charset="0"/>
                  <a:ea typeface="Open Sans" charset="0"/>
                  <a:cs typeface="Open Sans" charset="0"/>
                </a:rPr>
                <a:t>o</a:t>
              </a:r>
              <a:endParaRPr lang="en-US" sz="1600" i="1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1979211" y="756665"/>
              <a:ext cx="867403" cy="781649"/>
              <a:chOff x="1299510" y="590405"/>
              <a:chExt cx="680400" cy="781649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1367305" y="652054"/>
                <a:ext cx="612605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charset="0"/>
                  <a:ea typeface="Open Sans" charset="0"/>
                  <a:cs typeface="Open Sans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333407" y="624269"/>
                <a:ext cx="612605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charset="0"/>
                  <a:ea typeface="Open Sans" charset="0"/>
                  <a:cs typeface="Open Sans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299510" y="590405"/>
                <a:ext cx="612605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charset="0"/>
                  <a:ea typeface="Open Sans" charset="0"/>
                  <a:cs typeface="Open Sans" charset="0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2180285" y="1113764"/>
              <a:ext cx="413896" cy="338554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none" lIns="0" tIns="90000" rIns="0" bIns="91425" anchor="ctr" anchorCtr="0">
              <a:noAutofit/>
            </a:bodyPr>
            <a:lstStyle>
              <a:defPPr>
                <a:defRPr lang="en-US"/>
              </a:defPPr>
              <a:lvl1pPr lvl="0" indent="0" algn="ctr">
                <a:spcBef>
                  <a:spcPts val="0"/>
                </a:spcBef>
                <a:spcAft>
                  <a:spcPts val="0"/>
                </a:spcAft>
                <a:buNone/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dirty="0" err="1" smtClean="0">
                  <a:latin typeface="Open Sans" charset="0"/>
                  <a:ea typeface="Open Sans" charset="0"/>
                  <a:cs typeface="Open Sans" charset="0"/>
                </a:rPr>
                <a:t>mf</a:t>
              </a:r>
              <a:r>
                <a:rPr lang="en-US" i="1" baseline="-25000" dirty="0" err="1" smtClean="0">
                  <a:latin typeface="Open Sans" charset="0"/>
                  <a:ea typeface="Open Sans" charset="0"/>
                  <a:cs typeface="Open Sans" charset="0"/>
                </a:rPr>
                <a:t>i</a:t>
              </a:r>
              <a:endParaRPr lang="en-US" i="1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cxnSp>
          <p:nvCxnSpPr>
            <p:cNvPr id="115" name="Google Shape;139;p10"/>
            <p:cNvCxnSpPr>
              <a:stCxn id="6" idx="7"/>
              <a:endCxn id="114" idx="2"/>
            </p:cNvCxnSpPr>
            <p:nvPr/>
          </p:nvCxnSpPr>
          <p:spPr>
            <a:xfrm flipV="1">
              <a:off x="1787957" y="1452318"/>
              <a:ext cx="599276" cy="590448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</p:cxnSp>
        <p:sp>
          <p:nvSpPr>
            <p:cNvPr id="128" name="TextBox 127"/>
            <p:cNvSpPr txBox="1"/>
            <p:nvPr/>
          </p:nvSpPr>
          <p:spPr>
            <a:xfrm>
              <a:off x="2386515" y="2170306"/>
              <a:ext cx="413896" cy="338554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none" lIns="0" tIns="90000" rIns="0" bIns="91425" anchor="ctr" anchorCtr="0">
              <a:noAutofit/>
            </a:bodyPr>
            <a:lstStyle>
              <a:defPPr>
                <a:defRPr lang="en-US"/>
              </a:defPPr>
              <a:lvl1pPr lvl="0" indent="0" algn="ctr">
                <a:spcBef>
                  <a:spcPts val="0"/>
                </a:spcBef>
                <a:spcAft>
                  <a:spcPts val="0"/>
                </a:spcAft>
                <a:buNone/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smtClean="0">
                  <a:latin typeface="Open Sans" charset="0"/>
                  <a:ea typeface="Open Sans" charset="0"/>
                  <a:cs typeface="Open Sans" charset="0"/>
                </a:rPr>
                <a:t>mf estimate</a:t>
              </a:r>
              <a:endParaRPr lang="en-US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427732" y="2289215"/>
              <a:ext cx="413896" cy="338554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none" lIns="0" tIns="90000" rIns="0" bIns="91425" anchor="ctr" anchorCtr="0">
              <a:noAutofit/>
            </a:bodyPr>
            <a:lstStyle>
              <a:defPPr>
                <a:defRPr lang="en-US"/>
              </a:defPPr>
              <a:lvl1pPr lvl="0" indent="0" algn="ctr">
                <a:spcBef>
                  <a:spcPts val="0"/>
                </a:spcBef>
                <a:spcAft>
                  <a:spcPts val="0"/>
                </a:spcAft>
                <a:buNone/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smtClean="0">
                  <a:latin typeface="Open Sans" charset="0"/>
                  <a:ea typeface="Open Sans" charset="0"/>
                  <a:cs typeface="Open Sans" charset="0"/>
                </a:rPr>
                <a:t>steam </a:t>
              </a:r>
              <a:r>
                <a:rPr lang="en-US" smtClean="0">
                  <a:latin typeface="Open Sans" charset="0"/>
                  <a:ea typeface="Open Sans" charset="0"/>
                  <a:cs typeface="Open Sans" charset="0"/>
                </a:rPr>
                <a:t>mf</a:t>
              </a:r>
            </a:p>
            <a:p>
              <a:r>
                <a:rPr lang="en-US" dirty="0" smtClean="0">
                  <a:latin typeface="Open Sans" charset="0"/>
                  <a:ea typeface="Open Sans" charset="0"/>
                  <a:cs typeface="Open Sans" charset="0"/>
                </a:rPr>
                <a:t>estimate</a:t>
              </a:r>
              <a:endParaRPr lang="en-US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cxnSp>
          <p:nvCxnSpPr>
            <p:cNvPr id="130" name="Google Shape;139;p10"/>
            <p:cNvCxnSpPr>
              <a:stCxn id="56" idx="3"/>
              <a:endCxn id="114" idx="1"/>
            </p:cNvCxnSpPr>
            <p:nvPr/>
          </p:nvCxnSpPr>
          <p:spPr>
            <a:xfrm>
              <a:off x="1627238" y="1280073"/>
              <a:ext cx="553047" cy="2968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</p:cxnSp>
        <p:sp>
          <p:nvSpPr>
            <p:cNvPr id="158" name="TextBox 157"/>
            <p:cNvSpPr txBox="1"/>
            <p:nvPr/>
          </p:nvSpPr>
          <p:spPr>
            <a:xfrm>
              <a:off x="2093119" y="778947"/>
              <a:ext cx="540666" cy="338554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none" lIns="0" tIns="90000" rIns="0" bIns="91425" anchor="ctr" anchorCtr="0">
              <a:noAutofit/>
            </a:bodyPr>
            <a:lstStyle>
              <a:defPPr>
                <a:defRPr lang="en-US"/>
              </a:defPPr>
              <a:lvl1pPr lvl="0" indent="0" algn="ctr">
                <a:spcBef>
                  <a:spcPts val="0"/>
                </a:spcBef>
                <a:spcAft>
                  <a:spcPts val="0"/>
                </a:spcAft>
                <a:buNone/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dirty="0" err="1" smtClean="0">
                  <a:latin typeface="Open Sans" charset="0"/>
                  <a:ea typeface="Open Sans" charset="0"/>
                  <a:cs typeface="Open Sans" charset="0"/>
                </a:rPr>
                <a:t>whp</a:t>
              </a:r>
              <a:r>
                <a:rPr lang="en-US" i="1" baseline="-25000" dirty="0" err="1" smtClean="0">
                  <a:latin typeface="Open Sans" charset="0"/>
                  <a:ea typeface="Open Sans" charset="0"/>
                  <a:cs typeface="Open Sans" charset="0"/>
                </a:rPr>
                <a:t>i</a:t>
              </a:r>
              <a:r>
                <a:rPr lang="en-US" i="1" dirty="0" err="1" smtClean="0">
                  <a:latin typeface="Open Sans" charset="0"/>
                  <a:ea typeface="Open Sans" charset="0"/>
                  <a:cs typeface="Open Sans" charset="0"/>
                </a:rPr>
                <a:t>,t</a:t>
              </a:r>
              <a:r>
                <a:rPr lang="en-US" i="1" baseline="-25000" dirty="0" err="1" smtClean="0">
                  <a:latin typeface="Open Sans" charset="0"/>
                  <a:ea typeface="Open Sans" charset="0"/>
                  <a:cs typeface="Open Sans" charset="0"/>
                </a:rPr>
                <a:t>i</a:t>
              </a:r>
              <a:endParaRPr lang="en-US" i="1" baseline="-25000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cxnSp>
          <p:nvCxnSpPr>
            <p:cNvPr id="171" name="Google Shape;139;p10"/>
            <p:cNvCxnSpPr>
              <a:stCxn id="56" idx="3"/>
              <a:endCxn id="158" idx="1"/>
            </p:cNvCxnSpPr>
            <p:nvPr/>
          </p:nvCxnSpPr>
          <p:spPr>
            <a:xfrm flipV="1">
              <a:off x="1627238" y="948224"/>
              <a:ext cx="465881" cy="331849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</p:cxnSp>
        <p:sp>
          <p:nvSpPr>
            <p:cNvPr id="3" name="TextBox 2"/>
            <p:cNvSpPr txBox="1"/>
            <p:nvPr/>
          </p:nvSpPr>
          <p:spPr>
            <a:xfrm>
              <a:off x="1597056" y="121395"/>
              <a:ext cx="12305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Open Sans" charset="0"/>
                  <a:ea typeface="Open Sans" charset="0"/>
                  <a:cs typeface="Open Sans" charset="0"/>
                </a:rPr>
                <a:t>Regression</a:t>
              </a:r>
              <a:endParaRPr lang="en-US" sz="1600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47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33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Wu</dc:creator>
  <cp:lastModifiedBy>Logan Wu</cp:lastModifiedBy>
  <cp:revision>12</cp:revision>
  <dcterms:created xsi:type="dcterms:W3CDTF">2018-09-07T01:06:18Z</dcterms:created>
  <dcterms:modified xsi:type="dcterms:W3CDTF">2018-10-18T09:16:27Z</dcterms:modified>
</cp:coreProperties>
</file>