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7" r:id="rId2"/>
    <p:sldId id="259" r:id="rId3"/>
    <p:sldId id="260" r:id="rId4"/>
    <p:sldId id="258" r:id="rId5"/>
    <p:sldId id="270" r:id="rId6"/>
    <p:sldId id="273" r:id="rId7"/>
    <p:sldId id="278" r:id="rId8"/>
    <p:sldId id="272" r:id="rId9"/>
    <p:sldId id="276" r:id="rId10"/>
    <p:sldId id="261" r:id="rId11"/>
    <p:sldId id="267" r:id="rId12"/>
    <p:sldId id="274" r:id="rId13"/>
    <p:sldId id="275" r:id="rId14"/>
    <p:sldId id="279" r:id="rId15"/>
    <p:sldId id="263" r:id="rId16"/>
    <p:sldId id="277" r:id="rId17"/>
    <p:sldId id="264"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24"/>
    <p:restoredTop sz="91633"/>
  </p:normalViewPr>
  <p:slideViewPr>
    <p:cSldViewPr snapToGrid="0" snapToObjects="1">
      <p:cViewPr varScale="1">
        <p:scale>
          <a:sx n="117" d="100"/>
          <a:sy n="117" d="100"/>
        </p:scale>
        <p:origin x="7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3775B-D02D-1245-AC85-602F8E21F329}" type="datetimeFigureOut">
              <a:rPr lang="en-US" smtClean="0"/>
              <a:t>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D1414-5109-874C-B5BF-2F91513193CC}" type="slidenum">
              <a:rPr lang="en-US" smtClean="0"/>
              <a:t>‹#›</a:t>
            </a:fld>
            <a:endParaRPr lang="en-US"/>
          </a:p>
        </p:txBody>
      </p:sp>
    </p:spTree>
    <p:extLst>
      <p:ext uri="{BB962C8B-B14F-4D97-AF65-F5344CB8AC3E}">
        <p14:creationId xmlns:p14="http://schemas.microsoft.com/office/powerpoint/2010/main" val="2623918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F3EE83-2FCC-B646-90D0-B2505BD5CA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490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F3EE83-2FCC-B646-90D0-B2505BD5CA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2522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F3EE83-2FCC-B646-90D0-B2505BD5CA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5779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F3EE83-2FCC-B646-90D0-B2505BD5CA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8161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relative location indicates the position of an observation in comparison to the values of the other observations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F3EE83-2FCC-B646-90D0-B2505BD5CA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574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box plot gives an idea of the position, dispersion, asymmetry, tails and outliers. The central position is given by the median and the dispersion by 𝐼𝐼𝑄IIQ. The relative positions of 𝑄1Q1, 𝑀𝑒𝑑𝑖𝑎𝑛Median and 𝑄3Q3 give a sense of the symmetry of the distribution. Tail lengths are given by the lines that go from the rectangle to the remote values and by the outliers.</a:t>
            </a:r>
            <a:endParaRPr lang="en-US" dirty="0"/>
          </a:p>
        </p:txBody>
      </p:sp>
      <p:sp>
        <p:nvSpPr>
          <p:cNvPr id="4" name="Slide Number Placeholder 3"/>
          <p:cNvSpPr>
            <a:spLocks noGrp="1"/>
          </p:cNvSpPr>
          <p:nvPr>
            <p:ph type="sldNum" sz="quarter" idx="5"/>
          </p:nvPr>
        </p:nvSpPr>
        <p:spPr/>
        <p:txBody>
          <a:bodyPr/>
          <a:lstStyle/>
          <a:p>
            <a:fld id="{896D1414-5109-874C-B5BF-2F91513193CC}" type="slidenum">
              <a:rPr lang="en-US" smtClean="0"/>
              <a:t>13</a:t>
            </a:fld>
            <a:endParaRPr lang="en-US"/>
          </a:p>
        </p:txBody>
      </p:sp>
    </p:spTree>
    <p:extLst>
      <p:ext uri="{BB962C8B-B14F-4D97-AF65-F5344CB8AC3E}">
        <p14:creationId xmlns:p14="http://schemas.microsoft.com/office/powerpoint/2010/main" val="1865568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box plot gives an idea of the position, dispersion, asymmetry, tails and outliers. The central position is given by the median and the dispersion by 𝐼𝐼𝑄IIQ. The relative positions of 𝑄1Q1, 𝑀𝑒𝑑𝑖𝑎𝑛Median and 𝑄3Q3 give a sense of the symmetry of the distribution. Tail lengths are given by the lines that go from the rectangle to the remote values and by the outliers.</a:t>
            </a:r>
            <a:endParaRPr lang="en-US" dirty="0"/>
          </a:p>
        </p:txBody>
      </p:sp>
      <p:sp>
        <p:nvSpPr>
          <p:cNvPr id="4" name="Slide Number Placeholder 3"/>
          <p:cNvSpPr>
            <a:spLocks noGrp="1"/>
          </p:cNvSpPr>
          <p:nvPr>
            <p:ph type="sldNum" sz="quarter" idx="5"/>
          </p:nvPr>
        </p:nvSpPr>
        <p:spPr/>
        <p:txBody>
          <a:bodyPr/>
          <a:lstStyle/>
          <a:p>
            <a:fld id="{896D1414-5109-874C-B5BF-2F91513193CC}" type="slidenum">
              <a:rPr lang="en-US" smtClean="0"/>
              <a:t>14</a:t>
            </a:fld>
            <a:endParaRPr lang="en-US"/>
          </a:p>
        </p:txBody>
      </p:sp>
    </p:spTree>
    <p:extLst>
      <p:ext uri="{BB962C8B-B14F-4D97-AF65-F5344CB8AC3E}">
        <p14:creationId xmlns:p14="http://schemas.microsoft.com/office/powerpoint/2010/main" val="3788332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6D1414-5109-874C-B5BF-2F91513193CC}" type="slidenum">
              <a:rPr lang="en-US" smtClean="0"/>
              <a:t>16</a:t>
            </a:fld>
            <a:endParaRPr lang="en-US"/>
          </a:p>
        </p:txBody>
      </p:sp>
    </p:spTree>
    <p:extLst>
      <p:ext uri="{BB962C8B-B14F-4D97-AF65-F5344CB8AC3E}">
        <p14:creationId xmlns:p14="http://schemas.microsoft.com/office/powerpoint/2010/main" val="2992969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basic idea is to plot the quantiles distributions of two variables against each other. We then draw a straight line and if the plots approximately fall within the boundaries of the line then we can infer that the distributions are similar.</a:t>
            </a:r>
          </a:p>
          <a:p>
            <a:r>
              <a:rPr lang="en-US" sz="1200" b="0" i="0" u="none" strike="noStrike" kern="1200" dirty="0">
                <a:solidFill>
                  <a:schemeClr val="tx1"/>
                </a:solidFill>
                <a:effectLst/>
                <a:latin typeface="+mn-lt"/>
                <a:ea typeface="+mn-ea"/>
                <a:cs typeface="+mn-cs"/>
              </a:rPr>
              <a:t>We can plot the quantiles from the raw data against any distribution quantiles and check for similitudes of the distributions.</a:t>
            </a:r>
          </a:p>
          <a:p>
            <a:endParaRPr lang="en-US" dirty="0"/>
          </a:p>
        </p:txBody>
      </p:sp>
      <p:sp>
        <p:nvSpPr>
          <p:cNvPr id="4" name="Slide Number Placeholder 3"/>
          <p:cNvSpPr>
            <a:spLocks noGrp="1"/>
          </p:cNvSpPr>
          <p:nvPr>
            <p:ph type="sldNum" sz="quarter" idx="5"/>
          </p:nvPr>
        </p:nvSpPr>
        <p:spPr/>
        <p:txBody>
          <a:bodyPr/>
          <a:lstStyle/>
          <a:p>
            <a:fld id="{896D1414-5109-874C-B5BF-2F91513193CC}" type="slidenum">
              <a:rPr lang="en-US" smtClean="0"/>
              <a:t>17</a:t>
            </a:fld>
            <a:endParaRPr lang="en-US"/>
          </a:p>
        </p:txBody>
      </p:sp>
    </p:spTree>
    <p:extLst>
      <p:ext uri="{BB962C8B-B14F-4D97-AF65-F5344CB8AC3E}">
        <p14:creationId xmlns:p14="http://schemas.microsoft.com/office/powerpoint/2010/main" val="3186161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2/8/23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012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2/8/23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4558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2/8/23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8856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2/8/23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39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2/8/23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4651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2/8/23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2766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2/8/23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63825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2/8/23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8392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2/8/23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03891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2/8/23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5996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2/8/23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3106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2/8/23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225882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upadorprofzs/statistical-analysis-descriptive-statistics-br/noteboo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AvenirNext LT Pro Medium" panose="020B0504020202020204" pitchFamily="34" charset="0"/>
              <a:ea typeface="+mn-ea"/>
              <a:cs typeface="+mn-cs"/>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AvenirNext LT Pro Medium" panose="020B0504020202020204" pitchFamily="34" charset="0"/>
              <a:ea typeface="+mn-ea"/>
              <a:cs typeface="+mn-cs"/>
            </a:endParaRPr>
          </a:p>
        </p:txBody>
      </p:sp>
      <p:grpSp>
        <p:nvGrpSpPr>
          <p:cNvPr id="13" name="Top Left">
            <a:extLst>
              <a:ext uri="{FF2B5EF4-FFF2-40B4-BE49-F238E27FC236}">
                <a16:creationId xmlns:a16="http://schemas.microsoft.com/office/drawing/2014/main" id="{7A93B028-F8F4-4F84-98D7-2779E4D8B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0C254636-BEEC-4E48-BF0C-D2C6BF583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AvenirNext LT Pro Medium" panose="020B0504020202020204" pitchFamily="34" charset="0"/>
                <a:ea typeface="+mn-ea"/>
                <a:cs typeface="+mn-cs"/>
              </a:endParaRPr>
            </a:p>
          </p:txBody>
        </p:sp>
        <p:sp>
          <p:nvSpPr>
            <p:cNvPr id="15" name="Freeform: Shape 14">
              <a:extLst>
                <a:ext uri="{FF2B5EF4-FFF2-40B4-BE49-F238E27FC236}">
                  <a16:creationId xmlns:a16="http://schemas.microsoft.com/office/drawing/2014/main" id="{83AF5681-1B96-4C35-AB17-AB7793A4E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6" name="Freeform: Shape 15">
              <a:extLst>
                <a:ext uri="{FF2B5EF4-FFF2-40B4-BE49-F238E27FC236}">
                  <a16:creationId xmlns:a16="http://schemas.microsoft.com/office/drawing/2014/main" id="{F1C65047-892E-46D5-9E82-93FB2E432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7" name="Freeform: Shape 16">
              <a:extLst>
                <a:ext uri="{FF2B5EF4-FFF2-40B4-BE49-F238E27FC236}">
                  <a16:creationId xmlns:a16="http://schemas.microsoft.com/office/drawing/2014/main" id="{4AD2952C-9885-4337-B770-851BDEB88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8" name="Freeform: Shape 17">
              <a:extLst>
                <a:ext uri="{FF2B5EF4-FFF2-40B4-BE49-F238E27FC236}">
                  <a16:creationId xmlns:a16="http://schemas.microsoft.com/office/drawing/2014/main" id="{2B07DD51-ACE9-4B98-AB77-D23DBEF484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9" name="Freeform: Shape 18">
              <a:extLst>
                <a:ext uri="{FF2B5EF4-FFF2-40B4-BE49-F238E27FC236}">
                  <a16:creationId xmlns:a16="http://schemas.microsoft.com/office/drawing/2014/main" id="{0F483983-8B4E-40F0-BF70-192D840B7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0" name="Freeform: Shape 19">
              <a:extLst>
                <a:ext uri="{FF2B5EF4-FFF2-40B4-BE49-F238E27FC236}">
                  <a16:creationId xmlns:a16="http://schemas.microsoft.com/office/drawing/2014/main" id="{F8853237-6306-4734-906A-E334FDEAA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1" name="Freeform: Shape 20">
              <a:extLst>
                <a:ext uri="{FF2B5EF4-FFF2-40B4-BE49-F238E27FC236}">
                  <a16:creationId xmlns:a16="http://schemas.microsoft.com/office/drawing/2014/main" id="{0848C5D2-21E8-4E56-B25E-809869A75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2" name="Title 1">
            <a:extLst>
              <a:ext uri="{FF2B5EF4-FFF2-40B4-BE49-F238E27FC236}">
                <a16:creationId xmlns:a16="http://schemas.microsoft.com/office/drawing/2014/main" id="{E93C85E6-FB0C-B14F-A5FA-8A661533AE86}"/>
              </a:ext>
            </a:extLst>
          </p:cNvPr>
          <p:cNvSpPr>
            <a:spLocks noGrp="1"/>
          </p:cNvSpPr>
          <p:nvPr>
            <p:ph type="ctrTitle"/>
          </p:nvPr>
        </p:nvSpPr>
        <p:spPr>
          <a:xfrm>
            <a:off x="1005653" y="744909"/>
            <a:ext cx="5797883" cy="3155419"/>
          </a:xfrm>
        </p:spPr>
        <p:txBody>
          <a:bodyPr anchor="b">
            <a:normAutofit/>
          </a:bodyPr>
          <a:lstStyle/>
          <a:p>
            <a:pPr algn="l"/>
            <a:r>
              <a:rPr lang="en-US" sz="5400" dirty="0"/>
              <a:t>Descriptive Statistics &amp;</a:t>
            </a:r>
            <a:br>
              <a:rPr lang="en-US" sz="5400" dirty="0"/>
            </a:br>
            <a:r>
              <a:rPr lang="en-US" sz="5400" dirty="0"/>
              <a:t>Data Exploration</a:t>
            </a:r>
          </a:p>
        </p:txBody>
      </p:sp>
      <p:sp>
        <p:nvSpPr>
          <p:cNvPr id="3" name="Subtitle 2">
            <a:extLst>
              <a:ext uri="{FF2B5EF4-FFF2-40B4-BE49-F238E27FC236}">
                <a16:creationId xmlns:a16="http://schemas.microsoft.com/office/drawing/2014/main" id="{6C04A588-318A-2848-AA75-ACE7A9A82756}"/>
              </a:ext>
            </a:extLst>
          </p:cNvPr>
          <p:cNvSpPr>
            <a:spLocks noGrp="1"/>
          </p:cNvSpPr>
          <p:nvPr>
            <p:ph type="subTitle" idx="1"/>
          </p:nvPr>
        </p:nvSpPr>
        <p:spPr>
          <a:xfrm>
            <a:off x="1012785" y="4074784"/>
            <a:ext cx="5797882" cy="2054306"/>
          </a:xfrm>
        </p:spPr>
        <p:txBody>
          <a:bodyPr anchor="t">
            <a:normAutofit/>
          </a:bodyPr>
          <a:lstStyle/>
          <a:p>
            <a:r>
              <a:rPr lang="en-US" sz="3600" dirty="0"/>
              <a:t>BMI 6106 2023</a:t>
            </a:r>
          </a:p>
        </p:txBody>
      </p:sp>
      <p:pic>
        <p:nvPicPr>
          <p:cNvPr id="4" name="Picture 3">
            <a:extLst>
              <a:ext uri="{FF2B5EF4-FFF2-40B4-BE49-F238E27FC236}">
                <a16:creationId xmlns:a16="http://schemas.microsoft.com/office/drawing/2014/main" id="{1D912762-2BE9-47E1-8151-01FD8084992A}"/>
              </a:ext>
            </a:extLst>
          </p:cNvPr>
          <p:cNvPicPr>
            <a:picLocks noChangeAspect="1"/>
          </p:cNvPicPr>
          <p:nvPr/>
        </p:nvPicPr>
        <p:blipFill rotWithShape="1">
          <a:blip r:embed="rId2"/>
          <a:srcRect l="31985" r="14027"/>
          <a:stretch/>
        </p:blipFill>
        <p:spPr>
          <a:xfrm>
            <a:off x="7188594" y="10"/>
            <a:ext cx="5003406" cy="6857990"/>
          </a:xfrm>
          <a:prstGeom prst="rect">
            <a:avLst/>
          </a:prstGeom>
        </p:spPr>
      </p:pic>
      <p:grpSp>
        <p:nvGrpSpPr>
          <p:cNvPr id="23"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29158" y="3369564"/>
            <a:ext cx="118872" cy="118872"/>
            <a:chOff x="1175347" y="3733800"/>
            <a:chExt cx="118872" cy="118872"/>
          </a:xfrm>
        </p:grpSpPr>
        <p:cxnSp>
          <p:nvCxnSpPr>
            <p:cNvPr id="24" name="Straight Connector 23">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7" name="Bottom Right">
            <a:extLst>
              <a:ext uri="{FF2B5EF4-FFF2-40B4-BE49-F238E27FC236}">
                <a16:creationId xmlns:a16="http://schemas.microsoft.com/office/drawing/2014/main" id="{F7513226-C6E6-4885-A42A-D6411FF01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8" name="Graphic 157">
              <a:extLst>
                <a:ext uri="{FF2B5EF4-FFF2-40B4-BE49-F238E27FC236}">
                  <a16:creationId xmlns:a16="http://schemas.microsoft.com/office/drawing/2014/main" id="{9BC07C6F-FF27-4C7D-BF5D-4B4B8880B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3B062B0F-BCEB-436F-AB59-970CC5EEE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31" name="Freeform: Shape 30">
                <a:extLst>
                  <a:ext uri="{FF2B5EF4-FFF2-40B4-BE49-F238E27FC236}">
                    <a16:creationId xmlns:a16="http://schemas.microsoft.com/office/drawing/2014/main" id="{A2CDB5C4-8E76-40DC-A3EA-AF3D5066EA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32" name="Freeform: Shape 31">
                <a:extLst>
                  <a:ext uri="{FF2B5EF4-FFF2-40B4-BE49-F238E27FC236}">
                    <a16:creationId xmlns:a16="http://schemas.microsoft.com/office/drawing/2014/main" id="{5188252B-68F7-4FD1-98ED-39451A98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33" name="Freeform: Shape 32">
                <a:extLst>
                  <a:ext uri="{FF2B5EF4-FFF2-40B4-BE49-F238E27FC236}">
                    <a16:creationId xmlns:a16="http://schemas.microsoft.com/office/drawing/2014/main" id="{643015DC-C4C8-408D-91FE-CB5223319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34" name="Freeform: Shape 33">
                <a:extLst>
                  <a:ext uri="{FF2B5EF4-FFF2-40B4-BE49-F238E27FC236}">
                    <a16:creationId xmlns:a16="http://schemas.microsoft.com/office/drawing/2014/main" id="{9E420DB7-0D88-4E37-B948-6FB4A8AD8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35" name="Freeform: Shape 34">
                <a:extLst>
                  <a:ext uri="{FF2B5EF4-FFF2-40B4-BE49-F238E27FC236}">
                    <a16:creationId xmlns:a16="http://schemas.microsoft.com/office/drawing/2014/main" id="{08BA96C9-4B69-43D0-A129-4C2DF657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36" name="Freeform: Shape 35">
                <a:extLst>
                  <a:ext uri="{FF2B5EF4-FFF2-40B4-BE49-F238E27FC236}">
                    <a16:creationId xmlns:a16="http://schemas.microsoft.com/office/drawing/2014/main" id="{AB9C0CB4-8BF5-4813-A26B-7B3C36368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9" name="Freeform: Shape 28">
              <a:extLst>
                <a:ext uri="{FF2B5EF4-FFF2-40B4-BE49-F238E27FC236}">
                  <a16:creationId xmlns:a16="http://schemas.microsoft.com/office/drawing/2014/main" id="{A1A6261E-C71C-43D5-8164-2B8BB8DFA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pSp>
    </p:spTree>
    <p:extLst>
      <p:ext uri="{BB962C8B-B14F-4D97-AF65-F5344CB8AC3E}">
        <p14:creationId xmlns:p14="http://schemas.microsoft.com/office/powerpoint/2010/main" val="8216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37C99-35B2-DB4D-86B0-A0732CA7DB2D}"/>
                  </a:ext>
                </a:extLst>
              </p:cNvPr>
              <p:cNvSpPr>
                <a:spLocks noGrp="1"/>
              </p:cNvSpPr>
              <p:nvPr>
                <p:ph idx="1"/>
              </p:nvPr>
            </p:nvSpPr>
            <p:spPr>
              <a:xfrm>
                <a:off x="76200" y="1589314"/>
                <a:ext cx="12115800" cy="5268686"/>
              </a:xfrm>
            </p:spPr>
            <p:txBody>
              <a:bodyPr>
                <a:normAutofit fontScale="92500"/>
              </a:bodyPr>
              <a:lstStyle/>
              <a:p>
                <a:pPr lvl="1"/>
                <a:r>
                  <a:rPr lang="en-US" dirty="0"/>
                  <a:t>Range: is the difference between the largest and smallest observation in the sample</a:t>
                </a:r>
              </a:p>
              <a:p>
                <a:pPr lvl="1"/>
                <a:r>
                  <a:rPr lang="en-US" dirty="0"/>
                  <a:t>Interquartile range: The range between the first and third quantile</a:t>
                </a:r>
              </a:p>
              <a:p>
                <a:pPr lvl="1"/>
                <a:r>
                  <a:rPr lang="en-US" dirty="0"/>
                  <a:t>Variance: Average of squared differences from the mean but the way it is calculated depends on the distribution of the sample </a:t>
                </a:r>
              </a:p>
              <a:p>
                <a:pPr lvl="2"/>
                <a:r>
                  <a:rPr lang="en-US" dirty="0"/>
                  <a:t>E.g. binomial distribution 𝛉</a:t>
                </a:r>
                <a:r>
                  <a:rPr lang="en-US" baseline="30000" dirty="0"/>
                  <a:t>2</a:t>
                </a:r>
                <a:r>
                  <a:rPr lang="en-US" dirty="0"/>
                  <a:t>=np(1-p)</a:t>
                </a:r>
              </a:p>
              <a:p>
                <a:pPr lvl="2"/>
                <a:r>
                  <a:rPr lang="en-US" dirty="0"/>
                  <a:t>Normal distribution 𝛉</a:t>
                </a:r>
                <a:r>
                  <a:rPr lang="en-US" baseline="30000" dirty="0"/>
                  <a:t>2</a:t>
                </a:r>
                <a:r>
                  <a:rPr lang="en-US" dirty="0"/>
                  <a:t>= </a:t>
                </a:r>
                <a14:m>
                  <m:oMath xmlns:m="http://schemas.openxmlformats.org/officeDocument/2006/math">
                    <m:f>
                      <m:fPr>
                        <m:ctrlPr>
                          <a:rPr lang="en-US" i="1" smtClean="0">
                            <a:latin typeface="Cambria Math" panose="02040503050406030204" pitchFamily="18" charset="0"/>
                          </a:rPr>
                        </m:ctrlPr>
                      </m:fPr>
                      <m:num>
                        <m:nary>
                          <m:naryPr>
                            <m:chr m:val="∑"/>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r>
                                  <a:rPr lang="en-US" b="0" i="1" baseline="-25000" smtClean="0">
                                    <a:latin typeface="Cambria Math" panose="02040503050406030204" pitchFamily="18" charset="0"/>
                                  </a:rPr>
                                  <m:t>𝑖</m:t>
                                </m:r>
                                <m:r>
                                  <a:rPr lang="en-US" b="0" i="1" smtClean="0">
                                    <a:latin typeface="Cambria Math" panose="02040503050406030204" pitchFamily="18" charset="0"/>
                                  </a:rPr>
                                  <m:t> − </m:t>
                                </m:r>
                                <m:r>
                                  <a:rPr lang="en-US" b="0" i="1" smtClean="0">
                                    <a:latin typeface="Cambria Math" panose="02040503050406030204" pitchFamily="18" charset="0"/>
                                  </a:rPr>
                                  <m:t>𝑥</m:t>
                                </m:r>
                                <m:r>
                                  <a:rPr lang="en-US" b="0" i="1" smtClean="0">
                                    <a:latin typeface="Cambria Math" panose="02040503050406030204" pitchFamily="18" charset="0"/>
                                  </a:rPr>
                                  <m:t>)</m:t>
                                </m:r>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𝑛</m:t>
                        </m:r>
                        <m:r>
                          <a:rPr lang="en-US" b="0" i="1" smtClean="0">
                            <a:latin typeface="Cambria Math" panose="02040503050406030204" pitchFamily="18" charset="0"/>
                          </a:rPr>
                          <m:t>−1</m:t>
                        </m:r>
                      </m:den>
                    </m:f>
                  </m:oMath>
                </a14:m>
                <a:endParaRPr lang="en-US" dirty="0"/>
              </a:p>
              <a:p>
                <a:pPr lvl="1"/>
                <a:r>
                  <a:rPr lang="en-US" dirty="0"/>
                  <a:t>Standard Deviation: Square root of the variance – it is widely used to evaluate the closeness of a value to the mean.</a:t>
                </a:r>
              </a:p>
              <a:p>
                <a:pPr lvl="1"/>
                <a:r>
                  <a:rPr lang="en-US" dirty="0"/>
                  <a:t>Confidence Intervals: Range of estimate of an unknown parameter from a distribution. The CIs are normally computed at a confidence level (frequently 95%) that the population parameter will range between the CI values.</a:t>
                </a:r>
              </a:p>
              <a:p>
                <a:pPr lvl="2"/>
                <a:r>
                  <a:rPr lang="en-US" dirty="0"/>
                  <a:t>Different ways to obtain CIs, e.g. bootstrapping, t-distribution, maximum likelihood</a:t>
                </a:r>
              </a:p>
              <a:p>
                <a:pPr lvl="1"/>
                <a:endParaRPr lang="en-US" dirty="0"/>
              </a:p>
            </p:txBody>
          </p:sp>
        </mc:Choice>
        <mc:Fallback xmlns="">
          <p:sp>
            <p:nvSpPr>
              <p:cNvPr id="3" name="Content Placeholder 2">
                <a:extLst>
                  <a:ext uri="{FF2B5EF4-FFF2-40B4-BE49-F238E27FC236}">
                    <a16:creationId xmlns:a16="http://schemas.microsoft.com/office/drawing/2014/main" id="{1E737C99-35B2-DB4D-86B0-A0732CA7DB2D}"/>
                  </a:ext>
                </a:extLst>
              </p:cNvPr>
              <p:cNvSpPr>
                <a:spLocks noGrp="1" noRot="1" noChangeAspect="1" noMove="1" noResize="1" noEditPoints="1" noAdjustHandles="1" noChangeArrowheads="1" noChangeShapeType="1" noTextEdit="1"/>
              </p:cNvSpPr>
              <p:nvPr>
                <p:ph idx="1"/>
              </p:nvPr>
            </p:nvSpPr>
            <p:spPr>
              <a:xfrm>
                <a:off x="76200" y="1589314"/>
                <a:ext cx="12115800" cy="5268686"/>
              </a:xfrm>
              <a:blipFill>
                <a:blip r:embed="rId2"/>
                <a:stretch>
                  <a:fillRect t="-723" r="-524"/>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8F1E0DF4-C0C8-B949-AB06-043FDD072896}"/>
              </a:ext>
            </a:extLst>
          </p:cNvPr>
          <p:cNvSpPr>
            <a:spLocks noGrp="1"/>
          </p:cNvSpPr>
          <p:nvPr>
            <p:ph type="title"/>
          </p:nvPr>
        </p:nvSpPr>
        <p:spPr>
          <a:xfrm>
            <a:off x="838200" y="365125"/>
            <a:ext cx="10515600" cy="1325563"/>
          </a:xfrm>
        </p:spPr>
        <p:txBody>
          <a:bodyPr>
            <a:normAutofit fontScale="90000"/>
          </a:bodyPr>
          <a:lstStyle/>
          <a:p>
            <a:r>
              <a:rPr lang="en-US" dirty="0"/>
              <a:t>Central Tendencies measurements: Dispersion</a:t>
            </a:r>
            <a:br>
              <a:rPr lang="en-US" dirty="0"/>
            </a:br>
            <a:endParaRPr lang="en-US" dirty="0"/>
          </a:p>
        </p:txBody>
      </p:sp>
      <p:cxnSp>
        <p:nvCxnSpPr>
          <p:cNvPr id="6" name="Straight Connector 5">
            <a:extLst>
              <a:ext uri="{FF2B5EF4-FFF2-40B4-BE49-F238E27FC236}">
                <a16:creationId xmlns:a16="http://schemas.microsoft.com/office/drawing/2014/main" id="{98DBA583-2170-C946-8F91-2748693148B1}"/>
              </a:ext>
            </a:extLst>
          </p:cNvPr>
          <p:cNvCxnSpPr/>
          <p:nvPr/>
        </p:nvCxnSpPr>
        <p:spPr>
          <a:xfrm>
            <a:off x="5289847" y="4572000"/>
            <a:ext cx="136732"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897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Rectangle 7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5" name="Top left">
            <a:extLst>
              <a:ext uri="{FF2B5EF4-FFF2-40B4-BE49-F238E27FC236}">
                <a16:creationId xmlns:a16="http://schemas.microsoft.com/office/drawing/2014/main" id="{ABE95331-6295-47F4-A9B8-7927E2E44F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6" name="Freeform: Shape 75">
              <a:extLst>
                <a:ext uri="{FF2B5EF4-FFF2-40B4-BE49-F238E27FC236}">
                  <a16:creationId xmlns:a16="http://schemas.microsoft.com/office/drawing/2014/main" id="{010094CD-3877-4990-AE53-BF6636436A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7" name="Freeform: Shape 76">
              <a:extLst>
                <a:ext uri="{FF2B5EF4-FFF2-40B4-BE49-F238E27FC236}">
                  <a16:creationId xmlns:a16="http://schemas.microsoft.com/office/drawing/2014/main" id="{3863DD1E-96F3-43C0-8860-17F85DF2D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CA57AF18-4A02-48B3-ABD2-FDAD9BD97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C44E48C9-FC72-4396-BAE7-6ECDBB8EB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FBB5F467-C64B-4AE1-8DA9-6E65DCEB3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3B895879-C5E9-44C0-AE4C-E6E95CA23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BDA15AF9-E4F4-4471-A3D2-4484C9807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588F5FB0-4F04-46E9-BCEC-7AB88D110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Content Placeholder 2">
            <a:extLst>
              <a:ext uri="{FF2B5EF4-FFF2-40B4-BE49-F238E27FC236}">
                <a16:creationId xmlns:a16="http://schemas.microsoft.com/office/drawing/2014/main" id="{3A996412-4C7C-814F-B16A-20EE6448FF5A}"/>
              </a:ext>
            </a:extLst>
          </p:cNvPr>
          <p:cNvSpPr>
            <a:spLocks noGrp="1"/>
          </p:cNvSpPr>
          <p:nvPr>
            <p:ph idx="1"/>
          </p:nvPr>
        </p:nvSpPr>
        <p:spPr>
          <a:xfrm>
            <a:off x="-3048" y="1695707"/>
            <a:ext cx="5778689" cy="1537807"/>
          </a:xfrm>
        </p:spPr>
        <p:txBody>
          <a:bodyPr>
            <a:normAutofit/>
          </a:bodyPr>
          <a:lstStyle/>
          <a:p>
            <a:r>
              <a:rPr lang="en-US" sz="3600" dirty="0"/>
              <a:t>Skewness: A histogram that is not symmetric</a:t>
            </a:r>
          </a:p>
          <a:p>
            <a:endParaRPr lang="en-US" sz="3600" dirty="0"/>
          </a:p>
        </p:txBody>
      </p:sp>
      <p:pic>
        <p:nvPicPr>
          <p:cNvPr id="1026" name="Picture 2" descr="Skewness and Kurtosis in Statistics 1">
            <a:extLst>
              <a:ext uri="{FF2B5EF4-FFF2-40B4-BE49-F238E27FC236}">
                <a16:creationId xmlns:a16="http://schemas.microsoft.com/office/drawing/2014/main" id="{2E125250-2E7C-0549-9236-57AFAE0CD7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13538" y="1830022"/>
            <a:ext cx="6736255" cy="2542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ext&#10;&#10;Description automatically generated">
            <a:extLst>
              <a:ext uri="{FF2B5EF4-FFF2-40B4-BE49-F238E27FC236}">
                <a16:creationId xmlns:a16="http://schemas.microsoft.com/office/drawing/2014/main" id="{08409BE4-3688-3B44-886C-494266CE86E1}"/>
              </a:ext>
            </a:extLst>
          </p:cNvPr>
          <p:cNvPicPr>
            <a:picLocks noChangeAspect="1"/>
          </p:cNvPicPr>
          <p:nvPr/>
        </p:nvPicPr>
        <p:blipFill>
          <a:blip r:embed="rId3"/>
          <a:stretch>
            <a:fillRect/>
          </a:stretch>
        </p:blipFill>
        <p:spPr>
          <a:xfrm>
            <a:off x="248036" y="3478022"/>
            <a:ext cx="4817466" cy="1342572"/>
          </a:xfrm>
          <a:prstGeom prst="rect">
            <a:avLst/>
          </a:prstGeom>
        </p:spPr>
      </p:pic>
      <p:grpSp>
        <p:nvGrpSpPr>
          <p:cNvPr id="85" name="Bottom Right">
            <a:extLst>
              <a:ext uri="{FF2B5EF4-FFF2-40B4-BE49-F238E27FC236}">
                <a16:creationId xmlns:a16="http://schemas.microsoft.com/office/drawing/2014/main" id="{BEF3CE48-6BF7-4521-BD7D-60562E90A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86" name="Graphic 157">
              <a:extLst>
                <a:ext uri="{FF2B5EF4-FFF2-40B4-BE49-F238E27FC236}">
                  <a16:creationId xmlns:a16="http://schemas.microsoft.com/office/drawing/2014/main" id="{897E5D04-394A-4B64-95F8-4D2228B98E1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8" name="Freeform: Shape 87">
                <a:extLst>
                  <a:ext uri="{FF2B5EF4-FFF2-40B4-BE49-F238E27FC236}">
                    <a16:creationId xmlns:a16="http://schemas.microsoft.com/office/drawing/2014/main" id="{B075390E-5B63-48D6-A952-CC864F3D0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901093BA-29DE-4F64-ADCF-CE3744FC6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E4ADC823-5240-48FA-97E3-BBDE7F41D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DB96D8D-B2B7-4ABC-822A-7BC35E0C0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DB4E59D8-875F-44CB-95DC-D50C32CC8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F40B801A-D39B-4AE5-9712-419A4E9F83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7D0F54C0-5979-4B22-A519-7799ED6F8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7" name="Freeform: Shape 86">
              <a:extLst>
                <a:ext uri="{FF2B5EF4-FFF2-40B4-BE49-F238E27FC236}">
                  <a16:creationId xmlns:a16="http://schemas.microsoft.com/office/drawing/2014/main" id="{8420D834-197E-4DAF-B0FF-F62B79658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125001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996412-4C7C-814F-B16A-20EE6448FF5A}"/>
              </a:ext>
            </a:extLst>
          </p:cNvPr>
          <p:cNvSpPr>
            <a:spLocks noGrp="1"/>
          </p:cNvSpPr>
          <p:nvPr>
            <p:ph idx="1"/>
          </p:nvPr>
        </p:nvSpPr>
        <p:spPr>
          <a:xfrm>
            <a:off x="0" y="703875"/>
            <a:ext cx="6316762" cy="1983664"/>
          </a:xfrm>
        </p:spPr>
        <p:txBody>
          <a:bodyPr>
            <a:normAutofit/>
          </a:bodyPr>
          <a:lstStyle/>
          <a:p>
            <a:r>
              <a:rPr lang="en-US" sz="3600" dirty="0"/>
              <a:t>Kurtosis: Measures the effect of the outliers on the shape of the distribution.</a:t>
            </a:r>
          </a:p>
          <a:p>
            <a:endParaRPr lang="en-US" sz="3600" dirty="0"/>
          </a:p>
        </p:txBody>
      </p:sp>
      <p:pic>
        <p:nvPicPr>
          <p:cNvPr id="4" name="Picture 3" descr="Text&#10;&#10;Description automatically generated">
            <a:extLst>
              <a:ext uri="{FF2B5EF4-FFF2-40B4-BE49-F238E27FC236}">
                <a16:creationId xmlns:a16="http://schemas.microsoft.com/office/drawing/2014/main" id="{959AE11B-19B2-3B41-BC40-D1B3E797021F}"/>
              </a:ext>
            </a:extLst>
          </p:cNvPr>
          <p:cNvPicPr>
            <a:picLocks noChangeAspect="1"/>
          </p:cNvPicPr>
          <p:nvPr/>
        </p:nvPicPr>
        <p:blipFill>
          <a:blip r:embed="rId2"/>
          <a:stretch>
            <a:fillRect/>
          </a:stretch>
        </p:blipFill>
        <p:spPr>
          <a:xfrm>
            <a:off x="142207" y="4071872"/>
            <a:ext cx="4308493" cy="1090421"/>
          </a:xfrm>
          <a:prstGeom prst="rect">
            <a:avLst/>
          </a:prstGeom>
        </p:spPr>
      </p:pic>
      <p:pic>
        <p:nvPicPr>
          <p:cNvPr id="2050" name="Picture 2" descr="What is Kurtosis? | Simply Psychology">
            <a:extLst>
              <a:ext uri="{FF2B5EF4-FFF2-40B4-BE49-F238E27FC236}">
                <a16:creationId xmlns:a16="http://schemas.microsoft.com/office/drawing/2014/main" id="{B4B3E390-47E6-1842-8D7C-BD2257BFDE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5993" y="2235200"/>
            <a:ext cx="6273800" cy="2387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82A29D4-B4D1-214F-B2A9-8FDDDD96D16E}"/>
              </a:ext>
            </a:extLst>
          </p:cNvPr>
          <p:cNvSpPr txBox="1"/>
          <p:nvPr/>
        </p:nvSpPr>
        <p:spPr>
          <a:xfrm>
            <a:off x="6868886" y="881743"/>
            <a:ext cx="5102679" cy="923330"/>
          </a:xfrm>
          <a:prstGeom prst="rect">
            <a:avLst/>
          </a:prstGeom>
          <a:noFill/>
        </p:spPr>
        <p:txBody>
          <a:bodyPr wrap="none" rtlCol="0">
            <a:spAutoFit/>
          </a:bodyPr>
          <a:lstStyle/>
          <a:p>
            <a:r>
              <a:rPr lang="en-US" dirty="0"/>
              <a:t>Leptokurtic: Sharp peak.- Fat tails (positive &gt; 3)</a:t>
            </a:r>
          </a:p>
          <a:p>
            <a:r>
              <a:rPr lang="en-US" dirty="0"/>
              <a:t>Platykurtic: shallow peak thin tails (negative &gt; 3)</a:t>
            </a:r>
          </a:p>
          <a:p>
            <a:r>
              <a:rPr lang="en-US" dirty="0"/>
              <a:t>Mesokurtic: Normal distribution</a:t>
            </a:r>
          </a:p>
        </p:txBody>
      </p:sp>
    </p:spTree>
    <p:extLst>
      <p:ext uri="{BB962C8B-B14F-4D97-AF65-F5344CB8AC3E}">
        <p14:creationId xmlns:p14="http://schemas.microsoft.com/office/powerpoint/2010/main" val="347443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8" name="Top left">
            <a:extLst>
              <a:ext uri="{FF2B5EF4-FFF2-40B4-BE49-F238E27FC236}">
                <a16:creationId xmlns:a16="http://schemas.microsoft.com/office/drawing/2014/main" id="{30C2D420-03A9-4AB5-9C8A-784654664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9" name="Freeform: Shape 14">
              <a:extLst>
                <a:ext uri="{FF2B5EF4-FFF2-40B4-BE49-F238E27FC236}">
                  <a16:creationId xmlns:a16="http://schemas.microsoft.com/office/drawing/2014/main" id="{8ACABB24-F7CD-4FB6-ADC2-BA8B6090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Freeform: Shape 15">
              <a:extLst>
                <a:ext uri="{FF2B5EF4-FFF2-40B4-BE49-F238E27FC236}">
                  <a16:creationId xmlns:a16="http://schemas.microsoft.com/office/drawing/2014/main" id="{F63CD70C-B739-42A7-9846-79FB2804E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16">
              <a:extLst>
                <a:ext uri="{FF2B5EF4-FFF2-40B4-BE49-F238E27FC236}">
                  <a16:creationId xmlns:a16="http://schemas.microsoft.com/office/drawing/2014/main" id="{C0BC00AE-5BBE-4063-8F83-D4A141B48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17">
              <a:extLst>
                <a:ext uri="{FF2B5EF4-FFF2-40B4-BE49-F238E27FC236}">
                  <a16:creationId xmlns:a16="http://schemas.microsoft.com/office/drawing/2014/main" id="{3EECB1B8-9A34-47D7-B4F5-0D8B80D86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18">
              <a:extLst>
                <a:ext uri="{FF2B5EF4-FFF2-40B4-BE49-F238E27FC236}">
                  <a16:creationId xmlns:a16="http://schemas.microsoft.com/office/drawing/2014/main" id="{DCDCDB07-106E-4AD6-8CD4-927831694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19">
              <a:extLst>
                <a:ext uri="{FF2B5EF4-FFF2-40B4-BE49-F238E27FC236}">
                  <a16:creationId xmlns:a16="http://schemas.microsoft.com/office/drawing/2014/main" id="{7283BD4B-51FB-4643-A52C-2E411196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20">
              <a:extLst>
                <a:ext uri="{FF2B5EF4-FFF2-40B4-BE49-F238E27FC236}">
                  <a16:creationId xmlns:a16="http://schemas.microsoft.com/office/drawing/2014/main" id="{5F1AD6CE-5252-4F04-9CA4-6B5B26CB7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21">
              <a:extLst>
                <a:ext uri="{FF2B5EF4-FFF2-40B4-BE49-F238E27FC236}">
                  <a16:creationId xmlns:a16="http://schemas.microsoft.com/office/drawing/2014/main" id="{6FBA2D29-8DB1-44B7-8310-7FA36270A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8231D00-26B5-6346-A267-CB4CAFB9C84F}"/>
              </a:ext>
            </a:extLst>
          </p:cNvPr>
          <p:cNvSpPr>
            <a:spLocks noGrp="1"/>
          </p:cNvSpPr>
          <p:nvPr>
            <p:ph type="title"/>
          </p:nvPr>
        </p:nvSpPr>
        <p:spPr>
          <a:xfrm>
            <a:off x="591156" y="86351"/>
            <a:ext cx="4795282" cy="2091782"/>
          </a:xfrm>
        </p:spPr>
        <p:txBody>
          <a:bodyPr anchor="ctr">
            <a:normAutofit/>
          </a:bodyPr>
          <a:lstStyle/>
          <a:p>
            <a:r>
              <a:rPr lang="en-US" dirty="0"/>
              <a:t>Boxplots</a:t>
            </a:r>
          </a:p>
        </p:txBody>
      </p:sp>
      <p:sp>
        <p:nvSpPr>
          <p:cNvPr id="3" name="Content Placeholder 2">
            <a:extLst>
              <a:ext uri="{FF2B5EF4-FFF2-40B4-BE49-F238E27FC236}">
                <a16:creationId xmlns:a16="http://schemas.microsoft.com/office/drawing/2014/main" id="{F910BCA8-10FF-BD4F-94C8-2063292E029E}"/>
              </a:ext>
            </a:extLst>
          </p:cNvPr>
          <p:cNvSpPr>
            <a:spLocks noGrp="1"/>
          </p:cNvSpPr>
          <p:nvPr>
            <p:ph idx="1"/>
          </p:nvPr>
        </p:nvSpPr>
        <p:spPr>
          <a:xfrm>
            <a:off x="6195372" y="169025"/>
            <a:ext cx="4977905" cy="2091182"/>
          </a:xfrm>
        </p:spPr>
        <p:txBody>
          <a:bodyPr anchor="ctr">
            <a:normAutofit/>
          </a:bodyPr>
          <a:lstStyle/>
          <a:p>
            <a:pPr marL="457200" lvl="1" indent="0">
              <a:buNone/>
            </a:pPr>
            <a:r>
              <a:rPr lang="en-US" sz="1800"/>
              <a:t>Graphical Representation of the central tendency measurements</a:t>
            </a:r>
          </a:p>
          <a:p>
            <a:endParaRPr lang="en-US" sz="1800"/>
          </a:p>
        </p:txBody>
      </p:sp>
      <p:pic>
        <p:nvPicPr>
          <p:cNvPr id="5" name="Picture 4" descr="Chart, diagram, box and whisker chart&#10;&#10;Description automatically generated">
            <a:extLst>
              <a:ext uri="{FF2B5EF4-FFF2-40B4-BE49-F238E27FC236}">
                <a16:creationId xmlns:a16="http://schemas.microsoft.com/office/drawing/2014/main" id="{BC654829-57B6-674E-8BD4-0076D37B8EE0}"/>
              </a:ext>
            </a:extLst>
          </p:cNvPr>
          <p:cNvPicPr>
            <a:picLocks noChangeAspect="1"/>
          </p:cNvPicPr>
          <p:nvPr/>
        </p:nvPicPr>
        <p:blipFill>
          <a:blip r:embed="rId3"/>
          <a:stretch>
            <a:fillRect/>
          </a:stretch>
        </p:blipFill>
        <p:spPr>
          <a:xfrm>
            <a:off x="1813610" y="1715683"/>
            <a:ext cx="8388734" cy="4718661"/>
          </a:xfrm>
          <a:prstGeom prst="rect">
            <a:avLst/>
          </a:prstGeom>
        </p:spPr>
      </p:pic>
      <p:grpSp>
        <p:nvGrpSpPr>
          <p:cNvPr id="47" name="Bottom Right">
            <a:extLst>
              <a:ext uri="{FF2B5EF4-FFF2-40B4-BE49-F238E27FC236}">
                <a16:creationId xmlns:a16="http://schemas.microsoft.com/office/drawing/2014/main" id="{B1974323-6061-403E-B0D1-A73F283752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8" name="Freeform: Shape 24">
              <a:extLst>
                <a:ext uri="{FF2B5EF4-FFF2-40B4-BE49-F238E27FC236}">
                  <a16:creationId xmlns:a16="http://schemas.microsoft.com/office/drawing/2014/main" id="{8361968C-F531-4231-BBDC-3415177EA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E72294A1-7036-4100-8596-574E6EEB0BB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9" name="Freeform: Shape 27">
                <a:extLst>
                  <a:ext uri="{FF2B5EF4-FFF2-40B4-BE49-F238E27FC236}">
                    <a16:creationId xmlns:a16="http://schemas.microsoft.com/office/drawing/2014/main" id="{BEDBF857-3C89-44F9-9C0D-B5439C63DB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28">
                <a:extLst>
                  <a:ext uri="{FF2B5EF4-FFF2-40B4-BE49-F238E27FC236}">
                    <a16:creationId xmlns:a16="http://schemas.microsoft.com/office/drawing/2014/main" id="{3F3B354C-0CC2-421F-89E2-6AA4EB15C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29">
                <a:extLst>
                  <a:ext uri="{FF2B5EF4-FFF2-40B4-BE49-F238E27FC236}">
                    <a16:creationId xmlns:a16="http://schemas.microsoft.com/office/drawing/2014/main" id="{0AB573DB-6079-4DBA-A027-A37A6FB6E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30">
                <a:extLst>
                  <a:ext uri="{FF2B5EF4-FFF2-40B4-BE49-F238E27FC236}">
                    <a16:creationId xmlns:a16="http://schemas.microsoft.com/office/drawing/2014/main" id="{BCBCC42A-F810-45E8-A0E4-7659F0B3E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31">
                <a:extLst>
                  <a:ext uri="{FF2B5EF4-FFF2-40B4-BE49-F238E27FC236}">
                    <a16:creationId xmlns:a16="http://schemas.microsoft.com/office/drawing/2014/main" id="{772F30E3-9A21-43C2-97B8-2209BE7D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32">
                <a:extLst>
                  <a:ext uri="{FF2B5EF4-FFF2-40B4-BE49-F238E27FC236}">
                    <a16:creationId xmlns:a16="http://schemas.microsoft.com/office/drawing/2014/main" id="{A2E54461-65B3-4F28-9F39-F68AE0C7E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33">
                <a:extLst>
                  <a:ext uri="{FF2B5EF4-FFF2-40B4-BE49-F238E27FC236}">
                    <a16:creationId xmlns:a16="http://schemas.microsoft.com/office/drawing/2014/main" id="{542231B2-F2ED-49B7-A9A1-60A0C3A31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26">
              <a:extLst>
                <a:ext uri="{FF2B5EF4-FFF2-40B4-BE49-F238E27FC236}">
                  <a16:creationId xmlns:a16="http://schemas.microsoft.com/office/drawing/2014/main" id="{7A628F82-CF87-44D1-A6D8-8C000BFE6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Rectangle 6">
            <a:extLst>
              <a:ext uri="{FF2B5EF4-FFF2-40B4-BE49-F238E27FC236}">
                <a16:creationId xmlns:a16="http://schemas.microsoft.com/office/drawing/2014/main" id="{A69469E1-5643-944F-91E1-48F1F31E7474}"/>
              </a:ext>
            </a:extLst>
          </p:cNvPr>
          <p:cNvSpPr/>
          <p:nvPr/>
        </p:nvSpPr>
        <p:spPr>
          <a:xfrm>
            <a:off x="24386" y="6532059"/>
            <a:ext cx="9054319" cy="276999"/>
          </a:xfrm>
          <a:prstGeom prst="rect">
            <a:avLst/>
          </a:prstGeom>
        </p:spPr>
        <p:txBody>
          <a:bodyPr wrap="square">
            <a:spAutoFit/>
          </a:bodyPr>
          <a:lstStyle/>
          <a:p>
            <a:r>
              <a:rPr lang="en-US" sz="1200" dirty="0"/>
              <a:t>https://</a:t>
            </a:r>
            <a:r>
              <a:rPr lang="en-US" sz="1200" dirty="0" err="1"/>
              <a:t>www.kaggle.com</a:t>
            </a:r>
            <a:r>
              <a:rPr lang="en-US" sz="1200" dirty="0"/>
              <a:t>/</a:t>
            </a:r>
            <a:r>
              <a:rPr lang="en-US" sz="1200" dirty="0" err="1"/>
              <a:t>upadorprofzs</a:t>
            </a:r>
            <a:r>
              <a:rPr lang="en-US" sz="1200" dirty="0"/>
              <a:t>/statistical-analysis-descriptive-statistics-</a:t>
            </a:r>
            <a:r>
              <a:rPr lang="en-US" sz="1200" dirty="0" err="1"/>
              <a:t>br</a:t>
            </a:r>
            <a:endParaRPr lang="en-US" sz="1200" dirty="0"/>
          </a:p>
        </p:txBody>
      </p:sp>
    </p:spTree>
    <p:extLst>
      <p:ext uri="{BB962C8B-B14F-4D97-AF65-F5344CB8AC3E}">
        <p14:creationId xmlns:p14="http://schemas.microsoft.com/office/powerpoint/2010/main" val="2216154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1D00-26B5-6346-A267-CB4CAFB9C84F}"/>
              </a:ext>
            </a:extLst>
          </p:cNvPr>
          <p:cNvSpPr>
            <a:spLocks noGrp="1"/>
          </p:cNvSpPr>
          <p:nvPr>
            <p:ph type="title"/>
          </p:nvPr>
        </p:nvSpPr>
        <p:spPr>
          <a:xfrm>
            <a:off x="591156" y="86351"/>
            <a:ext cx="4795282" cy="2091782"/>
          </a:xfrm>
        </p:spPr>
        <p:txBody>
          <a:bodyPr anchor="ctr">
            <a:normAutofit/>
          </a:bodyPr>
          <a:lstStyle/>
          <a:p>
            <a:r>
              <a:rPr lang="en-US" dirty="0"/>
              <a:t>Boxplots</a:t>
            </a:r>
          </a:p>
        </p:txBody>
      </p:sp>
      <p:sp>
        <p:nvSpPr>
          <p:cNvPr id="3" name="Content Placeholder 2">
            <a:extLst>
              <a:ext uri="{FF2B5EF4-FFF2-40B4-BE49-F238E27FC236}">
                <a16:creationId xmlns:a16="http://schemas.microsoft.com/office/drawing/2014/main" id="{F910BCA8-10FF-BD4F-94C8-2063292E029E}"/>
              </a:ext>
            </a:extLst>
          </p:cNvPr>
          <p:cNvSpPr>
            <a:spLocks noGrp="1"/>
          </p:cNvSpPr>
          <p:nvPr>
            <p:ph idx="1"/>
          </p:nvPr>
        </p:nvSpPr>
        <p:spPr>
          <a:xfrm>
            <a:off x="6195372" y="169025"/>
            <a:ext cx="4977905" cy="2091182"/>
          </a:xfrm>
        </p:spPr>
        <p:txBody>
          <a:bodyPr anchor="ctr">
            <a:normAutofit/>
          </a:bodyPr>
          <a:lstStyle/>
          <a:p>
            <a:pPr marL="457200" lvl="1" indent="0">
              <a:buNone/>
            </a:pPr>
            <a:r>
              <a:rPr lang="en-US" sz="1800"/>
              <a:t>Graphical Representation of the central tendency measurements</a:t>
            </a:r>
          </a:p>
          <a:p>
            <a:endParaRPr lang="en-US" sz="1800"/>
          </a:p>
        </p:txBody>
      </p:sp>
      <p:sp>
        <p:nvSpPr>
          <p:cNvPr id="7" name="Rectangle 6">
            <a:extLst>
              <a:ext uri="{FF2B5EF4-FFF2-40B4-BE49-F238E27FC236}">
                <a16:creationId xmlns:a16="http://schemas.microsoft.com/office/drawing/2014/main" id="{A69469E1-5643-944F-91E1-48F1F31E7474}"/>
              </a:ext>
            </a:extLst>
          </p:cNvPr>
          <p:cNvSpPr/>
          <p:nvPr/>
        </p:nvSpPr>
        <p:spPr>
          <a:xfrm>
            <a:off x="24386" y="6532059"/>
            <a:ext cx="9054319" cy="276999"/>
          </a:xfrm>
          <a:prstGeom prst="rect">
            <a:avLst/>
          </a:prstGeom>
        </p:spPr>
        <p:txBody>
          <a:bodyPr wrap="square">
            <a:spAutoFit/>
          </a:bodyPr>
          <a:lstStyle/>
          <a:p>
            <a:r>
              <a:rPr lang="en-US" sz="1200" dirty="0"/>
              <a:t>https://</a:t>
            </a:r>
            <a:r>
              <a:rPr lang="en-US" sz="1200" dirty="0" err="1"/>
              <a:t>www.kaggle.com</a:t>
            </a:r>
            <a:r>
              <a:rPr lang="en-US" sz="1200" dirty="0"/>
              <a:t>/</a:t>
            </a:r>
            <a:r>
              <a:rPr lang="en-US" sz="1200" dirty="0" err="1"/>
              <a:t>upadorprofzs</a:t>
            </a:r>
            <a:r>
              <a:rPr lang="en-US" sz="1200" dirty="0"/>
              <a:t>/statistical-analysis-descriptive-statistics-</a:t>
            </a:r>
            <a:r>
              <a:rPr lang="en-US" sz="1200" dirty="0" err="1"/>
              <a:t>br</a:t>
            </a:r>
            <a:endParaRPr lang="en-US" sz="1200" dirty="0"/>
          </a:p>
        </p:txBody>
      </p:sp>
      <p:pic>
        <p:nvPicPr>
          <p:cNvPr id="6" name="Picture 5" descr="Diagram&#10;&#10;Description automatically generated">
            <a:extLst>
              <a:ext uri="{FF2B5EF4-FFF2-40B4-BE49-F238E27FC236}">
                <a16:creationId xmlns:a16="http://schemas.microsoft.com/office/drawing/2014/main" id="{AD65B5A9-EDF8-5945-B277-1B638F339AAC}"/>
              </a:ext>
            </a:extLst>
          </p:cNvPr>
          <p:cNvPicPr>
            <a:picLocks noChangeAspect="1"/>
          </p:cNvPicPr>
          <p:nvPr/>
        </p:nvPicPr>
        <p:blipFill>
          <a:blip r:embed="rId3"/>
          <a:stretch>
            <a:fillRect/>
          </a:stretch>
        </p:blipFill>
        <p:spPr>
          <a:xfrm>
            <a:off x="1018723" y="2178133"/>
            <a:ext cx="9612086" cy="3641175"/>
          </a:xfrm>
          <a:prstGeom prst="rect">
            <a:avLst/>
          </a:prstGeom>
        </p:spPr>
      </p:pic>
    </p:spTree>
    <p:extLst>
      <p:ext uri="{BB962C8B-B14F-4D97-AF65-F5344CB8AC3E}">
        <p14:creationId xmlns:p14="http://schemas.microsoft.com/office/powerpoint/2010/main" val="104651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1D00-26B5-6346-A267-CB4CAFB9C84F}"/>
              </a:ext>
            </a:extLst>
          </p:cNvPr>
          <p:cNvSpPr>
            <a:spLocks noGrp="1"/>
          </p:cNvSpPr>
          <p:nvPr>
            <p:ph type="title"/>
          </p:nvPr>
        </p:nvSpPr>
        <p:spPr>
          <a:xfrm>
            <a:off x="326571" y="164866"/>
            <a:ext cx="11451771" cy="847505"/>
          </a:xfrm>
        </p:spPr>
        <p:txBody>
          <a:bodyPr>
            <a:normAutofit fontScale="90000"/>
          </a:bodyPr>
          <a:lstStyle/>
          <a:p>
            <a:r>
              <a:rPr lang="en-US" dirty="0"/>
              <a:t>Outliers</a:t>
            </a:r>
            <a:r>
              <a:rPr lang="en-US" b="1" dirty="0"/>
              <a:t> !!!Do Not Remove Outliers Before Investigating What do they Represent!!!</a:t>
            </a:r>
            <a:endParaRPr lang="en-US" dirty="0"/>
          </a:p>
        </p:txBody>
      </p:sp>
      <p:sp>
        <p:nvSpPr>
          <p:cNvPr id="3" name="Content Placeholder 2">
            <a:extLst>
              <a:ext uri="{FF2B5EF4-FFF2-40B4-BE49-F238E27FC236}">
                <a16:creationId xmlns:a16="http://schemas.microsoft.com/office/drawing/2014/main" id="{F910BCA8-10FF-BD4F-94C8-2063292E029E}"/>
              </a:ext>
            </a:extLst>
          </p:cNvPr>
          <p:cNvSpPr>
            <a:spLocks noGrp="1"/>
          </p:cNvSpPr>
          <p:nvPr>
            <p:ph idx="1"/>
          </p:nvPr>
        </p:nvSpPr>
        <p:spPr/>
        <p:txBody>
          <a:bodyPr>
            <a:normAutofit/>
          </a:bodyPr>
          <a:lstStyle/>
          <a:p>
            <a:endParaRPr lang="en-US" dirty="0"/>
          </a:p>
          <a:p>
            <a:pPr lvl="1"/>
            <a:endParaRPr lang="en-US" dirty="0"/>
          </a:p>
          <a:p>
            <a:endParaRPr lang="en-US" dirty="0"/>
          </a:p>
        </p:txBody>
      </p:sp>
      <p:pic>
        <p:nvPicPr>
          <p:cNvPr id="5" name="Picture 4" descr="Diagram&#10;&#10;Description automatically generated">
            <a:extLst>
              <a:ext uri="{FF2B5EF4-FFF2-40B4-BE49-F238E27FC236}">
                <a16:creationId xmlns:a16="http://schemas.microsoft.com/office/drawing/2014/main" id="{3CD539A8-AC19-B947-8E0D-0FAD53116B92}"/>
              </a:ext>
            </a:extLst>
          </p:cNvPr>
          <p:cNvPicPr>
            <a:picLocks noChangeAspect="1"/>
          </p:cNvPicPr>
          <p:nvPr/>
        </p:nvPicPr>
        <p:blipFill>
          <a:blip r:embed="rId2"/>
          <a:stretch>
            <a:fillRect/>
          </a:stretch>
        </p:blipFill>
        <p:spPr>
          <a:xfrm>
            <a:off x="21771" y="1825625"/>
            <a:ext cx="7019220" cy="3930763"/>
          </a:xfrm>
          <a:prstGeom prst="rect">
            <a:avLst/>
          </a:prstGeom>
        </p:spPr>
      </p:pic>
      <p:pic>
        <p:nvPicPr>
          <p:cNvPr id="7" name="Picture 6" descr="Chart, scatter chart&#10;&#10;Description automatically generated">
            <a:extLst>
              <a:ext uri="{FF2B5EF4-FFF2-40B4-BE49-F238E27FC236}">
                <a16:creationId xmlns:a16="http://schemas.microsoft.com/office/drawing/2014/main" id="{5E2C8593-AF36-B24E-B10F-7C7D4838FE43}"/>
              </a:ext>
            </a:extLst>
          </p:cNvPr>
          <p:cNvPicPr>
            <a:picLocks noChangeAspect="1"/>
          </p:cNvPicPr>
          <p:nvPr/>
        </p:nvPicPr>
        <p:blipFill>
          <a:blip r:embed="rId3"/>
          <a:stretch>
            <a:fillRect/>
          </a:stretch>
        </p:blipFill>
        <p:spPr>
          <a:xfrm>
            <a:off x="0" y="1498124"/>
            <a:ext cx="7151913" cy="5006339"/>
          </a:xfrm>
          <a:prstGeom prst="rect">
            <a:avLst/>
          </a:prstGeom>
        </p:spPr>
      </p:pic>
      <p:sp>
        <p:nvSpPr>
          <p:cNvPr id="8" name="Rectangle 7">
            <a:extLst>
              <a:ext uri="{FF2B5EF4-FFF2-40B4-BE49-F238E27FC236}">
                <a16:creationId xmlns:a16="http://schemas.microsoft.com/office/drawing/2014/main" id="{119FA6B0-27B3-4840-8811-7A7497B6EEF9}"/>
              </a:ext>
            </a:extLst>
          </p:cNvPr>
          <p:cNvSpPr/>
          <p:nvPr/>
        </p:nvSpPr>
        <p:spPr>
          <a:xfrm>
            <a:off x="7282543" y="1498124"/>
            <a:ext cx="4811486" cy="5355312"/>
          </a:xfrm>
          <a:prstGeom prst="rect">
            <a:avLst/>
          </a:prstGeom>
        </p:spPr>
        <p:txBody>
          <a:bodyPr wrap="square">
            <a:spAutoFit/>
          </a:bodyPr>
          <a:lstStyle/>
          <a:p>
            <a:pPr marL="342900" indent="-342900">
              <a:buFont typeface="Arial" panose="020B0604020202020204" pitchFamily="34" charset="0"/>
              <a:buChar char="•"/>
            </a:pPr>
            <a:r>
              <a:rPr lang="en-US" sz="1900" b="0" i="0" u="none" strike="noStrike" dirty="0">
                <a:effectLst/>
              </a:rPr>
              <a:t>The outlier has a value that is far from the bulk of the data (can go on either direction).</a:t>
            </a:r>
          </a:p>
          <a:p>
            <a:pPr marL="342900" indent="-342900">
              <a:buFont typeface="Arial" panose="020B0604020202020204" pitchFamily="34" charset="0"/>
              <a:buChar char="•"/>
            </a:pPr>
            <a:r>
              <a:rPr lang="en-US" sz="1900" b="0" i="0" u="none" strike="noStrike" dirty="0">
                <a:effectLst/>
              </a:rPr>
              <a:t>These outliers are highly damaging as they can drive a particular analysis one way or the other</a:t>
            </a:r>
          </a:p>
          <a:p>
            <a:pPr marL="342900" indent="-342900">
              <a:buFont typeface="Arial" panose="020B0604020202020204" pitchFamily="34" charset="0"/>
              <a:buChar char="•"/>
            </a:pPr>
            <a:r>
              <a:rPr lang="en-US" sz="1900" dirty="0"/>
              <a:t>In Multivariate analysis such as PCA (which we will cover soon) outliers tend to dominate the first main components, thus in some circumstances driving opposite conclusions.</a:t>
            </a:r>
          </a:p>
          <a:p>
            <a:pPr marL="342900" indent="-342900">
              <a:buFont typeface="Arial" panose="020B0604020202020204" pitchFamily="34" charset="0"/>
              <a:buChar char="•"/>
            </a:pPr>
            <a:r>
              <a:rPr lang="en-US" sz="1900" dirty="0"/>
              <a:t>However, outliers can have a substantial analytical model, it can point to interesting behaviors of the data, be of biological relevance or illustrate relevant flaws with a particular design.</a:t>
            </a:r>
          </a:p>
          <a:p>
            <a:endParaRPr lang="en-US" sz="1900" b="1" dirty="0"/>
          </a:p>
          <a:p>
            <a:endParaRPr lang="en-US" sz="1900" b="0" i="0" u="none" strike="noStrike" dirty="0">
              <a:effectLst/>
              <a:latin typeface="-apple-system"/>
            </a:endParaRPr>
          </a:p>
        </p:txBody>
      </p:sp>
    </p:spTree>
    <p:extLst>
      <p:ext uri="{BB962C8B-B14F-4D97-AF65-F5344CB8AC3E}">
        <p14:creationId xmlns:p14="http://schemas.microsoft.com/office/powerpoint/2010/main" val="262424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BBF8-4CD7-354D-BADF-71988430AE87}"/>
              </a:ext>
            </a:extLst>
          </p:cNvPr>
          <p:cNvSpPr>
            <a:spLocks noGrp="1"/>
          </p:cNvSpPr>
          <p:nvPr>
            <p:ph type="title"/>
          </p:nvPr>
        </p:nvSpPr>
        <p:spPr>
          <a:xfrm>
            <a:off x="1198182" y="559813"/>
            <a:ext cx="10246090" cy="1471193"/>
          </a:xfrm>
        </p:spPr>
        <p:txBody>
          <a:bodyPr>
            <a:normAutofit/>
          </a:bodyPr>
          <a:lstStyle/>
          <a:p>
            <a:r>
              <a:rPr lang="en-US" dirty="0"/>
              <a:t>Histograms</a:t>
            </a:r>
          </a:p>
        </p:txBody>
      </p:sp>
      <p:sp>
        <p:nvSpPr>
          <p:cNvPr id="3" name="Content Placeholder 2">
            <a:extLst>
              <a:ext uri="{FF2B5EF4-FFF2-40B4-BE49-F238E27FC236}">
                <a16:creationId xmlns:a16="http://schemas.microsoft.com/office/drawing/2014/main" id="{72246042-D212-E644-A39E-472DCA27B64D}"/>
              </a:ext>
            </a:extLst>
          </p:cNvPr>
          <p:cNvSpPr>
            <a:spLocks noGrp="1"/>
          </p:cNvSpPr>
          <p:nvPr>
            <p:ph idx="1"/>
          </p:nvPr>
        </p:nvSpPr>
        <p:spPr>
          <a:xfrm>
            <a:off x="6477002" y="881264"/>
            <a:ext cx="5472608" cy="5231824"/>
          </a:xfrm>
        </p:spPr>
        <p:txBody>
          <a:bodyPr>
            <a:normAutofit/>
          </a:bodyPr>
          <a:lstStyle/>
          <a:p>
            <a:r>
              <a:rPr lang="en-US" sz="2400" dirty="0"/>
              <a:t>Representation of distribution of the data:</a:t>
            </a:r>
          </a:p>
          <a:p>
            <a:pPr lvl="1"/>
            <a:r>
              <a:rPr lang="en-US" dirty="0"/>
              <a:t>Histogram:</a:t>
            </a:r>
          </a:p>
          <a:p>
            <a:pPr lvl="2"/>
            <a:r>
              <a:rPr lang="en-US" dirty="0"/>
              <a:t>Create bins of range of values</a:t>
            </a:r>
          </a:p>
          <a:p>
            <a:pPr lvl="2"/>
            <a:r>
              <a:rPr lang="en-US" dirty="0"/>
              <a:t>Count how many values fall on each bin</a:t>
            </a:r>
          </a:p>
          <a:p>
            <a:pPr lvl="2"/>
            <a:r>
              <a:rPr lang="en-US" dirty="0"/>
              <a:t>X axis range of values sample</a:t>
            </a:r>
          </a:p>
          <a:p>
            <a:pPr lvl="2"/>
            <a:r>
              <a:rPr lang="en-US" dirty="0"/>
              <a:t>Y axis Frequency for each bin</a:t>
            </a:r>
          </a:p>
          <a:p>
            <a:pPr lvl="1"/>
            <a:r>
              <a:rPr lang="en-US" dirty="0"/>
              <a:t>Kernel density curves:</a:t>
            </a:r>
          </a:p>
          <a:p>
            <a:pPr lvl="2"/>
            <a:r>
              <a:rPr lang="en-US" dirty="0"/>
              <a:t>Non-parametric calculation of the PDF of a random variable</a:t>
            </a:r>
          </a:p>
          <a:p>
            <a:pPr lvl="2"/>
            <a:r>
              <a:rPr lang="en-US" dirty="0"/>
              <a:t>It requires a smoothing parameter to adjust the kernel</a:t>
            </a:r>
          </a:p>
        </p:txBody>
      </p:sp>
      <p:pic>
        <p:nvPicPr>
          <p:cNvPr id="4098" name="Picture 2">
            <a:extLst>
              <a:ext uri="{FF2B5EF4-FFF2-40B4-BE49-F238E27FC236}">
                <a16:creationId xmlns:a16="http://schemas.microsoft.com/office/drawing/2014/main" id="{C9CFA57B-C400-9244-A611-89A48D6A44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90" y="1926771"/>
            <a:ext cx="5932714" cy="474617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tatistics and Histograms - dummies">
            <a:extLst>
              <a:ext uri="{FF2B5EF4-FFF2-40B4-BE49-F238E27FC236}">
                <a16:creationId xmlns:a16="http://schemas.microsoft.com/office/drawing/2014/main" id="{5479A270-8626-F347-AE60-87E3994FC5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058" y="1926771"/>
            <a:ext cx="4659378" cy="4746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85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410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409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Rectangle 7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5"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6" name="Freeform: Shape 75">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7" name="Freeform: Shape 76">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5C2BBF8-4CD7-354D-BADF-71988430AE87}"/>
              </a:ext>
            </a:extLst>
          </p:cNvPr>
          <p:cNvSpPr>
            <a:spLocks noGrp="1"/>
          </p:cNvSpPr>
          <p:nvPr>
            <p:ph type="title"/>
          </p:nvPr>
        </p:nvSpPr>
        <p:spPr>
          <a:xfrm>
            <a:off x="1198182" y="559813"/>
            <a:ext cx="10246090" cy="1471193"/>
          </a:xfrm>
        </p:spPr>
        <p:txBody>
          <a:bodyPr>
            <a:normAutofit/>
          </a:bodyPr>
          <a:lstStyle/>
          <a:p>
            <a:r>
              <a:rPr lang="en-US" dirty="0"/>
              <a:t>Normality</a:t>
            </a:r>
          </a:p>
        </p:txBody>
      </p:sp>
      <p:pic>
        <p:nvPicPr>
          <p:cNvPr id="3074" name="Picture 2">
            <a:extLst>
              <a:ext uri="{FF2B5EF4-FFF2-40B4-BE49-F238E27FC236}">
                <a16:creationId xmlns:a16="http://schemas.microsoft.com/office/drawing/2014/main" id="{2686542B-D6ED-C54B-A20B-5464028BC3D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64133" y="2100070"/>
            <a:ext cx="4352173" cy="3808151"/>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6" name="Freeform: Shape 85">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7"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9" name="Freeform: Shape 88">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8" name="Freeform: Shape 87">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72246042-D212-E644-A39E-472DCA27B64D}"/>
              </a:ext>
            </a:extLst>
          </p:cNvPr>
          <p:cNvSpPr>
            <a:spLocks noGrp="1"/>
          </p:cNvSpPr>
          <p:nvPr>
            <p:ph idx="1"/>
          </p:nvPr>
        </p:nvSpPr>
        <p:spPr>
          <a:xfrm>
            <a:off x="6477002" y="881264"/>
            <a:ext cx="5472608" cy="5231824"/>
          </a:xfrm>
        </p:spPr>
        <p:txBody>
          <a:bodyPr>
            <a:normAutofit/>
          </a:bodyPr>
          <a:lstStyle/>
          <a:p>
            <a:r>
              <a:rPr lang="en-US" sz="2400" dirty="0"/>
              <a:t>Many tests require that the samples be normally distributed, there are graphical and statistical ways to assess normality of a sample:</a:t>
            </a:r>
          </a:p>
          <a:p>
            <a:pPr lvl="1"/>
            <a:r>
              <a:rPr lang="en-US" dirty="0"/>
              <a:t>q-q plots: quantile-quantile plots: plot the quantiles distributions of two variables against each other</a:t>
            </a:r>
          </a:p>
          <a:p>
            <a:pPr lvl="1"/>
            <a:r>
              <a:rPr lang="en-US" dirty="0" err="1"/>
              <a:t>qqnorm</a:t>
            </a:r>
            <a:r>
              <a:rPr lang="en-US" dirty="0"/>
              <a:t>: compares normally distributed quantiles against sample quantiles</a:t>
            </a:r>
          </a:p>
        </p:txBody>
      </p:sp>
    </p:spTree>
    <p:extLst>
      <p:ext uri="{BB962C8B-B14F-4D97-AF65-F5344CB8AC3E}">
        <p14:creationId xmlns:p14="http://schemas.microsoft.com/office/powerpoint/2010/main" val="1203149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Rectangle 7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5"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6" name="Freeform: Shape 75">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7" name="Freeform: Shape 76">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D11418C-C6DE-8240-B563-241C342E8F9C}"/>
              </a:ext>
            </a:extLst>
          </p:cNvPr>
          <p:cNvSpPr>
            <a:spLocks noGrp="1"/>
          </p:cNvSpPr>
          <p:nvPr>
            <p:ph type="title"/>
          </p:nvPr>
        </p:nvSpPr>
        <p:spPr>
          <a:xfrm>
            <a:off x="1198182" y="559813"/>
            <a:ext cx="3988369" cy="2236864"/>
          </a:xfrm>
        </p:spPr>
        <p:txBody>
          <a:bodyPr>
            <a:normAutofit/>
          </a:bodyPr>
          <a:lstStyle/>
          <a:p>
            <a:r>
              <a:rPr lang="en-US" sz="3400"/>
              <a:t>Transformations</a:t>
            </a:r>
          </a:p>
        </p:txBody>
      </p:sp>
      <p:sp>
        <p:nvSpPr>
          <p:cNvPr id="3" name="Content Placeholder 2">
            <a:extLst>
              <a:ext uri="{FF2B5EF4-FFF2-40B4-BE49-F238E27FC236}">
                <a16:creationId xmlns:a16="http://schemas.microsoft.com/office/drawing/2014/main" id="{F333F524-E4B1-5542-B0F6-21E8E70B49C0}"/>
              </a:ext>
            </a:extLst>
          </p:cNvPr>
          <p:cNvSpPr>
            <a:spLocks noGrp="1"/>
          </p:cNvSpPr>
          <p:nvPr>
            <p:ph idx="1"/>
          </p:nvPr>
        </p:nvSpPr>
        <p:spPr>
          <a:xfrm>
            <a:off x="613607" y="2460645"/>
            <a:ext cx="4508098" cy="3614147"/>
          </a:xfrm>
        </p:spPr>
        <p:txBody>
          <a:bodyPr>
            <a:normAutofit/>
          </a:bodyPr>
          <a:lstStyle/>
          <a:p>
            <a:r>
              <a:rPr lang="en-US" sz="1800" dirty="0"/>
              <a:t>Transformations are used to reduce skewness of a distribution to a more normally distributed shape.</a:t>
            </a:r>
          </a:p>
          <a:p>
            <a:endParaRPr lang="en-US" sz="1800" dirty="0"/>
          </a:p>
          <a:p>
            <a:r>
              <a:rPr lang="en-US" sz="1800" dirty="0"/>
              <a:t>Common Transformations are:</a:t>
            </a:r>
          </a:p>
          <a:p>
            <a:pPr lvl="1"/>
            <a:r>
              <a:rPr lang="en-US" sz="1400" dirty="0"/>
              <a:t>Log10</a:t>
            </a:r>
          </a:p>
          <a:p>
            <a:pPr lvl="1"/>
            <a:r>
              <a:rPr lang="en-US" sz="1400" dirty="0"/>
              <a:t>Exponential</a:t>
            </a:r>
          </a:p>
          <a:p>
            <a:pPr lvl="1"/>
            <a:r>
              <a:rPr lang="en-US" sz="1400" dirty="0"/>
              <a:t>Reciprocal</a:t>
            </a:r>
          </a:p>
          <a:p>
            <a:pPr lvl="1"/>
            <a:r>
              <a:rPr lang="en-US" sz="1400" dirty="0"/>
              <a:t>Cube root</a:t>
            </a:r>
          </a:p>
          <a:p>
            <a:pPr lvl="1"/>
            <a:r>
              <a:rPr lang="en-US" sz="1400" dirty="0"/>
              <a:t>Square root</a:t>
            </a:r>
          </a:p>
          <a:p>
            <a:endParaRPr lang="en-US" sz="1800" dirty="0"/>
          </a:p>
          <a:p>
            <a:endParaRPr lang="en-US" sz="1800" dirty="0"/>
          </a:p>
        </p:txBody>
      </p:sp>
      <p:pic>
        <p:nvPicPr>
          <p:cNvPr id="5122" name="Picture 2" descr="Variable Transformations">
            <a:extLst>
              <a:ext uri="{FF2B5EF4-FFF2-40B4-BE49-F238E27FC236}">
                <a16:creationId xmlns:a16="http://schemas.microsoft.com/office/drawing/2014/main" id="{963F3AAC-46ED-8F43-B0C2-7E00E8C93C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02903" y="964084"/>
            <a:ext cx="6387190" cy="4924577"/>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6" name="Freeform: Shape 85">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7"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9" name="Freeform: Shape 88">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8" name="Freeform: Shape 87">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3981558A-C612-F24F-9839-EC46B32F3123}"/>
              </a:ext>
            </a:extLst>
          </p:cNvPr>
          <p:cNvSpPr txBox="1"/>
          <p:nvPr/>
        </p:nvSpPr>
        <p:spPr>
          <a:xfrm>
            <a:off x="195943" y="6400800"/>
            <a:ext cx="2941831" cy="369332"/>
          </a:xfrm>
          <a:prstGeom prst="rect">
            <a:avLst/>
          </a:prstGeom>
          <a:noFill/>
        </p:spPr>
        <p:txBody>
          <a:bodyPr wrap="none" rtlCol="0">
            <a:spAutoFit/>
          </a:bodyPr>
          <a:lstStyle/>
          <a:p>
            <a:r>
              <a:rPr lang="en-US" dirty="0"/>
              <a:t>See short paper on canvas</a:t>
            </a:r>
          </a:p>
        </p:txBody>
      </p:sp>
    </p:spTree>
    <p:extLst>
      <p:ext uri="{BB962C8B-B14F-4D97-AF65-F5344CB8AC3E}">
        <p14:creationId xmlns:p14="http://schemas.microsoft.com/office/powerpoint/2010/main" val="681169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195D-CF1A-8842-8E67-1173B2E17A68}"/>
              </a:ext>
            </a:extLst>
          </p:cNvPr>
          <p:cNvSpPr>
            <a:spLocks noGrp="1"/>
          </p:cNvSpPr>
          <p:nvPr>
            <p:ph type="title"/>
          </p:nvPr>
        </p:nvSpPr>
        <p:spPr/>
        <p:txBody>
          <a:bodyPr/>
          <a:lstStyle/>
          <a:p>
            <a:r>
              <a:rPr lang="en-US" dirty="0"/>
              <a:t>Future lectures</a:t>
            </a:r>
          </a:p>
        </p:txBody>
      </p:sp>
      <p:sp>
        <p:nvSpPr>
          <p:cNvPr id="3" name="Content Placeholder 2">
            <a:extLst>
              <a:ext uri="{FF2B5EF4-FFF2-40B4-BE49-F238E27FC236}">
                <a16:creationId xmlns:a16="http://schemas.microsoft.com/office/drawing/2014/main" id="{4181A90E-5ED4-9747-BD16-57C0FF219123}"/>
              </a:ext>
            </a:extLst>
          </p:cNvPr>
          <p:cNvSpPr>
            <a:spLocks noGrp="1"/>
          </p:cNvSpPr>
          <p:nvPr>
            <p:ph idx="1"/>
          </p:nvPr>
        </p:nvSpPr>
        <p:spPr/>
        <p:txBody>
          <a:bodyPr/>
          <a:lstStyle/>
          <a:p>
            <a:r>
              <a:rPr lang="en-US" dirty="0"/>
              <a:t>Missing Data – Imputation</a:t>
            </a:r>
          </a:p>
          <a:p>
            <a:r>
              <a:rPr lang="en-US" dirty="0"/>
              <a:t>Collinearity</a:t>
            </a:r>
          </a:p>
          <a:p>
            <a:r>
              <a:rPr lang="en-US" dirty="0"/>
              <a:t>Homogeneity of Variance</a:t>
            </a:r>
          </a:p>
          <a:p>
            <a:endParaRPr lang="en-US" dirty="0"/>
          </a:p>
        </p:txBody>
      </p:sp>
    </p:spTree>
    <p:extLst>
      <p:ext uri="{BB962C8B-B14F-4D97-AF65-F5344CB8AC3E}">
        <p14:creationId xmlns:p14="http://schemas.microsoft.com/office/powerpoint/2010/main" val="406439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E50E-1F20-F241-B513-377F89070021}"/>
              </a:ext>
            </a:extLst>
          </p:cNvPr>
          <p:cNvSpPr>
            <a:spLocks noGrp="1"/>
          </p:cNvSpPr>
          <p:nvPr>
            <p:ph type="title"/>
          </p:nvPr>
        </p:nvSpPr>
        <p:spPr/>
        <p:txBody>
          <a:bodyPr/>
          <a:lstStyle/>
          <a:p>
            <a:r>
              <a:rPr lang="en-US" dirty="0"/>
              <a:t>Goal of today’s class</a:t>
            </a:r>
          </a:p>
        </p:txBody>
      </p:sp>
      <p:sp>
        <p:nvSpPr>
          <p:cNvPr id="3" name="Content Placeholder 2">
            <a:extLst>
              <a:ext uri="{FF2B5EF4-FFF2-40B4-BE49-F238E27FC236}">
                <a16:creationId xmlns:a16="http://schemas.microsoft.com/office/drawing/2014/main" id="{DAB37051-518B-BF43-91A1-A89D683CF513}"/>
              </a:ext>
            </a:extLst>
          </p:cNvPr>
          <p:cNvSpPr>
            <a:spLocks noGrp="1"/>
          </p:cNvSpPr>
          <p:nvPr>
            <p:ph idx="1"/>
          </p:nvPr>
        </p:nvSpPr>
        <p:spPr/>
        <p:txBody>
          <a:bodyPr/>
          <a:lstStyle/>
          <a:p>
            <a:r>
              <a:rPr lang="en-US" dirty="0"/>
              <a:t>Describe the most common techniques to first evaluate and describe your data before any in depth statistical analysis</a:t>
            </a:r>
          </a:p>
        </p:txBody>
      </p:sp>
    </p:spTree>
    <p:extLst>
      <p:ext uri="{BB962C8B-B14F-4D97-AF65-F5344CB8AC3E}">
        <p14:creationId xmlns:p14="http://schemas.microsoft.com/office/powerpoint/2010/main" val="2571774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BCB3-785B-7046-AD65-32CDC7AD1D3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78D936E-DDB3-9444-9429-D5DC6A4826E4}"/>
              </a:ext>
            </a:extLst>
          </p:cNvPr>
          <p:cNvSpPr>
            <a:spLocks noGrp="1"/>
          </p:cNvSpPr>
          <p:nvPr>
            <p:ph idx="1"/>
          </p:nvPr>
        </p:nvSpPr>
        <p:spPr>
          <a:xfrm>
            <a:off x="838200" y="1495513"/>
            <a:ext cx="10515600" cy="4997361"/>
          </a:xfrm>
        </p:spPr>
        <p:txBody>
          <a:bodyPr numCol="2">
            <a:normAutofit fontScale="92500" lnSpcReduction="10000"/>
          </a:bodyPr>
          <a:lstStyle/>
          <a:p>
            <a:r>
              <a:rPr lang="en-US" dirty="0"/>
              <a:t>Introduction</a:t>
            </a:r>
          </a:p>
          <a:p>
            <a:r>
              <a:rPr lang="en-US" dirty="0"/>
              <a:t>Central Tendencies measurements</a:t>
            </a:r>
          </a:p>
          <a:p>
            <a:pPr lvl="1"/>
            <a:r>
              <a:rPr lang="en-US" dirty="0"/>
              <a:t>Mode</a:t>
            </a:r>
          </a:p>
          <a:p>
            <a:pPr lvl="1"/>
            <a:r>
              <a:rPr lang="en-US" dirty="0"/>
              <a:t>Mean</a:t>
            </a:r>
          </a:p>
          <a:p>
            <a:pPr lvl="1"/>
            <a:r>
              <a:rPr lang="en-US" dirty="0"/>
              <a:t>Median</a:t>
            </a:r>
          </a:p>
          <a:p>
            <a:r>
              <a:rPr lang="en-US" dirty="0"/>
              <a:t>Dispersion</a:t>
            </a:r>
          </a:p>
          <a:p>
            <a:pPr lvl="1"/>
            <a:r>
              <a:rPr lang="en-US" dirty="0"/>
              <a:t>Range</a:t>
            </a:r>
          </a:p>
          <a:p>
            <a:pPr lvl="1"/>
            <a:r>
              <a:rPr lang="en-US" dirty="0"/>
              <a:t>Standard Deviation</a:t>
            </a:r>
          </a:p>
          <a:p>
            <a:pPr lvl="1"/>
            <a:r>
              <a:rPr lang="en-US" dirty="0"/>
              <a:t>Variance</a:t>
            </a:r>
          </a:p>
          <a:p>
            <a:pPr lvl="1"/>
            <a:r>
              <a:rPr lang="en-US" dirty="0"/>
              <a:t>Confidence Intervals</a:t>
            </a:r>
          </a:p>
          <a:p>
            <a:pPr lvl="1"/>
            <a:r>
              <a:rPr lang="en-US" dirty="0"/>
              <a:t>Skewness</a:t>
            </a:r>
          </a:p>
          <a:p>
            <a:r>
              <a:rPr lang="en-US" dirty="0"/>
              <a:t>Graphical Methods </a:t>
            </a:r>
            <a:r>
              <a:rPr lang="en-US" sz="2200" dirty="0"/>
              <a:t>(Data Exploration)</a:t>
            </a:r>
          </a:p>
          <a:p>
            <a:pPr lvl="1"/>
            <a:r>
              <a:rPr lang="en-US" dirty="0"/>
              <a:t>Boxplots</a:t>
            </a:r>
          </a:p>
          <a:p>
            <a:pPr lvl="1"/>
            <a:r>
              <a:rPr lang="en-US" dirty="0"/>
              <a:t>Outliers	</a:t>
            </a:r>
          </a:p>
          <a:p>
            <a:pPr lvl="1"/>
            <a:r>
              <a:rPr lang="en-US" dirty="0"/>
              <a:t>Normality</a:t>
            </a:r>
          </a:p>
          <a:p>
            <a:pPr lvl="2"/>
            <a:r>
              <a:rPr lang="en-US" dirty="0" err="1"/>
              <a:t>qqplot</a:t>
            </a:r>
            <a:endParaRPr lang="en-US" dirty="0"/>
          </a:p>
          <a:p>
            <a:pPr lvl="1"/>
            <a:r>
              <a:rPr lang="en-US" dirty="0"/>
              <a:t>Collinearity</a:t>
            </a:r>
          </a:p>
          <a:p>
            <a:pPr lvl="1"/>
            <a:r>
              <a:rPr lang="en-US" dirty="0"/>
              <a:t>Homogeneity of Variance</a:t>
            </a:r>
          </a:p>
          <a:p>
            <a:pPr lvl="1"/>
            <a:r>
              <a:rPr lang="en-US" dirty="0"/>
              <a:t>Transformations</a:t>
            </a:r>
          </a:p>
          <a:p>
            <a:pPr lvl="1"/>
            <a:r>
              <a:rPr lang="en-US" dirty="0"/>
              <a:t>Missing Data – Imputation</a:t>
            </a:r>
          </a:p>
          <a:p>
            <a:pPr lvl="1"/>
            <a:r>
              <a:rPr lang="en-US" dirty="0"/>
              <a:t>Association – Correlation</a:t>
            </a:r>
          </a:p>
          <a:p>
            <a:pPr lvl="1"/>
            <a:r>
              <a:rPr lang="en-US" dirty="0"/>
              <a:t>Geographical Information System.</a:t>
            </a:r>
          </a:p>
        </p:txBody>
      </p:sp>
    </p:spTree>
    <p:extLst>
      <p:ext uri="{BB962C8B-B14F-4D97-AF65-F5344CB8AC3E}">
        <p14:creationId xmlns:p14="http://schemas.microsoft.com/office/powerpoint/2010/main" val="225451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5566-EAC0-B749-AE29-9D402717AFC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5CB5311-39D6-354F-A83B-305415D79314}"/>
              </a:ext>
            </a:extLst>
          </p:cNvPr>
          <p:cNvSpPr>
            <a:spLocks noGrp="1"/>
          </p:cNvSpPr>
          <p:nvPr>
            <p:ph idx="1"/>
          </p:nvPr>
        </p:nvSpPr>
        <p:spPr/>
        <p:txBody>
          <a:bodyPr/>
          <a:lstStyle/>
          <a:p>
            <a:r>
              <a:rPr lang="en-US" dirty="0"/>
              <a:t>Descriptive Statistics gives you a first glance to your data and allow you to understand better the variables from your study.</a:t>
            </a:r>
          </a:p>
          <a:p>
            <a:endParaRPr lang="en-US" dirty="0"/>
          </a:p>
          <a:p>
            <a:r>
              <a:rPr lang="en-US" dirty="0"/>
              <a:t>It also helps you to understand the relationship within independent variables and between independent and dependent variables</a:t>
            </a:r>
          </a:p>
        </p:txBody>
      </p:sp>
    </p:spTree>
    <p:extLst>
      <p:ext uri="{BB962C8B-B14F-4D97-AF65-F5344CB8AC3E}">
        <p14:creationId xmlns:p14="http://schemas.microsoft.com/office/powerpoint/2010/main" val="38822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5566-EAC0-B749-AE29-9D402717AFC5}"/>
              </a:ext>
            </a:extLst>
          </p:cNvPr>
          <p:cNvSpPr>
            <a:spLocks noGrp="1"/>
          </p:cNvSpPr>
          <p:nvPr>
            <p:ph type="title"/>
          </p:nvPr>
        </p:nvSpPr>
        <p:spPr/>
        <p:txBody>
          <a:bodyPr>
            <a:normAutofit fontScale="90000"/>
          </a:bodyPr>
          <a:lstStyle/>
          <a:p>
            <a:r>
              <a:rPr lang="en-US" dirty="0"/>
              <a:t>Central Tendencies measurements</a:t>
            </a:r>
            <a:br>
              <a:rPr lang="en-US" dirty="0"/>
            </a:br>
            <a:endParaRPr lang="en-US" dirty="0"/>
          </a:p>
        </p:txBody>
      </p:sp>
      <p:sp>
        <p:nvSpPr>
          <p:cNvPr id="4" name="Content Placeholder 2">
            <a:extLst>
              <a:ext uri="{FF2B5EF4-FFF2-40B4-BE49-F238E27FC236}">
                <a16:creationId xmlns:a16="http://schemas.microsoft.com/office/drawing/2014/main" id="{592BCD2F-5913-3142-898F-2E74808B1308}"/>
              </a:ext>
            </a:extLst>
          </p:cNvPr>
          <p:cNvSpPr>
            <a:spLocks noGrp="1"/>
          </p:cNvSpPr>
          <p:nvPr>
            <p:ph idx="1"/>
          </p:nvPr>
        </p:nvSpPr>
        <p:spPr/>
        <p:txBody>
          <a:bodyPr>
            <a:normAutofit/>
          </a:bodyPr>
          <a:lstStyle/>
          <a:p>
            <a:pPr lvl="1"/>
            <a:r>
              <a:rPr lang="en-US" dirty="0"/>
              <a:t>Basic measurements of the central parameters of a variable’s distribution.</a:t>
            </a:r>
          </a:p>
          <a:p>
            <a:pPr lvl="1"/>
            <a:endParaRPr lang="en-US" dirty="0"/>
          </a:p>
          <a:p>
            <a:pPr lvl="1"/>
            <a:r>
              <a:rPr lang="en-US" dirty="0"/>
              <a:t>These are the first pieces of information regarding your data and help evaluate the subsequent analysis strategies.</a:t>
            </a:r>
          </a:p>
          <a:p>
            <a:pPr lvl="1"/>
            <a:endParaRPr lang="en-US" dirty="0"/>
          </a:p>
          <a:p>
            <a:pPr lvl="1"/>
            <a:r>
              <a:rPr lang="en-US" dirty="0"/>
              <a:t>The type of parameter to choose depends of the type of variables to evaluate</a:t>
            </a:r>
          </a:p>
        </p:txBody>
      </p:sp>
    </p:spTree>
    <p:extLst>
      <p:ext uri="{BB962C8B-B14F-4D97-AF65-F5344CB8AC3E}">
        <p14:creationId xmlns:p14="http://schemas.microsoft.com/office/powerpoint/2010/main" val="1555026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6" name="Freeform: Shape 15">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Freeform: Shape 16">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ADD5566-EAC0-B749-AE29-9D402717AFC5}"/>
              </a:ext>
            </a:extLst>
          </p:cNvPr>
          <p:cNvSpPr>
            <a:spLocks noGrp="1"/>
          </p:cNvSpPr>
          <p:nvPr>
            <p:ph type="title"/>
          </p:nvPr>
        </p:nvSpPr>
        <p:spPr>
          <a:xfrm>
            <a:off x="1198182" y="559813"/>
            <a:ext cx="3988369" cy="2236864"/>
          </a:xfrm>
        </p:spPr>
        <p:txBody>
          <a:bodyPr>
            <a:normAutofit/>
          </a:bodyPr>
          <a:lstStyle/>
          <a:p>
            <a:pPr>
              <a:lnSpc>
                <a:spcPct val="90000"/>
              </a:lnSpc>
            </a:pPr>
            <a:r>
              <a:rPr lang="en-US" sz="3700"/>
              <a:t>Central Tendencies measurements</a:t>
            </a:r>
            <a:br>
              <a:rPr lang="en-US" sz="3700"/>
            </a:br>
            <a:endParaRPr lang="en-US" sz="3700"/>
          </a:p>
        </p:txBody>
      </p:sp>
      <p:pic>
        <p:nvPicPr>
          <p:cNvPr id="6" name="Picture 5" descr="Table&#10;&#10;Description automatically generated">
            <a:extLst>
              <a:ext uri="{FF2B5EF4-FFF2-40B4-BE49-F238E27FC236}">
                <a16:creationId xmlns:a16="http://schemas.microsoft.com/office/drawing/2014/main" id="{61E6D854-3042-A142-9659-38CBBA39DBF1}"/>
              </a:ext>
            </a:extLst>
          </p:cNvPr>
          <p:cNvPicPr>
            <a:picLocks noChangeAspect="1"/>
          </p:cNvPicPr>
          <p:nvPr/>
        </p:nvPicPr>
        <p:blipFill>
          <a:blip r:embed="rId3"/>
          <a:stretch>
            <a:fillRect/>
          </a:stretch>
        </p:blipFill>
        <p:spPr>
          <a:xfrm>
            <a:off x="5148430" y="117860"/>
            <a:ext cx="6324275" cy="6622279"/>
          </a:xfrm>
          <a:prstGeom prst="rect">
            <a:avLst/>
          </a:prstGeom>
        </p:spPr>
      </p:pic>
      <p:grpSp>
        <p:nvGrpSpPr>
          <p:cNvPr id="25"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6" name="Freeform: Shape 25">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7"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9" name="Freeform: Shape 28">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8" name="Freeform: Shape 27">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6" name="Content Placeholder 35">
            <a:extLst>
              <a:ext uri="{FF2B5EF4-FFF2-40B4-BE49-F238E27FC236}">
                <a16:creationId xmlns:a16="http://schemas.microsoft.com/office/drawing/2014/main" id="{C60F16BD-8FC4-1644-AC4F-30421A322D81}"/>
              </a:ext>
            </a:extLst>
          </p:cNvPr>
          <p:cNvSpPr>
            <a:spLocks noGrp="1"/>
          </p:cNvSpPr>
          <p:nvPr>
            <p:ph idx="1"/>
          </p:nvPr>
        </p:nvSpPr>
        <p:spPr>
          <a:xfrm>
            <a:off x="209314" y="5856164"/>
            <a:ext cx="2928937"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11111"/>
                </a:solidFill>
                <a:effectLst/>
                <a:uLnTx/>
                <a:uFillTx/>
                <a:latin typeface="Roboto" panose="02000000000000000000" pitchFamily="2" charset="0"/>
                <a:ea typeface="+mn-ea"/>
                <a:cs typeface="+mn-cs"/>
              </a:rPr>
              <a:t>Statistics with JMP: graphs, descriptive statistics and probability by </a:t>
            </a:r>
            <a:r>
              <a:rPr kumimoji="0" lang="en-US" sz="1200" b="0" i="0" u="none" strike="noStrike" kern="1200" cap="none" spc="0" normalizeH="0" baseline="0" noProof="0" dirty="0" err="1">
                <a:ln>
                  <a:noFill/>
                </a:ln>
                <a:solidFill>
                  <a:srgbClr val="111111"/>
                </a:solidFill>
                <a:effectLst/>
                <a:uLnTx/>
                <a:uFillTx/>
                <a:latin typeface="Roboto" panose="02000000000000000000" pitchFamily="2" charset="0"/>
                <a:ea typeface="+mn-ea"/>
                <a:cs typeface="+mn-cs"/>
              </a:rPr>
              <a:t>Goos</a:t>
            </a:r>
            <a:r>
              <a:rPr kumimoji="0" lang="en-US" sz="1200" b="0" i="0" u="none" strike="noStrike" kern="1200" cap="none" spc="0" normalizeH="0" baseline="0" noProof="0" dirty="0">
                <a:ln>
                  <a:noFill/>
                </a:ln>
                <a:solidFill>
                  <a:srgbClr val="111111"/>
                </a:solidFill>
                <a:effectLst/>
                <a:uLnTx/>
                <a:uFillTx/>
                <a:latin typeface="Roboto" panose="02000000000000000000" pitchFamily="2" charset="0"/>
                <a:ea typeface="+mn-ea"/>
                <a:cs typeface="+mn-cs"/>
              </a:rPr>
              <a:t> Peter and </a:t>
            </a:r>
            <a:r>
              <a:rPr kumimoji="0" lang="en-US" sz="1200" b="0" i="0" u="none" strike="noStrike" kern="1200" cap="none" spc="0" normalizeH="0" baseline="0" noProof="0" dirty="0" err="1">
                <a:ln>
                  <a:noFill/>
                </a:ln>
                <a:solidFill>
                  <a:srgbClr val="111111"/>
                </a:solidFill>
                <a:effectLst/>
                <a:uLnTx/>
                <a:uFillTx/>
                <a:latin typeface="Roboto" panose="02000000000000000000" pitchFamily="2" charset="0"/>
                <a:ea typeface="+mn-ea"/>
                <a:cs typeface="+mn-cs"/>
              </a:rPr>
              <a:t>Meintrup</a:t>
            </a:r>
            <a:r>
              <a:rPr kumimoji="0" lang="en-US" sz="1200" b="0" i="0" u="none" strike="noStrike" kern="1200" cap="none" spc="0" normalizeH="0" baseline="0" noProof="0" dirty="0">
                <a:ln>
                  <a:noFill/>
                </a:ln>
                <a:solidFill>
                  <a:srgbClr val="111111"/>
                </a:solidFill>
                <a:effectLst/>
                <a:uLnTx/>
                <a:uFillTx/>
                <a:latin typeface="Roboto" panose="02000000000000000000" pitchFamily="2" charset="0"/>
                <a:ea typeface="+mn-ea"/>
                <a:cs typeface="+mn-cs"/>
              </a:rPr>
              <a:t> David. </a:t>
            </a:r>
            <a:r>
              <a:rPr kumimoji="0" lang="en-US" sz="1200" b="0" i="0" u="none" strike="noStrike" kern="1200" cap="none" spc="0" normalizeH="0" baseline="0" noProof="0" dirty="0" err="1">
                <a:ln>
                  <a:noFill/>
                </a:ln>
                <a:solidFill>
                  <a:srgbClr val="111111"/>
                </a:solidFill>
                <a:effectLst/>
                <a:uLnTx/>
                <a:uFillTx/>
                <a:latin typeface="Roboto" panose="02000000000000000000" pitchFamily="2" charset="0"/>
                <a:ea typeface="+mn-ea"/>
                <a:cs typeface="+mn-cs"/>
              </a:rPr>
              <a:t>Ebook</a:t>
            </a:r>
            <a:r>
              <a:rPr kumimoji="0" lang="en-US" sz="1200" b="0" i="0" u="none" strike="noStrike" kern="1200" cap="none" spc="0" normalizeH="0" baseline="0" noProof="0" dirty="0">
                <a:ln>
                  <a:noFill/>
                </a:ln>
                <a:solidFill>
                  <a:srgbClr val="111111"/>
                </a:solidFill>
                <a:effectLst/>
                <a:uLnTx/>
                <a:uFillTx/>
                <a:latin typeface="Roboto" panose="02000000000000000000" pitchFamily="2" charset="0"/>
                <a:ea typeface="+mn-ea"/>
                <a:cs typeface="+mn-cs"/>
              </a:rPr>
              <a:t> available at the library</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06055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5566-EAC0-B749-AE29-9D402717AFC5}"/>
              </a:ext>
            </a:extLst>
          </p:cNvPr>
          <p:cNvSpPr>
            <a:spLocks noGrp="1"/>
          </p:cNvSpPr>
          <p:nvPr>
            <p:ph type="title"/>
          </p:nvPr>
        </p:nvSpPr>
        <p:spPr>
          <a:xfrm>
            <a:off x="621985" y="572339"/>
            <a:ext cx="3988369" cy="2236864"/>
          </a:xfrm>
        </p:spPr>
        <p:txBody>
          <a:bodyPr>
            <a:normAutofit/>
          </a:bodyPr>
          <a:lstStyle/>
          <a:p>
            <a:pPr>
              <a:lnSpc>
                <a:spcPct val="90000"/>
              </a:lnSpc>
            </a:pPr>
            <a:r>
              <a:rPr lang="en-US" sz="3700" dirty="0"/>
              <a:t>Dataset</a:t>
            </a:r>
          </a:p>
        </p:txBody>
      </p:sp>
      <p:sp>
        <p:nvSpPr>
          <p:cNvPr id="4" name="Content Placeholder 3">
            <a:extLst>
              <a:ext uri="{FF2B5EF4-FFF2-40B4-BE49-F238E27FC236}">
                <a16:creationId xmlns:a16="http://schemas.microsoft.com/office/drawing/2014/main" id="{AEDFDCD2-BFBF-F942-B14D-3CE0134B9C49}"/>
              </a:ext>
            </a:extLst>
          </p:cNvPr>
          <p:cNvSpPr>
            <a:spLocks noGrp="1"/>
          </p:cNvSpPr>
          <p:nvPr>
            <p:ph idx="1"/>
          </p:nvPr>
        </p:nvSpPr>
        <p:spPr>
          <a:xfrm>
            <a:off x="750517" y="2401822"/>
            <a:ext cx="10515600" cy="4351338"/>
          </a:xfrm>
        </p:spPr>
        <p:txBody>
          <a:bodyPr>
            <a:normAutofit fontScale="92500"/>
          </a:bodyPr>
          <a:lstStyle/>
          <a:p>
            <a:r>
              <a:rPr lang="en-US" dirty="0"/>
              <a:t>To Demonstrate the different measurements to describe variables we are going to use a dataset related to income inequality in Brazil gathered by the Brazilian Institute of geography and statistics. The Dataset and Descriptive statistics notebook are found in Kaggle </a:t>
            </a:r>
            <a:r>
              <a:rPr lang="en-US" dirty="0">
                <a:hlinkClick r:id="rId3"/>
              </a:rPr>
              <a:t>https://www.kaggle.com/upadorprofzs/statistical-analysis-descriptive-statistics-br/notebook</a:t>
            </a:r>
            <a:r>
              <a:rPr lang="en-US" dirty="0"/>
              <a:t> </a:t>
            </a:r>
          </a:p>
          <a:p>
            <a:r>
              <a:rPr lang="en-US" dirty="0"/>
              <a:t>The Dataset contains information on several income variables as well as demographic data on over 76K individuals from different regions in Brazil.</a:t>
            </a:r>
          </a:p>
        </p:txBody>
      </p:sp>
    </p:spTree>
    <p:extLst>
      <p:ext uri="{BB962C8B-B14F-4D97-AF65-F5344CB8AC3E}">
        <p14:creationId xmlns:p14="http://schemas.microsoft.com/office/powerpoint/2010/main" val="74712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5566-EAC0-B749-AE29-9D402717AFC5}"/>
              </a:ext>
            </a:extLst>
          </p:cNvPr>
          <p:cNvSpPr>
            <a:spLocks noGrp="1"/>
          </p:cNvSpPr>
          <p:nvPr>
            <p:ph type="title"/>
          </p:nvPr>
        </p:nvSpPr>
        <p:spPr/>
        <p:txBody>
          <a:bodyPr>
            <a:normAutofit fontScale="90000"/>
          </a:bodyPr>
          <a:lstStyle/>
          <a:p>
            <a:r>
              <a:rPr lang="en-US" dirty="0"/>
              <a:t>Central Tendencies measurements</a:t>
            </a:r>
            <a:br>
              <a:rPr lang="en-US" dirty="0"/>
            </a:br>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92BCD2F-5913-3142-898F-2E74808B1308}"/>
                  </a:ext>
                </a:extLst>
              </p:cNvPr>
              <p:cNvSpPr>
                <a:spLocks noGrp="1"/>
              </p:cNvSpPr>
              <p:nvPr>
                <p:ph idx="1"/>
              </p:nvPr>
            </p:nvSpPr>
            <p:spPr>
              <a:xfrm>
                <a:off x="0" y="1512606"/>
                <a:ext cx="11827379" cy="4869456"/>
              </a:xfrm>
            </p:spPr>
            <p:txBody>
              <a:bodyPr>
                <a:normAutofit lnSpcReduction="10000"/>
              </a:bodyPr>
              <a:lstStyle/>
              <a:p>
                <a:pPr lvl="1"/>
                <a:r>
                  <a:rPr lang="en-US" dirty="0"/>
                  <a:t>Median: Central rank of a group of data.</a:t>
                </a:r>
              </a:p>
              <a:p>
                <a:pPr lvl="2"/>
                <a:r>
                  <a:rPr lang="en-US" sz="1800" dirty="0"/>
                  <a:t>1. Rank all values in sample</a:t>
                </a:r>
              </a:p>
              <a:p>
                <a:pPr lvl="2"/>
                <a:r>
                  <a:rPr lang="en-US" sz="1800" dirty="0"/>
                  <a:t>2. If number is odd then the median is the </a:t>
                </a:r>
                <a14:m>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𝑛</m:t>
                        </m:r>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oMath>
                </a14:m>
                <a:r>
                  <a:rPr lang="en-US" sz="1800" dirty="0"/>
                  <a:t> element</a:t>
                </a:r>
              </a:p>
              <a:p>
                <a:pPr lvl="2"/>
                <a:r>
                  <a:rPr lang="en-US" sz="1800" dirty="0"/>
                  <a:t>3. if number is even then the median is the mean of the two central elements of the series.</a:t>
                </a:r>
              </a:p>
              <a:p>
                <a:pPr lvl="2"/>
                <a:r>
                  <a:rPr lang="en-US" sz="1800" dirty="0"/>
                  <a:t>Median suffer less from large or small outliers.</a:t>
                </a:r>
              </a:p>
              <a:p>
                <a:pPr lvl="1"/>
                <a:r>
                  <a:rPr lang="en-US" dirty="0"/>
                  <a:t>Mode: The value that occurs with the highest frequency in a sample (used mostly for nominal data)</a:t>
                </a:r>
              </a:p>
              <a:p>
                <a:pPr lvl="1"/>
                <a:r>
                  <a:rPr lang="en-US" dirty="0"/>
                  <a:t>Mean:</a:t>
                </a:r>
              </a:p>
              <a:p>
                <a:pPr lvl="2"/>
                <a:r>
                  <a:rPr lang="en-US" sz="1800" dirty="0"/>
                  <a:t>Arithmetic mean: Most used Central tendency measurement for normal distributions it is defined as </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𝑛</m:t>
                        </m:r>
                      </m:den>
                    </m:f>
                  </m:oMath>
                </a14:m>
                <a:r>
                  <a:rPr lang="en-US" sz="1800" dirty="0"/>
                  <a:t> </a:t>
                </a:r>
                <a14:m>
                  <m:oMath xmlns:m="http://schemas.openxmlformats.org/officeDocument/2006/math">
                    <m:nary>
                      <m:naryPr>
                        <m:chr m:val="∑"/>
                        <m:ctrlPr>
                          <a:rPr lang="en-US" sz="1800" i="1" dirty="0" smtClean="0">
                            <a:latin typeface="Cambria Math" panose="02040503050406030204" pitchFamily="18" charset="0"/>
                          </a:rPr>
                        </m:ctrlPr>
                      </m:naryPr>
                      <m:sub>
                        <m:r>
                          <m:rPr>
                            <m:brk m:alnAt="23"/>
                          </m:rPr>
                          <a:rPr lang="en-US" sz="1800" b="0" i="1" dirty="0" smtClean="0">
                            <a:latin typeface="Cambria Math" panose="02040503050406030204" pitchFamily="18" charset="0"/>
                          </a:rPr>
                          <m:t>𝑗</m:t>
                        </m:r>
                        <m:r>
                          <a:rPr lang="en-US" sz="1800" b="0" i="1" dirty="0" smtClean="0">
                            <a:latin typeface="Cambria Math" panose="02040503050406030204" pitchFamily="18" charset="0"/>
                          </a:rPr>
                          <m:t>=1</m:t>
                        </m:r>
                      </m:sub>
                      <m:sup>
                        <m:r>
                          <a:rPr lang="en-US" sz="1800" b="0" i="1" dirty="0" smtClean="0">
                            <a:latin typeface="Cambria Math" panose="02040503050406030204" pitchFamily="18" charset="0"/>
                          </a:rPr>
                          <m:t>𝑛</m:t>
                        </m:r>
                      </m:sup>
                      <m:e>
                        <m:r>
                          <a:rPr lang="en-US" sz="1800" b="0" i="1" dirty="0" smtClean="0">
                            <a:latin typeface="Cambria Math" panose="02040503050406030204" pitchFamily="18" charset="0"/>
                          </a:rPr>
                          <m:t>𝑥</m:t>
                        </m:r>
                        <m:r>
                          <a:rPr lang="en-US" sz="1800" b="0" i="1" baseline="-25000" dirty="0" smtClean="0">
                            <a:latin typeface="Cambria Math" panose="02040503050406030204" pitchFamily="18" charset="0"/>
                          </a:rPr>
                          <m:t>𝑖</m:t>
                        </m:r>
                      </m:e>
                    </m:nary>
                  </m:oMath>
                </a14:m>
                <a:endParaRPr lang="en-US" sz="1800" dirty="0"/>
              </a:p>
              <a:p>
                <a:pPr lvl="2"/>
                <a:r>
                  <a:rPr lang="en-US" sz="1800" dirty="0"/>
                  <a:t>Geometric mean: if data suffers from outliers or it is obtained at multiple scales of measurement (e.g. log) it makes more sense to use the geometric mean (only for positive numbers)</a:t>
                </a:r>
              </a:p>
              <a:p>
                <a:pPr lvl="2"/>
                <a:r>
                  <a:rPr lang="en-US" sz="1800" dirty="0"/>
                  <a:t>(</a:t>
                </a:r>
                <a14:m>
                  <m:oMath xmlns:m="http://schemas.openxmlformats.org/officeDocument/2006/math">
                    <m:nary>
                      <m:naryPr>
                        <m:chr m:val="∏"/>
                        <m:ctrlPr>
                          <a:rPr lang="en-US" sz="180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r>
                          <a:rPr lang="en-US" sz="1800" b="0" i="1" smtClean="0">
                            <a:latin typeface="Cambria Math" panose="02040503050406030204" pitchFamily="18" charset="0"/>
                          </a:rPr>
                          <m:t>𝑥</m:t>
                        </m:r>
                        <m:r>
                          <a:rPr lang="en-US" sz="1800" b="0" i="1" baseline="-25000" smtClean="0">
                            <a:latin typeface="Cambria Math" panose="02040503050406030204" pitchFamily="18" charset="0"/>
                          </a:rPr>
                          <m:t>𝑖</m:t>
                        </m:r>
                      </m:e>
                    </m:nary>
                    <m:r>
                      <a:rPr lang="en-US" sz="1800" b="0" i="1" smtClean="0">
                        <a:latin typeface="Cambria Math" panose="02040503050406030204" pitchFamily="18" charset="0"/>
                      </a:rPr>
                      <m:t>)</m:t>
                    </m:r>
                    <m:r>
                      <a:rPr lang="en-US" sz="1800" b="0" i="1" baseline="30000" smtClean="0">
                        <a:latin typeface="Cambria Math" panose="02040503050406030204" pitchFamily="18" charset="0"/>
                      </a:rPr>
                      <m:t>1/</m:t>
                    </m:r>
                    <m:r>
                      <a:rPr lang="en-US" sz="1800" b="0" i="1" baseline="30000" smtClean="0">
                        <a:latin typeface="Cambria Math" panose="02040503050406030204" pitchFamily="18" charset="0"/>
                      </a:rPr>
                      <m:t>𝑛</m:t>
                    </m:r>
                  </m:oMath>
                </a14:m>
                <a:r>
                  <a:rPr lang="en-US" sz="1800" baseline="30000" dirty="0"/>
                  <a:t> </a:t>
                </a:r>
                <a:r>
                  <a:rPr lang="en-US" sz="1800" dirty="0"/>
                  <a:t>= </a:t>
                </a:r>
                <a14:m>
                  <m:oMath xmlns:m="http://schemas.openxmlformats.org/officeDocument/2006/math">
                    <m:rad>
                      <m:radPr>
                        <m:ctrlPr>
                          <a:rPr lang="en-US" sz="1800" i="1" smtClean="0">
                            <a:latin typeface="Cambria Math" panose="02040503050406030204" pitchFamily="18" charset="0"/>
                          </a:rPr>
                        </m:ctrlPr>
                      </m:radPr>
                      <m:deg>
                        <m:r>
                          <m:rPr>
                            <m:brk m:alnAt="7"/>
                          </m:rPr>
                          <a:rPr lang="en-US" sz="1800" b="0" i="1" smtClean="0">
                            <a:latin typeface="Cambria Math" panose="02040503050406030204" pitchFamily="18" charset="0"/>
                          </a:rPr>
                          <m:t>𝑛</m:t>
                        </m:r>
                      </m:deg>
                      <m:e>
                        <m:r>
                          <a:rPr lang="en-US" sz="1800" b="0" i="1" smtClean="0">
                            <a:latin typeface="Cambria Math" panose="02040503050406030204" pitchFamily="18" charset="0"/>
                          </a:rPr>
                          <m:t>𝑥</m:t>
                        </m:r>
                        <m:r>
                          <a:rPr lang="en-US" sz="1800" b="0" i="1" baseline="-25000" smtClean="0">
                            <a:latin typeface="Cambria Math" panose="02040503050406030204" pitchFamily="18" charset="0"/>
                          </a:rPr>
                          <m:t>1</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baseline="-25000" smtClean="0">
                            <a:latin typeface="Cambria Math" panose="02040503050406030204" pitchFamily="18" charset="0"/>
                          </a:rPr>
                          <m:t>2</m:t>
                        </m:r>
                        <m:r>
                          <a:rPr lang="en-US" sz="1800" b="0" i="1" smtClean="0">
                            <a:latin typeface="Cambria Math" panose="02040503050406030204" pitchFamily="18" charset="0"/>
                          </a:rPr>
                          <m:t>∗∗∗</m:t>
                        </m:r>
                        <m:r>
                          <a:rPr lang="en-US" sz="1800" b="0" i="1" smtClean="0">
                            <a:latin typeface="Cambria Math" panose="02040503050406030204" pitchFamily="18" charset="0"/>
                          </a:rPr>
                          <m:t>𝑥𝑛</m:t>
                        </m:r>
                      </m:e>
                    </m:rad>
                  </m:oMath>
                </a14:m>
                <a:endParaRPr lang="en-US" sz="1800" baseline="30000" dirty="0"/>
              </a:p>
              <a:p>
                <a:pPr lvl="1"/>
                <a:endParaRPr lang="en-US" dirty="0"/>
              </a:p>
            </p:txBody>
          </p:sp>
        </mc:Choice>
        <mc:Fallback xmlns="">
          <p:sp>
            <p:nvSpPr>
              <p:cNvPr id="4" name="Content Placeholder 2">
                <a:extLst>
                  <a:ext uri="{FF2B5EF4-FFF2-40B4-BE49-F238E27FC236}">
                    <a16:creationId xmlns:a16="http://schemas.microsoft.com/office/drawing/2014/main" id="{592BCD2F-5913-3142-898F-2E74808B1308}"/>
                  </a:ext>
                </a:extLst>
              </p:cNvPr>
              <p:cNvSpPr>
                <a:spLocks noGrp="1" noRot="1" noChangeAspect="1" noMove="1" noResize="1" noEditPoints="1" noAdjustHandles="1" noChangeArrowheads="1" noChangeShapeType="1" noTextEdit="1"/>
              </p:cNvSpPr>
              <p:nvPr>
                <p:ph idx="1"/>
              </p:nvPr>
            </p:nvSpPr>
            <p:spPr>
              <a:xfrm>
                <a:off x="0" y="1512606"/>
                <a:ext cx="11827379" cy="4869456"/>
              </a:xfrm>
              <a:blipFill>
                <a:blip r:embed="rId3"/>
                <a:stretch>
                  <a:fillRect t="-1042" r="-1180" b="-12760"/>
                </a:stretch>
              </a:blipFill>
            </p:spPr>
            <p:txBody>
              <a:bodyPr/>
              <a:lstStyle/>
              <a:p>
                <a:r>
                  <a:rPr lang="en-US">
                    <a:noFill/>
                  </a:rPr>
                  <a:t> </a:t>
                </a:r>
              </a:p>
            </p:txBody>
          </p:sp>
        </mc:Fallback>
      </mc:AlternateContent>
    </p:spTree>
    <p:extLst>
      <p:ext uri="{BB962C8B-B14F-4D97-AF65-F5344CB8AC3E}">
        <p14:creationId xmlns:p14="http://schemas.microsoft.com/office/powerpoint/2010/main" val="296362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5566-EAC0-B749-AE29-9D402717AFC5}"/>
              </a:ext>
            </a:extLst>
          </p:cNvPr>
          <p:cNvSpPr>
            <a:spLocks noGrp="1"/>
          </p:cNvSpPr>
          <p:nvPr>
            <p:ph type="title"/>
          </p:nvPr>
        </p:nvSpPr>
        <p:spPr/>
        <p:txBody>
          <a:bodyPr>
            <a:normAutofit fontScale="90000"/>
          </a:bodyPr>
          <a:lstStyle/>
          <a:p>
            <a:r>
              <a:rPr lang="en-US" dirty="0"/>
              <a:t>Central Tendencies measurements: relative location</a:t>
            </a:r>
            <a:br>
              <a:rPr lang="en-US" dirty="0"/>
            </a:br>
            <a:endParaRPr lang="en-US" dirty="0"/>
          </a:p>
        </p:txBody>
      </p:sp>
      <p:sp>
        <p:nvSpPr>
          <p:cNvPr id="4" name="Content Placeholder 2">
            <a:extLst>
              <a:ext uri="{FF2B5EF4-FFF2-40B4-BE49-F238E27FC236}">
                <a16:creationId xmlns:a16="http://schemas.microsoft.com/office/drawing/2014/main" id="{592BCD2F-5913-3142-898F-2E74808B1308}"/>
              </a:ext>
            </a:extLst>
          </p:cNvPr>
          <p:cNvSpPr>
            <a:spLocks noGrp="1"/>
          </p:cNvSpPr>
          <p:nvPr>
            <p:ph idx="1"/>
          </p:nvPr>
        </p:nvSpPr>
        <p:spPr>
          <a:xfrm>
            <a:off x="0" y="1512606"/>
            <a:ext cx="11827379" cy="4869456"/>
          </a:xfrm>
        </p:spPr>
        <p:txBody>
          <a:bodyPr>
            <a:normAutofit lnSpcReduction="10000"/>
          </a:bodyPr>
          <a:lstStyle/>
          <a:p>
            <a:pPr lvl="1"/>
            <a:r>
              <a:rPr lang="en-US" dirty="0"/>
              <a:t>Quantiles: Cut points that divides the percentiles into equal splits: most common quartile, deciles and percentiles</a:t>
            </a:r>
            <a:endParaRPr lang="en-US" sz="1800" dirty="0"/>
          </a:p>
          <a:p>
            <a:pPr lvl="1"/>
            <a:endParaRPr lang="en-US" dirty="0"/>
          </a:p>
          <a:p>
            <a:pPr lvl="1"/>
            <a:r>
              <a:rPr lang="en-US" dirty="0"/>
              <a:t>Percentiles: A Score below which the data falls, it allows for comparison within values in the sample.</a:t>
            </a:r>
          </a:p>
          <a:p>
            <a:pPr lvl="2"/>
            <a:r>
              <a:rPr lang="en-US" sz="1400" dirty="0"/>
              <a:t>1. Sort all your data from smallest to largest</a:t>
            </a:r>
          </a:p>
          <a:p>
            <a:pPr lvl="2"/>
            <a:r>
              <a:rPr lang="en-US" sz="1400" dirty="0"/>
              <a:t>2. calculate the position of the k-</a:t>
            </a:r>
            <a:r>
              <a:rPr lang="en-US" sz="1400" dirty="0" err="1"/>
              <a:t>th</a:t>
            </a:r>
            <a:r>
              <a:rPr lang="en-US" sz="1400" dirty="0"/>
              <a:t> percentile by multiplying k (percent) by n =  </a:t>
            </a:r>
            <a:r>
              <a:rPr lang="en-US" sz="1400" b="1" i="1" dirty="0"/>
              <a:t>index</a:t>
            </a:r>
          </a:p>
          <a:p>
            <a:pPr lvl="2"/>
            <a:r>
              <a:rPr lang="en-US" sz="1400" dirty="0"/>
              <a:t>3. round index to nearest whole number</a:t>
            </a:r>
          </a:p>
          <a:p>
            <a:pPr lvl="2"/>
            <a:r>
              <a:rPr lang="en-US" sz="1400" dirty="0"/>
              <a:t>4. Use the ranked dataset to locate the percentile based on the index value</a:t>
            </a:r>
          </a:p>
          <a:p>
            <a:pPr lvl="1"/>
            <a:r>
              <a:rPr lang="en-US" dirty="0"/>
              <a:t>Quartiles: Sample partition into quarters based on the percentiles:</a:t>
            </a:r>
          </a:p>
          <a:p>
            <a:pPr lvl="2"/>
            <a:r>
              <a:rPr lang="en-US" dirty="0"/>
              <a:t>Q1 lower quartile – lower 25 % sample</a:t>
            </a:r>
          </a:p>
          <a:p>
            <a:pPr lvl="2"/>
            <a:r>
              <a:rPr lang="en-US" dirty="0"/>
              <a:t>Q2 medium quartile – 50% sample = median</a:t>
            </a:r>
          </a:p>
          <a:p>
            <a:pPr lvl="2"/>
            <a:r>
              <a:rPr lang="en-US" dirty="0"/>
              <a:t>Q3 upper quartile – 75% sample</a:t>
            </a:r>
          </a:p>
        </p:txBody>
      </p:sp>
    </p:spTree>
    <p:extLst>
      <p:ext uri="{BB962C8B-B14F-4D97-AF65-F5344CB8AC3E}">
        <p14:creationId xmlns:p14="http://schemas.microsoft.com/office/powerpoint/2010/main" val="106109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Lst>
  </p:timing>
</p:sld>
</file>

<file path=ppt/theme/theme1.xml><?xml version="1.0" encoding="utf-8"?>
<a:theme xmlns:a="http://schemas.openxmlformats.org/drawingml/2006/main" name="ExploreVTI">
  <a:themeElements>
    <a:clrScheme name="AnalogousFromRegularSeed_2SEEDS">
      <a:dk1>
        <a:srgbClr val="000000"/>
      </a:dk1>
      <a:lt1>
        <a:srgbClr val="FFFFFF"/>
      </a:lt1>
      <a:dk2>
        <a:srgbClr val="3B2441"/>
      </a:dk2>
      <a:lt2>
        <a:srgbClr val="E3E8E2"/>
      </a:lt2>
      <a:accent1>
        <a:srgbClr val="B217D5"/>
      </a:accent1>
      <a:accent2>
        <a:srgbClr val="7529E7"/>
      </a:accent2>
      <a:accent3>
        <a:srgbClr val="E729BB"/>
      </a:accent3>
      <a:accent4>
        <a:srgbClr val="5EB714"/>
      </a:accent4>
      <a:accent5>
        <a:srgbClr val="27BC21"/>
      </a:accent5>
      <a:accent6>
        <a:srgbClr val="14BC54"/>
      </a:accent6>
      <a:hlink>
        <a:srgbClr val="449531"/>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1533</TotalTime>
  <Words>1296</Words>
  <Application>Microsoft Macintosh PowerPoint</Application>
  <PresentationFormat>Widescreen</PresentationFormat>
  <Paragraphs>133</Paragraphs>
  <Slides>19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-apple-system</vt:lpstr>
      <vt:lpstr>Arial</vt:lpstr>
      <vt:lpstr>Avenir Next LT Pro</vt:lpstr>
      <vt:lpstr>AvenirNext LT Pro Medium</vt:lpstr>
      <vt:lpstr>Calibri</vt:lpstr>
      <vt:lpstr>Cambria Math</vt:lpstr>
      <vt:lpstr>Roboto</vt:lpstr>
      <vt:lpstr>Sagona Book</vt:lpstr>
      <vt:lpstr>ExploreVTI</vt:lpstr>
      <vt:lpstr>Descriptive Statistics &amp; Data Exploration</vt:lpstr>
      <vt:lpstr>Goal of today’s class</vt:lpstr>
      <vt:lpstr>Overview</vt:lpstr>
      <vt:lpstr>Introduction</vt:lpstr>
      <vt:lpstr>Central Tendencies measurements </vt:lpstr>
      <vt:lpstr>Central Tendencies measurements </vt:lpstr>
      <vt:lpstr>Dataset</vt:lpstr>
      <vt:lpstr>Central Tendencies measurements </vt:lpstr>
      <vt:lpstr>Central Tendencies measurements: relative location </vt:lpstr>
      <vt:lpstr>Central Tendencies measurements: Dispersion </vt:lpstr>
      <vt:lpstr>PowerPoint Presentation</vt:lpstr>
      <vt:lpstr>PowerPoint Presentation</vt:lpstr>
      <vt:lpstr>Boxplots</vt:lpstr>
      <vt:lpstr>Boxplots</vt:lpstr>
      <vt:lpstr>Outliers !!!Do Not Remove Outliers Before Investigating What do they Represent!!!</vt:lpstr>
      <vt:lpstr>Histograms</vt:lpstr>
      <vt:lpstr>Normality</vt:lpstr>
      <vt:lpstr>Transformations</vt:lpstr>
      <vt:lpstr>Future lectures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Statistics &amp; Data Exploration</dc:title>
  <dc:creator>Edgar Javier Hernandez</dc:creator>
  <cp:lastModifiedBy>Edgar Javier Hernandez</cp:lastModifiedBy>
  <cp:revision>28</cp:revision>
  <dcterms:created xsi:type="dcterms:W3CDTF">2022-01-24T08:00:02Z</dcterms:created>
  <dcterms:modified xsi:type="dcterms:W3CDTF">2023-02-08T18:57:26Z</dcterms:modified>
</cp:coreProperties>
</file>