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57" r:id="rId4"/>
    <p:sldId id="305" r:id="rId5"/>
    <p:sldId id="299" r:id="rId6"/>
    <p:sldId id="331" r:id="rId7"/>
    <p:sldId id="308" r:id="rId8"/>
    <p:sldId id="309" r:id="rId9"/>
    <p:sldId id="310" r:id="rId10"/>
    <p:sldId id="332" r:id="rId11"/>
    <p:sldId id="322" r:id="rId12"/>
    <p:sldId id="333" r:id="rId13"/>
    <p:sldId id="264" r:id="rId14"/>
    <p:sldId id="315" r:id="rId15"/>
    <p:sldId id="319" r:id="rId16"/>
    <p:sldId id="320" r:id="rId17"/>
    <p:sldId id="261" r:id="rId18"/>
    <p:sldId id="318" r:id="rId19"/>
    <p:sldId id="262" r:id="rId20"/>
    <p:sldId id="290" r:id="rId21"/>
    <p:sldId id="293" r:id="rId22"/>
    <p:sldId id="294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2F28A"/>
    <a:srgbClr val="135BFD"/>
    <a:srgbClr val="A3F52B"/>
    <a:srgbClr val="D3F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72727" autoAdjust="0"/>
  </p:normalViewPr>
  <p:slideViewPr>
    <p:cSldViewPr>
      <p:cViewPr varScale="1">
        <p:scale>
          <a:sx n="63" d="100"/>
          <a:sy n="63" d="100"/>
        </p:scale>
        <p:origin x="15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1CD49-D8FC-4650-A1DF-1B82ECBE9C68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31B12-B59F-44A4-B03B-B9374B9553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24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B99-0BE0-4A46-8BF7-6E162991F2A0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A9B-3F84-455E-886D-0A34125C7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9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B99-0BE0-4A46-8BF7-6E162991F2A0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A9B-3F84-455E-886D-0A34125C7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04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B99-0BE0-4A46-8BF7-6E162991F2A0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A9B-3F84-455E-886D-0A34125C7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B99-0BE0-4A46-8BF7-6E162991F2A0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A9B-3F84-455E-886D-0A34125C7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20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B99-0BE0-4A46-8BF7-6E162991F2A0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A9B-3F84-455E-886D-0A34125C7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98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B99-0BE0-4A46-8BF7-6E162991F2A0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A9B-3F84-455E-886D-0A34125C7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8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B99-0BE0-4A46-8BF7-6E162991F2A0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A9B-3F84-455E-886D-0A34125C7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99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B99-0BE0-4A46-8BF7-6E162991F2A0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A9B-3F84-455E-886D-0A34125C7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9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B99-0BE0-4A46-8BF7-6E162991F2A0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A9B-3F84-455E-886D-0A34125C7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14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B99-0BE0-4A46-8BF7-6E162991F2A0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A9B-3F84-455E-886D-0A34125C7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68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3B99-0BE0-4A46-8BF7-6E162991F2A0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2A9B-3F84-455E-886D-0A34125C7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8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3B99-0BE0-4A46-8BF7-6E162991F2A0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2A9B-3F84-455E-886D-0A34125C7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67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74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47.png"/><Relationship Id="rId5" Type="http://schemas.openxmlformats.org/officeDocument/2006/relationships/image" Target="../media/image9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86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7.png"/><Relationship Id="rId5" Type="http://schemas.openxmlformats.org/officeDocument/2006/relationships/image" Target="../media/image54.png"/><Relationship Id="rId10" Type="http://schemas.openxmlformats.org/officeDocument/2006/relationships/image" Target="../media/image46.png"/><Relationship Id="rId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69.png"/><Relationship Id="rId7" Type="http://schemas.openxmlformats.org/officeDocument/2006/relationships/image" Target="../media/image580.png"/><Relationship Id="rId12" Type="http://schemas.openxmlformats.org/officeDocument/2006/relationships/image" Target="../media/image7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11" Type="http://schemas.openxmlformats.org/officeDocument/2006/relationships/image" Target="../media/image620.png"/><Relationship Id="rId5" Type="http://schemas.openxmlformats.org/officeDocument/2006/relationships/image" Target="../media/image560.png"/><Relationship Id="rId10" Type="http://schemas.openxmlformats.org/officeDocument/2006/relationships/image" Target="../media/image610.png"/><Relationship Id="rId9" Type="http://schemas.openxmlformats.org/officeDocument/2006/relationships/image" Target="../media/image6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71.png"/><Relationship Id="rId7" Type="http://schemas.openxmlformats.org/officeDocument/2006/relationships/image" Target="../media/image58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11" Type="http://schemas.openxmlformats.org/officeDocument/2006/relationships/image" Target="../media/image620.png"/><Relationship Id="rId5" Type="http://schemas.openxmlformats.org/officeDocument/2006/relationships/image" Target="../media/image560.png"/><Relationship Id="rId10" Type="http://schemas.openxmlformats.org/officeDocument/2006/relationships/image" Target="../media/image610.png"/><Relationship Id="rId9" Type="http://schemas.openxmlformats.org/officeDocument/2006/relationships/image" Target="../media/image6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81.png"/><Relationship Id="rId7" Type="http://schemas.openxmlformats.org/officeDocument/2006/relationships/image" Target="../media/image6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2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Observational Astronomy</a:t>
            </a:r>
            <a:br>
              <a:rPr kumimoji="1" lang="en-US" altLang="ja-JP" dirty="0"/>
            </a:br>
            <a:r>
              <a:rPr lang="en-US" altLang="ja-JP" dirty="0"/>
              <a:t>Optics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35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Light from Astronomical Objects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Objects of Infinite Distance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107504" y="5301208"/>
                <a:ext cx="900099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800" dirty="0"/>
                  <a:t>The rays with angle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sz="2800" dirty="0"/>
                  <a:t> </a:t>
                </a:r>
                <a:r>
                  <a:rPr lang="en-US" altLang="ja-JP" sz="2800" dirty="0"/>
                  <a:t>gather on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ja-JP" sz="2800" i="1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2800" dirty="0"/>
                  <a:t>at the </a:t>
                </a:r>
                <a:r>
                  <a:rPr lang="en-US" altLang="ja-JP" sz="2800" dirty="0">
                    <a:solidFill>
                      <a:srgbClr val="FF0000"/>
                    </a:solidFill>
                  </a:rPr>
                  <a:t>focal plane</a:t>
                </a:r>
                <a:r>
                  <a:rPr lang="en-US" altLang="ja-JP" sz="2800" dirty="0"/>
                  <a:t>.</a:t>
                </a:r>
              </a:p>
              <a:p>
                <a:endParaRPr lang="en-US" altLang="ja-JP" sz="28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800" b="1" i="1">
                        <a:latin typeface="Cambria Math"/>
                      </a:rPr>
                      <m:t>𝜽</m:t>
                    </m:r>
                  </m:oMath>
                </a14:m>
                <a:r>
                  <a:rPr lang="en-US" altLang="ja-JP" sz="2800" b="1" dirty="0"/>
                  <a:t> corresponds one-to-one 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ja-JP" sz="2800" dirty="0"/>
                  <a:t>.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01208"/>
                <a:ext cx="9000999" cy="1384995"/>
              </a:xfrm>
              <a:prstGeom prst="rect">
                <a:avLst/>
              </a:prstGeom>
              <a:blipFill>
                <a:blip r:embed="rId2"/>
                <a:stretch>
                  <a:fillRect l="-1423"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/>
          <p:cNvGrpSpPr/>
          <p:nvPr/>
        </p:nvGrpSpPr>
        <p:grpSpPr>
          <a:xfrm>
            <a:off x="770534" y="2395838"/>
            <a:ext cx="6908565" cy="2905370"/>
            <a:chOff x="2795452" y="1890900"/>
            <a:chExt cx="3936788" cy="1655601"/>
          </a:xfrm>
        </p:grpSpPr>
        <p:sp>
          <p:nvSpPr>
            <p:cNvPr id="36" name="円/楕円 35"/>
            <p:cNvSpPr/>
            <p:nvPr/>
          </p:nvSpPr>
          <p:spPr>
            <a:xfrm rot="10800000">
              <a:off x="4902104" y="1945348"/>
              <a:ext cx="302830" cy="1312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 rot="10800000" flipH="1">
              <a:off x="2795452" y="2631887"/>
              <a:ext cx="3936788" cy="193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 flipV="1">
              <a:off x="2974900" y="1890900"/>
              <a:ext cx="1449216" cy="512810"/>
            </a:xfrm>
            <a:prstGeom prst="line">
              <a:avLst/>
            </a:prstGeom>
            <a:ln w="3810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/>
                <p:cNvSpPr/>
                <p:nvPr/>
              </p:nvSpPr>
              <p:spPr>
                <a:xfrm>
                  <a:off x="4319226" y="2409909"/>
                  <a:ext cx="272546" cy="2981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9" name="正方形/長方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226" y="2409909"/>
                  <a:ext cx="272546" cy="2981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/>
            <p:cNvCxnSpPr>
              <a:cxnSpLocks/>
            </p:cNvCxnSpPr>
            <p:nvPr/>
          </p:nvCxnSpPr>
          <p:spPr>
            <a:xfrm>
              <a:off x="6299634" y="2630161"/>
              <a:ext cx="0" cy="9163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6168734" y="2630161"/>
              <a:ext cx="1983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星 5 43"/>
          <p:cNvSpPr/>
          <p:nvPr/>
        </p:nvSpPr>
        <p:spPr>
          <a:xfrm>
            <a:off x="196334" y="1991135"/>
            <a:ext cx="521732" cy="521732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星 5 44"/>
          <p:cNvSpPr/>
          <p:nvPr/>
        </p:nvSpPr>
        <p:spPr>
          <a:xfrm>
            <a:off x="6787489" y="4392942"/>
            <a:ext cx="260866" cy="260866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 flipH="1" flipV="1">
            <a:off x="3604333" y="3292605"/>
            <a:ext cx="3259922" cy="1153534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B7DE475A-2E3C-4255-80FB-B16473AD2660}"/>
              </a:ext>
            </a:extLst>
          </p:cNvPr>
          <p:cNvSpPr/>
          <p:nvPr/>
        </p:nvSpPr>
        <p:spPr>
          <a:xfrm>
            <a:off x="6864871" y="3602806"/>
            <a:ext cx="110117" cy="1101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B73D425-12E1-456F-985C-E867499E516A}"/>
                  </a:ext>
                </a:extLst>
              </p:cNvPr>
              <p:cNvSpPr/>
              <p:nvPr/>
            </p:nvSpPr>
            <p:spPr>
              <a:xfrm>
                <a:off x="6772010" y="3223362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B73D425-12E1-456F-985C-E867499E5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10" y="3223362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星 5 43">
            <a:extLst>
              <a:ext uri="{FF2B5EF4-FFF2-40B4-BE49-F238E27FC236}">
                <a16:creationId xmlns:a16="http://schemas.microsoft.com/office/drawing/2014/main" id="{BE11BF22-5D16-4458-B59C-43566367CE94}"/>
              </a:ext>
            </a:extLst>
          </p:cNvPr>
          <p:cNvSpPr/>
          <p:nvPr/>
        </p:nvSpPr>
        <p:spPr>
          <a:xfrm>
            <a:off x="182555" y="1111343"/>
            <a:ext cx="521732" cy="521732"/>
          </a:xfrm>
          <a:prstGeom prst="star5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926FA38-8F06-4859-9892-BF9D1CA4D62A}"/>
              </a:ext>
            </a:extLst>
          </p:cNvPr>
          <p:cNvCxnSpPr>
            <a:cxnSpLocks/>
          </p:cNvCxnSpPr>
          <p:nvPr/>
        </p:nvCxnSpPr>
        <p:spPr>
          <a:xfrm flipH="1" flipV="1">
            <a:off x="1085443" y="1704991"/>
            <a:ext cx="2537152" cy="135550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9434751-13B7-46AC-928A-AFFDFBA073B8}"/>
              </a:ext>
            </a:extLst>
          </p:cNvPr>
          <p:cNvCxnSpPr>
            <a:cxnSpLocks/>
          </p:cNvCxnSpPr>
          <p:nvPr/>
        </p:nvCxnSpPr>
        <p:spPr>
          <a:xfrm flipH="1" flipV="1">
            <a:off x="3603717" y="3068960"/>
            <a:ext cx="3352588" cy="18683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星 5 44">
            <a:extLst>
              <a:ext uri="{FF2B5EF4-FFF2-40B4-BE49-F238E27FC236}">
                <a16:creationId xmlns:a16="http://schemas.microsoft.com/office/drawing/2014/main" id="{62DAE1D8-C41A-4B2B-B479-0BA5655724D4}"/>
              </a:ext>
            </a:extLst>
          </p:cNvPr>
          <p:cNvSpPr/>
          <p:nvPr/>
        </p:nvSpPr>
        <p:spPr>
          <a:xfrm>
            <a:off x="6788759" y="4801234"/>
            <a:ext cx="260866" cy="260866"/>
          </a:xfrm>
          <a:prstGeom prst="star5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891AC-A990-4289-9AA9-384CA222189D}"/>
              </a:ext>
            </a:extLst>
          </p:cNvPr>
          <p:cNvSpPr txBox="1"/>
          <p:nvPr/>
        </p:nvSpPr>
        <p:spPr>
          <a:xfrm>
            <a:off x="7142945" y="4003111"/>
            <a:ext cx="1824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Focal Plane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270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Objects of </a:t>
            </a:r>
            <a:r>
              <a:rPr lang="en-US" altLang="ja-JP" dirty="0" err="1"/>
              <a:t>sFinite</a:t>
            </a:r>
            <a:r>
              <a:rPr lang="en-US" altLang="ja-JP" dirty="0"/>
              <a:t> Distance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5698942" y="1682216"/>
                <a:ext cx="3499963" cy="334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0" dirty="0">
                    <a:latin typeface="Cambria Math" panose="02040503050406030204" pitchFamily="18" charset="0"/>
                  </a:rPr>
                  <a:t>When an image of an object on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</a:rPr>
                  <a:t>appears on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r>
                  <a:rPr lang="en-US" altLang="ja-JP" dirty="0"/>
                  <a:t>Using the object height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ja-JP" i="1" dirty="0"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en-US" altLang="ja-JP" b="0" dirty="0"/>
              </a:p>
              <a:p>
                <a:r>
                  <a:rPr lang="en-US" altLang="ja-JP" b="0" dirty="0"/>
                  <a:t>Using the image height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ja-JP" i="1" dirty="0"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en-US" altLang="ja-JP" b="0" dirty="0"/>
              </a:p>
              <a:p>
                <a:endParaRPr lang="en-US" altLang="ja-JP" dirty="0"/>
              </a:p>
              <a:p>
                <a:r>
                  <a:rPr lang="en-US" altLang="ja-JP" b="0" dirty="0"/>
                  <a:t>Let’s make the following equation.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942" y="1682216"/>
                <a:ext cx="3499963" cy="3347776"/>
              </a:xfrm>
              <a:prstGeom prst="rect">
                <a:avLst/>
              </a:prstGeom>
              <a:blipFill>
                <a:blip r:embed="rId2"/>
                <a:stretch>
                  <a:fillRect l="-1568" t="-12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-54905" y="1370054"/>
            <a:ext cx="5708071" cy="2525451"/>
            <a:chOff x="2" y="1389929"/>
            <a:chExt cx="6336409" cy="2803450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2" y="1389929"/>
              <a:ext cx="6336409" cy="2803450"/>
              <a:chOff x="1978091" y="1800917"/>
              <a:chExt cx="4262071" cy="1337275"/>
            </a:xfrm>
          </p:grpSpPr>
          <p:cxnSp>
            <p:nvCxnSpPr>
              <p:cNvPr id="15" name="直線コネクタ 14"/>
              <p:cNvCxnSpPr>
                <a:cxnSpLocks/>
              </p:cNvCxnSpPr>
              <p:nvPr/>
            </p:nvCxnSpPr>
            <p:spPr>
              <a:xfrm flipH="1">
                <a:off x="1978091" y="2470963"/>
                <a:ext cx="42620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円/楕円 91"/>
              <p:cNvSpPr/>
              <p:nvPr/>
            </p:nvSpPr>
            <p:spPr>
              <a:xfrm>
                <a:off x="4567553" y="1800917"/>
                <a:ext cx="220890" cy="13372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7" name="直線矢印コネクタ 16"/>
              <p:cNvCxnSpPr/>
              <p:nvPr/>
            </p:nvCxnSpPr>
            <p:spPr>
              <a:xfrm flipH="1" flipV="1">
                <a:off x="4678000" y="1988842"/>
                <a:ext cx="1192809" cy="69965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円/楕円 93"/>
              <p:cNvSpPr/>
              <p:nvPr/>
            </p:nvSpPr>
            <p:spPr>
              <a:xfrm>
                <a:off x="5454832" y="2416872"/>
                <a:ext cx="92885" cy="668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94"/>
              <p:cNvSpPr/>
              <p:nvPr/>
            </p:nvSpPr>
            <p:spPr>
              <a:xfrm>
                <a:off x="3807211" y="2429413"/>
                <a:ext cx="92885" cy="668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" name="直線矢印コネクタ 19"/>
              <p:cNvCxnSpPr/>
              <p:nvPr/>
            </p:nvCxnSpPr>
            <p:spPr>
              <a:xfrm flipH="1">
                <a:off x="2339752" y="1988840"/>
                <a:ext cx="23382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上矢印 96"/>
              <p:cNvSpPr/>
              <p:nvPr/>
            </p:nvSpPr>
            <p:spPr>
              <a:xfrm flipV="1">
                <a:off x="5797179" y="2459909"/>
                <a:ext cx="147260" cy="300695"/>
              </a:xfrm>
              <a:prstGeom prst="upArrow">
                <a:avLst>
                  <a:gd name="adj1" fmla="val 50000"/>
                  <a:gd name="adj2" fmla="val 145978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上矢印 97"/>
              <p:cNvSpPr/>
              <p:nvPr/>
            </p:nvSpPr>
            <p:spPr>
              <a:xfrm>
                <a:off x="2266122" y="2020607"/>
                <a:ext cx="147260" cy="478595"/>
              </a:xfrm>
              <a:prstGeom prst="upArrow">
                <a:avLst>
                  <a:gd name="adj1" fmla="val 50000"/>
                  <a:gd name="adj2" fmla="val 145978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矢印コネクタ 22"/>
              <p:cNvCxnSpPr>
                <a:endCxn id="22" idx="0"/>
              </p:cNvCxnSpPr>
              <p:nvPr/>
            </p:nvCxnSpPr>
            <p:spPr>
              <a:xfrm flipH="1" flipV="1">
                <a:off x="2339752" y="2020607"/>
                <a:ext cx="3531057" cy="6675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正方形/長方形 23"/>
                  <p:cNvSpPr/>
                  <p:nvPr/>
                </p:nvSpPr>
                <p:spPr>
                  <a:xfrm>
                    <a:off x="2155759" y="2546589"/>
                    <a:ext cx="249848" cy="1761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4" name="正方形/長方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759" y="2546589"/>
                    <a:ext cx="249848" cy="1761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正方形/長方形 24"/>
                  <p:cNvSpPr/>
                  <p:nvPr/>
                </p:nvSpPr>
                <p:spPr>
                  <a:xfrm>
                    <a:off x="4494005" y="2514323"/>
                    <a:ext cx="36606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/>
                            </a:rPr>
                            <m:t>𝑜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5" name="正方形/長方形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4005" y="2514323"/>
                    <a:ext cx="36606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3634274" y="2539522"/>
                    <a:ext cx="3709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6" name="正方形/長方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4274" y="2539522"/>
                    <a:ext cx="37093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正方形/長方形 26"/>
                  <p:cNvSpPr/>
                  <p:nvPr/>
                </p:nvSpPr>
                <p:spPr>
                  <a:xfrm>
                    <a:off x="5504716" y="2265857"/>
                    <a:ext cx="735446" cy="1761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7" name="正方形/長方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4716" y="2265857"/>
                    <a:ext cx="735446" cy="1761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3124343" y="252790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343" y="2527903"/>
                  <a:ext cx="38241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4697499" y="2451939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499" y="2451939"/>
                  <a:ext cx="38401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509" b="-259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正方形/長方形 35"/>
                <p:cNvSpPr/>
                <p:nvPr/>
              </p:nvSpPr>
              <p:spPr>
                <a:xfrm>
                  <a:off x="5297385" y="2480295"/>
                  <a:ext cx="4626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6" name="正方形/長方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7385" y="2480295"/>
                  <a:ext cx="4626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正方形/長方形 36"/>
            <p:cNvSpPr/>
            <p:nvPr/>
          </p:nvSpPr>
          <p:spPr>
            <a:xfrm rot="1665008">
              <a:off x="5325801" y="2683607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dirty="0"/>
                <a:t>))</a:t>
              </a:r>
              <a:endParaRPr lang="ja-JP" altLang="en-US" sz="1600" dirty="0"/>
            </a:p>
          </p:txBody>
        </p:sp>
        <p:sp>
          <p:nvSpPr>
            <p:cNvPr id="38" name="正方形/長方形 37"/>
            <p:cNvSpPr/>
            <p:nvPr/>
          </p:nvSpPr>
          <p:spPr>
            <a:xfrm rot="1522851" flipV="1">
              <a:off x="4786040" y="2525325"/>
              <a:ext cx="3568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))</a:t>
              </a:r>
              <a:endParaRPr lang="ja-JP" altLang="en-US" sz="1600" dirty="0"/>
            </a:p>
          </p:txBody>
        </p:sp>
        <p:sp>
          <p:nvSpPr>
            <p:cNvPr id="39" name="正方形/長方形 38"/>
            <p:cNvSpPr/>
            <p:nvPr/>
          </p:nvSpPr>
          <p:spPr>
            <a:xfrm rot="1009821">
              <a:off x="4415862" y="2688796"/>
              <a:ext cx="2598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)</a:t>
              </a:r>
              <a:endParaRPr lang="ja-JP" altLang="en-US" sz="1600" dirty="0"/>
            </a:p>
          </p:txBody>
        </p:sp>
        <p:sp>
          <p:nvSpPr>
            <p:cNvPr id="40" name="正方形/長方形 39"/>
            <p:cNvSpPr/>
            <p:nvPr/>
          </p:nvSpPr>
          <p:spPr>
            <a:xfrm rot="1009821" flipH="1" flipV="1">
              <a:off x="3414088" y="2568253"/>
              <a:ext cx="1745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)</a:t>
              </a:r>
              <a:endParaRPr lang="ja-JP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/>
                <p:cNvSpPr/>
                <p:nvPr/>
              </p:nvSpPr>
              <p:spPr>
                <a:xfrm>
                  <a:off x="46315" y="2095855"/>
                  <a:ext cx="3697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0" name="正方形/長方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15" y="2095855"/>
                  <a:ext cx="36978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正方形/長方形 40"/>
                <p:cNvSpPr/>
                <p:nvPr/>
              </p:nvSpPr>
              <p:spPr>
                <a:xfrm>
                  <a:off x="5882493" y="2815360"/>
                  <a:ext cx="4251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1" name="正方形/長方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493" y="2815360"/>
                  <a:ext cx="42511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グループ化 42"/>
          <p:cNvGrpSpPr/>
          <p:nvPr/>
        </p:nvGrpSpPr>
        <p:grpSpPr>
          <a:xfrm>
            <a:off x="-60057" y="3944287"/>
            <a:ext cx="5708071" cy="2525451"/>
            <a:chOff x="2" y="1389929"/>
            <a:chExt cx="6336409" cy="2803450"/>
          </a:xfrm>
        </p:grpSpPr>
        <p:grpSp>
          <p:nvGrpSpPr>
            <p:cNvPr id="44" name="グループ化 43"/>
            <p:cNvGrpSpPr/>
            <p:nvPr/>
          </p:nvGrpSpPr>
          <p:grpSpPr>
            <a:xfrm>
              <a:off x="2" y="1389929"/>
              <a:ext cx="6336409" cy="2803450"/>
              <a:chOff x="1978091" y="1800917"/>
              <a:chExt cx="4262071" cy="1337275"/>
            </a:xfrm>
          </p:grpSpPr>
          <p:cxnSp>
            <p:nvCxnSpPr>
              <p:cNvPr id="58" name="直線コネクタ 57"/>
              <p:cNvCxnSpPr>
                <a:cxnSpLocks/>
              </p:cNvCxnSpPr>
              <p:nvPr/>
            </p:nvCxnSpPr>
            <p:spPr>
              <a:xfrm flipH="1">
                <a:off x="1978091" y="2470963"/>
                <a:ext cx="42620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円/楕円 91"/>
              <p:cNvSpPr/>
              <p:nvPr/>
            </p:nvSpPr>
            <p:spPr>
              <a:xfrm>
                <a:off x="4567553" y="1800917"/>
                <a:ext cx="220890" cy="13372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60" name="直線矢印コネクタ 59"/>
              <p:cNvCxnSpPr/>
              <p:nvPr/>
            </p:nvCxnSpPr>
            <p:spPr>
              <a:xfrm flipH="1" flipV="1">
                <a:off x="4678000" y="1988842"/>
                <a:ext cx="1192809" cy="69965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93"/>
              <p:cNvSpPr/>
              <p:nvPr/>
            </p:nvSpPr>
            <p:spPr>
              <a:xfrm>
                <a:off x="5454832" y="2416872"/>
                <a:ext cx="92885" cy="668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94"/>
              <p:cNvSpPr/>
              <p:nvPr/>
            </p:nvSpPr>
            <p:spPr>
              <a:xfrm>
                <a:off x="3807211" y="2429413"/>
                <a:ext cx="92885" cy="668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3" name="直線矢印コネクタ 62"/>
              <p:cNvCxnSpPr/>
              <p:nvPr/>
            </p:nvCxnSpPr>
            <p:spPr>
              <a:xfrm flipH="1">
                <a:off x="2339752" y="1988840"/>
                <a:ext cx="23382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上矢印 96"/>
              <p:cNvSpPr/>
              <p:nvPr/>
            </p:nvSpPr>
            <p:spPr>
              <a:xfrm flipV="1">
                <a:off x="5797179" y="2459909"/>
                <a:ext cx="147260" cy="300695"/>
              </a:xfrm>
              <a:prstGeom prst="upArrow">
                <a:avLst>
                  <a:gd name="adj1" fmla="val 50000"/>
                  <a:gd name="adj2" fmla="val 145978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上矢印 97"/>
              <p:cNvSpPr/>
              <p:nvPr/>
            </p:nvSpPr>
            <p:spPr>
              <a:xfrm>
                <a:off x="2266122" y="2020607"/>
                <a:ext cx="147260" cy="478595"/>
              </a:xfrm>
              <a:prstGeom prst="upArrow">
                <a:avLst>
                  <a:gd name="adj1" fmla="val 50000"/>
                  <a:gd name="adj2" fmla="val 145978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矢印コネクタ 65"/>
              <p:cNvCxnSpPr>
                <a:endCxn id="65" idx="0"/>
              </p:cNvCxnSpPr>
              <p:nvPr/>
            </p:nvCxnSpPr>
            <p:spPr>
              <a:xfrm flipH="1" flipV="1">
                <a:off x="2339752" y="2020607"/>
                <a:ext cx="3531057" cy="6675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正方形/長方形 66"/>
                  <p:cNvSpPr/>
                  <p:nvPr/>
                </p:nvSpPr>
                <p:spPr>
                  <a:xfrm>
                    <a:off x="2155759" y="2546589"/>
                    <a:ext cx="249848" cy="1761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4" name="正方形/長方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759" y="2546589"/>
                    <a:ext cx="249848" cy="1761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正方形/長方形 67"/>
                  <p:cNvSpPr/>
                  <p:nvPr/>
                </p:nvSpPr>
                <p:spPr>
                  <a:xfrm>
                    <a:off x="4494005" y="2514323"/>
                    <a:ext cx="36606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/>
                            </a:rPr>
                            <m:t>𝑜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5" name="正方形/長方形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4005" y="2514323"/>
                    <a:ext cx="36606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正方形/長方形 68"/>
                  <p:cNvSpPr/>
                  <p:nvPr/>
                </p:nvSpPr>
                <p:spPr>
                  <a:xfrm>
                    <a:off x="3634274" y="2539522"/>
                    <a:ext cx="3709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6" name="正方形/長方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4274" y="2539522"/>
                    <a:ext cx="37093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正方形/長方形 69"/>
                  <p:cNvSpPr/>
                  <p:nvPr/>
                </p:nvSpPr>
                <p:spPr>
                  <a:xfrm>
                    <a:off x="5504716" y="2265857"/>
                    <a:ext cx="735446" cy="1761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70" name="正方形/長方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4716" y="2265857"/>
                    <a:ext cx="735446" cy="1761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3124343" y="252790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343" y="2527903"/>
                  <a:ext cx="3824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4697499" y="2451939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499" y="2451939"/>
                  <a:ext cx="384016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509" b="-2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二等辺三角形 46"/>
            <p:cNvSpPr/>
            <p:nvPr/>
          </p:nvSpPr>
          <p:spPr>
            <a:xfrm>
              <a:off x="549752" y="1889330"/>
              <a:ext cx="3381075" cy="888202"/>
            </a:xfrm>
            <a:prstGeom prst="triangle">
              <a:avLst>
                <a:gd name="adj" fmla="val 0"/>
              </a:avLst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二等辺三角形 47"/>
            <p:cNvSpPr/>
            <p:nvPr/>
          </p:nvSpPr>
          <p:spPr>
            <a:xfrm rot="10800000" flipH="1" flipV="1">
              <a:off x="4013950" y="1813008"/>
              <a:ext cx="1161078" cy="969672"/>
            </a:xfrm>
            <a:prstGeom prst="triangle">
              <a:avLst>
                <a:gd name="adj" fmla="val 0"/>
              </a:avLst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正方形/長方形 48"/>
                <p:cNvSpPr/>
                <p:nvPr/>
              </p:nvSpPr>
              <p:spPr>
                <a:xfrm>
                  <a:off x="5297385" y="2480295"/>
                  <a:ext cx="4626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9" name="正方形/長方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7385" y="2480295"/>
                  <a:ext cx="46262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正方形/長方形 49"/>
            <p:cNvSpPr/>
            <p:nvPr/>
          </p:nvSpPr>
          <p:spPr>
            <a:xfrm rot="1665008">
              <a:off x="5325801" y="2683607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dirty="0"/>
                <a:t>))</a:t>
              </a:r>
              <a:endParaRPr lang="ja-JP" altLang="en-US" sz="1600" dirty="0"/>
            </a:p>
          </p:txBody>
        </p:sp>
        <p:sp>
          <p:nvSpPr>
            <p:cNvPr id="51" name="正方形/長方形 50"/>
            <p:cNvSpPr/>
            <p:nvPr/>
          </p:nvSpPr>
          <p:spPr>
            <a:xfrm rot="1522851" flipV="1">
              <a:off x="4786040" y="2525325"/>
              <a:ext cx="3568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))</a:t>
              </a:r>
              <a:endParaRPr lang="ja-JP" altLang="en-US" sz="1600" dirty="0"/>
            </a:p>
          </p:txBody>
        </p:sp>
        <p:sp>
          <p:nvSpPr>
            <p:cNvPr id="52" name="正方形/長方形 51"/>
            <p:cNvSpPr/>
            <p:nvPr/>
          </p:nvSpPr>
          <p:spPr>
            <a:xfrm rot="1009821">
              <a:off x="4415862" y="2688796"/>
              <a:ext cx="2598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)</a:t>
              </a:r>
              <a:endParaRPr lang="ja-JP" altLang="en-US" sz="1600" dirty="0"/>
            </a:p>
          </p:txBody>
        </p:sp>
        <p:sp>
          <p:nvSpPr>
            <p:cNvPr id="53" name="正方形/長方形 52"/>
            <p:cNvSpPr/>
            <p:nvPr/>
          </p:nvSpPr>
          <p:spPr>
            <a:xfrm rot="1009821" flipH="1" flipV="1">
              <a:off x="3414088" y="2568253"/>
              <a:ext cx="1745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)</a:t>
              </a:r>
              <a:endParaRPr lang="ja-JP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正方形/長方形 53"/>
                <p:cNvSpPr/>
                <p:nvPr/>
              </p:nvSpPr>
              <p:spPr>
                <a:xfrm>
                  <a:off x="46315" y="2095855"/>
                  <a:ext cx="3697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4" name="正方形/長方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15" y="2095855"/>
                  <a:ext cx="369781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/>
                <p:cNvSpPr/>
                <p:nvPr/>
              </p:nvSpPr>
              <p:spPr>
                <a:xfrm>
                  <a:off x="5882493" y="2815360"/>
                  <a:ext cx="4251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7" name="正方形/長方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493" y="2815360"/>
                  <a:ext cx="425116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二等辺三角形 70"/>
          <p:cNvSpPr/>
          <p:nvPr/>
        </p:nvSpPr>
        <p:spPr>
          <a:xfrm flipH="1" flipV="1">
            <a:off x="3728226" y="5210932"/>
            <a:ext cx="1425124" cy="386879"/>
          </a:xfrm>
          <a:prstGeom prst="triangle">
            <a:avLst>
              <a:gd name="adj" fmla="val 0"/>
            </a:avLst>
          </a:prstGeom>
          <a:solidFill>
            <a:srgbClr val="FFC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二等辺三角形 71"/>
          <p:cNvSpPr/>
          <p:nvPr/>
        </p:nvSpPr>
        <p:spPr>
          <a:xfrm flipH="1" flipV="1">
            <a:off x="4683633" y="5195699"/>
            <a:ext cx="422023" cy="386879"/>
          </a:xfrm>
          <a:prstGeom prst="triangle">
            <a:avLst>
              <a:gd name="adj" fmla="val 0"/>
            </a:avLst>
          </a:prstGeom>
          <a:solidFill>
            <a:srgbClr val="FFC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013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Objects of </a:t>
            </a:r>
            <a:r>
              <a:rPr lang="en-US" altLang="ja-JP" dirty="0" err="1"/>
              <a:t>sFinite</a:t>
            </a:r>
            <a:r>
              <a:rPr lang="en-US" altLang="ja-JP" dirty="0"/>
              <a:t> Distance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1115616" y="1844824"/>
            <a:ext cx="5708071" cy="2525451"/>
            <a:chOff x="2" y="1445836"/>
            <a:chExt cx="6336409" cy="2803450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2" y="1445836"/>
              <a:ext cx="6336409" cy="2803450"/>
              <a:chOff x="1978091" y="1827585"/>
              <a:chExt cx="4262071" cy="1337275"/>
            </a:xfrm>
          </p:grpSpPr>
          <p:cxnSp>
            <p:nvCxnSpPr>
              <p:cNvPr id="15" name="直線コネクタ 14"/>
              <p:cNvCxnSpPr>
                <a:cxnSpLocks/>
              </p:cNvCxnSpPr>
              <p:nvPr/>
            </p:nvCxnSpPr>
            <p:spPr>
              <a:xfrm flipH="1">
                <a:off x="1978091" y="2470963"/>
                <a:ext cx="42620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円/楕円 91"/>
              <p:cNvSpPr/>
              <p:nvPr/>
            </p:nvSpPr>
            <p:spPr>
              <a:xfrm>
                <a:off x="4382277" y="1827585"/>
                <a:ext cx="220890" cy="13372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7" name="直線矢印コネクタ 16"/>
              <p:cNvCxnSpPr>
                <a:cxnSpLocks/>
                <a:stCxn id="21" idx="0"/>
              </p:cNvCxnSpPr>
              <p:nvPr/>
            </p:nvCxnSpPr>
            <p:spPr>
              <a:xfrm flipH="1" flipV="1">
                <a:off x="4494004" y="1988840"/>
                <a:ext cx="1376805" cy="7717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円/楕円 93"/>
              <p:cNvSpPr/>
              <p:nvPr/>
            </p:nvSpPr>
            <p:spPr>
              <a:xfrm>
                <a:off x="5293192" y="2437558"/>
                <a:ext cx="92885" cy="668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円/楕円 94"/>
              <p:cNvSpPr/>
              <p:nvPr/>
            </p:nvSpPr>
            <p:spPr>
              <a:xfrm>
                <a:off x="3520029" y="2436480"/>
                <a:ext cx="92885" cy="668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" name="直線矢印コネクタ 19"/>
              <p:cNvCxnSpPr>
                <a:cxnSpLocks/>
              </p:cNvCxnSpPr>
              <p:nvPr/>
            </p:nvCxnSpPr>
            <p:spPr>
              <a:xfrm flipH="1">
                <a:off x="2339752" y="1988840"/>
                <a:ext cx="21542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上矢印 96"/>
              <p:cNvSpPr/>
              <p:nvPr/>
            </p:nvSpPr>
            <p:spPr>
              <a:xfrm flipV="1">
                <a:off x="5797179" y="2459909"/>
                <a:ext cx="147260" cy="300695"/>
              </a:xfrm>
              <a:prstGeom prst="upArrow">
                <a:avLst>
                  <a:gd name="adj1" fmla="val 50000"/>
                  <a:gd name="adj2" fmla="val 145978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上矢印 97"/>
              <p:cNvSpPr/>
              <p:nvPr/>
            </p:nvSpPr>
            <p:spPr>
              <a:xfrm>
                <a:off x="2266122" y="2020607"/>
                <a:ext cx="147260" cy="478595"/>
              </a:xfrm>
              <a:prstGeom prst="upArrow">
                <a:avLst>
                  <a:gd name="adj1" fmla="val 50000"/>
                  <a:gd name="adj2" fmla="val 145978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矢印コネクタ 22"/>
              <p:cNvCxnSpPr>
                <a:cxnSpLocks/>
                <a:stCxn id="21" idx="0"/>
                <a:endCxn id="22" idx="0"/>
              </p:cNvCxnSpPr>
              <p:nvPr/>
            </p:nvCxnSpPr>
            <p:spPr>
              <a:xfrm flipH="1" flipV="1">
                <a:off x="2339752" y="2020607"/>
                <a:ext cx="3531057" cy="73999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正方形/長方形 24"/>
                  <p:cNvSpPr/>
                  <p:nvPr/>
                </p:nvSpPr>
                <p:spPr>
                  <a:xfrm>
                    <a:off x="4494005" y="2514323"/>
                    <a:ext cx="36606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/>
                            </a:rPr>
                            <m:t>𝑜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5" name="正方形/長方形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4005" y="2514323"/>
                    <a:ext cx="36606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3347092" y="2546589"/>
                    <a:ext cx="3709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6" name="正方形/長方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092" y="2546589"/>
                    <a:ext cx="37093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/>
                <p:cNvSpPr/>
                <p:nvPr/>
              </p:nvSpPr>
              <p:spPr>
                <a:xfrm>
                  <a:off x="46315" y="2095855"/>
                  <a:ext cx="3697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0" name="正方形/長方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15" y="2095855"/>
                  <a:ext cx="36978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正方形/長方形 40"/>
                <p:cNvSpPr/>
                <p:nvPr/>
              </p:nvSpPr>
              <p:spPr>
                <a:xfrm>
                  <a:off x="5882493" y="2815360"/>
                  <a:ext cx="4251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1" name="正方形/長方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493" y="2815360"/>
                  <a:ext cx="42511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5E290BD1-C0FF-4963-BEBE-50D4F694367E}"/>
              </a:ext>
            </a:extLst>
          </p:cNvPr>
          <p:cNvCxnSpPr>
            <a:cxnSpLocks/>
          </p:cNvCxnSpPr>
          <p:nvPr/>
        </p:nvCxnSpPr>
        <p:spPr>
          <a:xfrm flipH="1">
            <a:off x="1599978" y="2677016"/>
            <a:ext cx="2885127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039636B-86E4-425B-854D-E9D5390E3E93}"/>
              </a:ext>
            </a:extLst>
          </p:cNvPr>
          <p:cNvCxnSpPr>
            <a:cxnSpLocks/>
          </p:cNvCxnSpPr>
          <p:nvPr/>
        </p:nvCxnSpPr>
        <p:spPr>
          <a:xfrm flipH="1" flipV="1">
            <a:off x="4483391" y="2677016"/>
            <a:ext cx="1865790" cy="61187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10A43A96-5C2F-44A2-85CF-4307E9CC7E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1599976" y="2661262"/>
            <a:ext cx="4630436" cy="65767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DCD6E6C-4C6E-4E2F-BFA9-1005EC83F229}"/>
                  </a:ext>
                </a:extLst>
              </p:cNvPr>
              <p:cNvSpPr/>
              <p:nvPr/>
            </p:nvSpPr>
            <p:spPr>
              <a:xfrm>
                <a:off x="2269235" y="4430266"/>
                <a:ext cx="4554452" cy="2208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tx1"/>
                    </a:solidFill>
                  </a:rPr>
                  <a:t>Solving </a:t>
                </a:r>
                <a:r>
                  <a:rPr lang="en-US" altLang="ja-JP" dirty="0" err="1">
                    <a:solidFill>
                      <a:schemeClr val="tx1"/>
                    </a:solidFill>
                  </a:rPr>
                  <a:t>fo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ja-JP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we </a:t>
                </a:r>
                <a:r>
                  <a:rPr lang="en-US" altLang="ja-JP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obtaine</a:t>
                </a:r>
                <a:endParaRPr lang="en-US" altLang="ja-JP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b="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ja-JP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ja-JP" altLang="en-US" b="1" dirty="0"/>
                  <a:t> </a:t>
                </a:r>
                <a:r>
                  <a:rPr lang="en-US" altLang="ja-JP" b="1" dirty="0"/>
                  <a:t>corresponds one-to-one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ja-JP" b="1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is magnification power and is function of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DCD6E6C-4C6E-4E2F-BFA9-1005EC83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235" y="4430266"/>
                <a:ext cx="4554452" cy="2208425"/>
              </a:xfrm>
              <a:prstGeom prst="rect">
                <a:avLst/>
              </a:prstGeom>
              <a:blipFill>
                <a:blip r:embed="rId12"/>
                <a:stretch>
                  <a:fillRect l="-1071" t="-2210" b="-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5FC65668-DFFA-4177-A763-63AF7FF5849C}"/>
                  </a:ext>
                </a:extLst>
              </p:cNvPr>
              <p:cNvSpPr/>
              <p:nvPr/>
            </p:nvSpPr>
            <p:spPr>
              <a:xfrm>
                <a:off x="1414251" y="3104224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5FC65668-DFFA-4177-A763-63AF7FF58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51" y="3104224"/>
                <a:ext cx="3714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92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/>
        </p:nvSpPr>
        <p:spPr>
          <a:xfrm rot="10800000">
            <a:off x="6279308" y="1980479"/>
            <a:ext cx="432048" cy="1644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Astronomical Telescope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97152"/>
                <a:ext cx="8229600" cy="187220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Let's put the eye-piece in such a way that its focal point shares the focal point of the objective lens.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dirty="0"/>
                  <a:t>The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, the greater the magnification power.</a:t>
                </a:r>
              </a:p>
              <a:p>
                <a:pPr marL="0" indent="0" algn="ctr">
                  <a:buNone/>
                </a:pPr>
                <a:r>
                  <a:rPr kumimoji="1" lang="en-US" altLang="ja-JP" dirty="0"/>
                  <a:t>Magnification Power</a:t>
                </a:r>
                <a:r>
                  <a:rPr kumimoji="1" lang="ja-JP" altLang="en-US" dirty="0"/>
                  <a:t>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97152"/>
                <a:ext cx="8229600" cy="1872208"/>
              </a:xfrm>
              <a:blipFill>
                <a:blip r:embed="rId2"/>
                <a:stretch>
                  <a:fillRect l="-1704" t="-8469" b="-35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/>
          <p:cNvSpPr/>
          <p:nvPr/>
        </p:nvSpPr>
        <p:spPr>
          <a:xfrm>
            <a:off x="2509801" y="620688"/>
            <a:ext cx="432048" cy="4176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323529" y="2805653"/>
            <a:ext cx="813690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683568" y="2093564"/>
            <a:ext cx="16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Collimated light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H="1">
            <a:off x="2880868" y="4725144"/>
            <a:ext cx="2771252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076274" y="3567715"/>
            <a:ext cx="15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Objective lens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 rot="488010">
            <a:off x="268009" y="1980117"/>
            <a:ext cx="6279433" cy="1697463"/>
            <a:chOff x="323528" y="1875554"/>
            <a:chExt cx="6178205" cy="1697463"/>
          </a:xfrm>
        </p:grpSpPr>
        <p:cxnSp>
          <p:nvCxnSpPr>
            <p:cNvPr id="19" name="直線矢印コネクタ 18"/>
            <p:cNvCxnSpPr/>
            <p:nvPr/>
          </p:nvCxnSpPr>
          <p:spPr>
            <a:xfrm rot="21111990">
              <a:off x="2715685" y="1916410"/>
              <a:ext cx="1760370" cy="6689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21111990">
              <a:off x="335182" y="1875554"/>
              <a:ext cx="2293891" cy="33320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323528" y="3573016"/>
              <a:ext cx="240229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V="1">
              <a:off x="2699792" y="3139964"/>
              <a:ext cx="1813966" cy="43305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rot="21111990">
              <a:off x="4561826" y="2312289"/>
              <a:ext cx="1932417" cy="83026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cxnSpLocks/>
            </p:cNvCxnSpPr>
            <p:nvPr/>
          </p:nvCxnSpPr>
          <p:spPr>
            <a:xfrm rot="21111990" flipV="1">
              <a:off x="4418213" y="2754198"/>
              <a:ext cx="2083520" cy="23715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 rot="19801518">
            <a:off x="6540740" y="2669786"/>
            <a:ext cx="1593302" cy="853095"/>
            <a:chOff x="6443308" y="3131580"/>
            <a:chExt cx="841485" cy="853095"/>
          </a:xfrm>
        </p:grpSpPr>
        <p:cxnSp>
          <p:nvCxnSpPr>
            <p:cNvPr id="35" name="直線コネクタ 34"/>
            <p:cNvCxnSpPr>
              <a:cxnSpLocks/>
            </p:cNvCxnSpPr>
            <p:nvPr/>
          </p:nvCxnSpPr>
          <p:spPr>
            <a:xfrm rot="1798482" flipH="1">
              <a:off x="6443308" y="3131580"/>
              <a:ext cx="781176" cy="853095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rot="10800000">
              <a:off x="6452919" y="3172033"/>
              <a:ext cx="83187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/>
          <p:cNvCxnSpPr/>
          <p:nvPr/>
        </p:nvCxnSpPr>
        <p:spPr>
          <a:xfrm>
            <a:off x="364620" y="2472444"/>
            <a:ext cx="5376961" cy="7492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5720544" y="3224834"/>
            <a:ext cx="733419" cy="11378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cxnSpLocks/>
          </p:cNvCxnSpPr>
          <p:nvPr/>
        </p:nvCxnSpPr>
        <p:spPr>
          <a:xfrm flipH="1">
            <a:off x="6430406" y="2502454"/>
            <a:ext cx="1456356" cy="833211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560527" y="3625316"/>
            <a:ext cx="107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Eye-Piece</a:t>
            </a:r>
            <a:endParaRPr kumimoji="1" lang="ja-JP" altLang="en-US" dirty="0"/>
          </a:p>
        </p:txBody>
      </p:sp>
      <p:cxnSp>
        <p:nvCxnSpPr>
          <p:cNvPr id="62" name="直線コネクタ 61"/>
          <p:cNvCxnSpPr/>
          <p:nvPr/>
        </p:nvCxnSpPr>
        <p:spPr>
          <a:xfrm flipH="1">
            <a:off x="5749679" y="4710132"/>
            <a:ext cx="76808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3930721" y="4137907"/>
                <a:ext cx="6811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21" y="4137907"/>
                <a:ext cx="68114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/>
          <p:cNvCxnSpPr/>
          <p:nvPr/>
        </p:nvCxnSpPr>
        <p:spPr>
          <a:xfrm flipV="1">
            <a:off x="5749678" y="3183369"/>
            <a:ext cx="1" cy="14697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6517759" y="3642717"/>
            <a:ext cx="0" cy="9903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5801984" y="4145279"/>
                <a:ext cx="6906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984" y="4145279"/>
                <a:ext cx="69063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-52083" y="2340169"/>
                <a:ext cx="73565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083" y="2340169"/>
                <a:ext cx="73565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7643284" y="2348880"/>
                <a:ext cx="7451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284" y="2348880"/>
                <a:ext cx="7451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A04B757-0BA8-4D7E-9249-05F44243E196}"/>
              </a:ext>
            </a:extLst>
          </p:cNvPr>
          <p:cNvCxnSpPr>
            <a:cxnSpLocks/>
          </p:cNvCxnSpPr>
          <p:nvPr/>
        </p:nvCxnSpPr>
        <p:spPr>
          <a:xfrm flipH="1">
            <a:off x="5757777" y="2070530"/>
            <a:ext cx="1955980" cy="1151452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8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Telescope and Eye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/>
              <p:cNvSpPr txBox="1"/>
              <p:nvPr/>
            </p:nvSpPr>
            <p:spPr>
              <a:xfrm>
                <a:off x="305091" y="3961705"/>
                <a:ext cx="3721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0" dirty="0"/>
                  <a:t>When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altLang="ja-JP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dirty="0"/>
                  <a:t>, it works as a telescope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14" name="テキスト ボックス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1" y="3961705"/>
                <a:ext cx="3721403" cy="369332"/>
              </a:xfrm>
              <a:prstGeom prst="rect">
                <a:avLst/>
              </a:prstGeom>
              <a:blipFill>
                <a:blip r:embed="rId2"/>
                <a:stretch>
                  <a:fillRect l="-1309" t="-10000" r="-818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コネクタ 90"/>
          <p:cNvCxnSpPr>
            <a:cxnSpLocks/>
          </p:cNvCxnSpPr>
          <p:nvPr/>
        </p:nvCxnSpPr>
        <p:spPr>
          <a:xfrm flipH="1" flipV="1">
            <a:off x="254142" y="4993181"/>
            <a:ext cx="3738316" cy="199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円/楕円 91"/>
          <p:cNvSpPr/>
          <p:nvPr/>
        </p:nvSpPr>
        <p:spPr>
          <a:xfrm>
            <a:off x="2087593" y="4518760"/>
            <a:ext cx="156400" cy="94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93" name="直線矢印コネクタ 92"/>
          <p:cNvCxnSpPr/>
          <p:nvPr/>
        </p:nvCxnSpPr>
        <p:spPr>
          <a:xfrm flipH="1" flipV="1">
            <a:off x="2165794" y="4651819"/>
            <a:ext cx="844560" cy="4953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/楕円 93"/>
          <p:cNvSpPr/>
          <p:nvPr/>
        </p:nvSpPr>
        <p:spPr>
          <a:xfrm>
            <a:off x="2687552" y="4943184"/>
            <a:ext cx="99993" cy="999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96" name="直線矢印コネクタ 95"/>
          <p:cNvCxnSpPr/>
          <p:nvPr/>
        </p:nvCxnSpPr>
        <p:spPr>
          <a:xfrm flipH="1">
            <a:off x="510214" y="4651818"/>
            <a:ext cx="1655581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上矢印 96"/>
          <p:cNvSpPr/>
          <p:nvPr/>
        </p:nvSpPr>
        <p:spPr>
          <a:xfrm flipV="1">
            <a:off x="2958221" y="4985355"/>
            <a:ext cx="104266" cy="212905"/>
          </a:xfrm>
          <a:prstGeom prst="upArrow">
            <a:avLst>
              <a:gd name="adj1" fmla="val 50000"/>
              <a:gd name="adj2" fmla="val 14597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8" name="上矢印 97"/>
          <p:cNvSpPr/>
          <p:nvPr/>
        </p:nvSpPr>
        <p:spPr>
          <a:xfrm>
            <a:off x="458081" y="4674310"/>
            <a:ext cx="104266" cy="338866"/>
          </a:xfrm>
          <a:prstGeom prst="upArrow">
            <a:avLst>
              <a:gd name="adj1" fmla="val 50000"/>
              <a:gd name="adj2" fmla="val 14597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99" name="直線矢印コネクタ 98"/>
          <p:cNvCxnSpPr>
            <a:endCxn id="98" idx="0"/>
          </p:cNvCxnSpPr>
          <p:nvPr/>
        </p:nvCxnSpPr>
        <p:spPr>
          <a:xfrm flipH="1" flipV="1">
            <a:off x="510214" y="4674310"/>
            <a:ext cx="2500141" cy="4726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/>
              <p:cNvSpPr/>
              <p:nvPr/>
            </p:nvSpPr>
            <p:spPr>
              <a:xfrm>
                <a:off x="379939" y="5092825"/>
                <a:ext cx="32848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16" name="正方形/長方形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9" y="5092825"/>
                <a:ext cx="32848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正方形/長方形 116"/>
              <p:cNvSpPr/>
              <p:nvPr/>
            </p:nvSpPr>
            <p:spPr>
              <a:xfrm>
                <a:off x="2035518" y="5023882"/>
                <a:ext cx="230040" cy="217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</a:rPr>
                        <m:t>𝑜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17" name="正方形/長方形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518" y="5023882"/>
                <a:ext cx="230040" cy="217919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2580323" y="4635380"/>
                <a:ext cx="3763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23" y="4635380"/>
                <a:ext cx="376321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コネクタ 71"/>
          <p:cNvCxnSpPr>
            <a:cxnSpLocks/>
          </p:cNvCxnSpPr>
          <p:nvPr/>
        </p:nvCxnSpPr>
        <p:spPr>
          <a:xfrm flipH="1">
            <a:off x="4788024" y="5013176"/>
            <a:ext cx="381642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円/楕円 74"/>
          <p:cNvSpPr/>
          <p:nvPr/>
        </p:nvSpPr>
        <p:spPr>
          <a:xfrm>
            <a:off x="6621475" y="4538754"/>
            <a:ext cx="156400" cy="94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76" name="直線矢印コネクタ 75"/>
          <p:cNvCxnSpPr/>
          <p:nvPr/>
        </p:nvCxnSpPr>
        <p:spPr>
          <a:xfrm flipH="1" flipV="1">
            <a:off x="6699676" y="4671814"/>
            <a:ext cx="844560" cy="4953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7221434" y="4963179"/>
            <a:ext cx="99993" cy="999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86" name="直線矢印コネクタ 85"/>
          <p:cNvCxnSpPr/>
          <p:nvPr/>
        </p:nvCxnSpPr>
        <p:spPr>
          <a:xfrm flipH="1">
            <a:off x="5044095" y="4671813"/>
            <a:ext cx="1655581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上矢印 86"/>
          <p:cNvSpPr/>
          <p:nvPr/>
        </p:nvSpPr>
        <p:spPr>
          <a:xfrm flipV="1">
            <a:off x="7492103" y="5005349"/>
            <a:ext cx="104266" cy="212905"/>
          </a:xfrm>
          <a:prstGeom prst="upArrow">
            <a:avLst>
              <a:gd name="adj1" fmla="val 50000"/>
              <a:gd name="adj2" fmla="val 14597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0" name="上矢印 99"/>
          <p:cNvSpPr/>
          <p:nvPr/>
        </p:nvSpPr>
        <p:spPr>
          <a:xfrm>
            <a:off x="4991963" y="4694304"/>
            <a:ext cx="104266" cy="338866"/>
          </a:xfrm>
          <a:prstGeom prst="upArrow">
            <a:avLst>
              <a:gd name="adj1" fmla="val 50000"/>
              <a:gd name="adj2" fmla="val 14597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01" name="直線矢印コネクタ 100"/>
          <p:cNvCxnSpPr>
            <a:endCxn id="100" idx="0"/>
          </p:cNvCxnSpPr>
          <p:nvPr/>
        </p:nvCxnSpPr>
        <p:spPr>
          <a:xfrm flipH="1" flipV="1">
            <a:off x="5044095" y="4694304"/>
            <a:ext cx="2500141" cy="4726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/>
              <p:cNvSpPr/>
              <p:nvPr/>
            </p:nvSpPr>
            <p:spPr>
              <a:xfrm>
                <a:off x="4913820" y="5093076"/>
                <a:ext cx="32848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03" name="正方形/長方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20" y="5093076"/>
                <a:ext cx="32848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正方形/長方形 103"/>
              <p:cNvSpPr/>
              <p:nvPr/>
            </p:nvSpPr>
            <p:spPr>
              <a:xfrm>
                <a:off x="6569400" y="5043877"/>
                <a:ext cx="230040" cy="217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</a:rPr>
                        <m:t>𝑜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04" name="正方形/長方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00" y="5043877"/>
                <a:ext cx="230040" cy="217919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正方形/長方形 105"/>
              <p:cNvSpPr/>
              <p:nvPr/>
            </p:nvSpPr>
            <p:spPr>
              <a:xfrm>
                <a:off x="7114203" y="4633736"/>
                <a:ext cx="3763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06" name="正方形/長方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203" y="4633736"/>
                <a:ext cx="376321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/楕円 108"/>
          <p:cNvSpPr/>
          <p:nvPr/>
        </p:nvSpPr>
        <p:spPr>
          <a:xfrm>
            <a:off x="7856379" y="4709297"/>
            <a:ext cx="156400" cy="60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11" name="直線矢印コネクタ 110"/>
          <p:cNvCxnSpPr/>
          <p:nvPr/>
        </p:nvCxnSpPr>
        <p:spPr>
          <a:xfrm flipH="1">
            <a:off x="7544238" y="4774653"/>
            <a:ext cx="819032" cy="4153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flipH="1">
            <a:off x="7544238" y="5171297"/>
            <a:ext cx="390341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H="1">
            <a:off x="7934579" y="4926532"/>
            <a:ext cx="594383" cy="2346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H="1">
            <a:off x="6718453" y="5189998"/>
            <a:ext cx="1166670" cy="4606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flipH="1">
            <a:off x="6621475" y="5179705"/>
            <a:ext cx="966994" cy="5104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上矢印 133"/>
          <p:cNvSpPr/>
          <p:nvPr/>
        </p:nvSpPr>
        <p:spPr>
          <a:xfrm flipV="1">
            <a:off x="6556353" y="5010995"/>
            <a:ext cx="162100" cy="639655"/>
          </a:xfrm>
          <a:prstGeom prst="upArrow">
            <a:avLst>
              <a:gd name="adj1" fmla="val 50000"/>
              <a:gd name="adj2" fmla="val 14597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56530" y="5811962"/>
            <a:ext cx="4398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A minimized</a:t>
            </a:r>
            <a:r>
              <a:rPr lang="ja-JP" altLang="en-US" sz="1600" dirty="0"/>
              <a:t> </a:t>
            </a:r>
            <a:r>
              <a:rPr lang="en-US" altLang="ja-JP" sz="1600" dirty="0"/>
              <a:t>image appears behind the focal point.</a:t>
            </a:r>
            <a:endParaRPr kumimoji="1" lang="ja-JP" altLang="en-US" sz="1600" dirty="0"/>
          </a:p>
        </p:txBody>
      </p:sp>
      <p:sp>
        <p:nvSpPr>
          <p:cNvPr id="77" name="円/楕円 84">
            <a:extLst>
              <a:ext uri="{FF2B5EF4-FFF2-40B4-BE49-F238E27FC236}">
                <a16:creationId xmlns:a16="http://schemas.microsoft.com/office/drawing/2014/main" id="{11594136-372A-47CE-9069-411FE72B4936}"/>
              </a:ext>
            </a:extLst>
          </p:cNvPr>
          <p:cNvSpPr/>
          <p:nvPr/>
        </p:nvSpPr>
        <p:spPr>
          <a:xfrm>
            <a:off x="8268671" y="4973537"/>
            <a:ext cx="99993" cy="999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9075E4-B9B9-4EDF-B47B-04E522FDB6A6}"/>
              </a:ext>
            </a:extLst>
          </p:cNvPr>
          <p:cNvSpPr/>
          <p:nvPr/>
        </p:nvSpPr>
        <p:spPr>
          <a:xfrm>
            <a:off x="7486726" y="4310103"/>
            <a:ext cx="781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Eye-piece</a:t>
            </a:r>
            <a:endParaRPr lang="ja-JP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2B848B33-B464-4540-88B0-369D7B7962E1}"/>
                  </a:ext>
                </a:extLst>
              </p:cNvPr>
              <p:cNvSpPr/>
              <p:nvPr/>
            </p:nvSpPr>
            <p:spPr>
              <a:xfrm>
                <a:off x="8156096" y="5064365"/>
                <a:ext cx="3709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2B848B33-B464-4540-88B0-369D7B796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096" y="5064365"/>
                <a:ext cx="370999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0D9FF7-8BE8-3AB7-CDBC-A1E4B68145FE}"/>
              </a:ext>
            </a:extLst>
          </p:cNvPr>
          <p:cNvSpPr txBox="1"/>
          <p:nvPr/>
        </p:nvSpPr>
        <p:spPr>
          <a:xfrm>
            <a:off x="4616605" y="5811962"/>
            <a:ext cx="463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By an eye-piece, making a magnified imaginary image</a:t>
            </a:r>
            <a:endParaRPr kumimoji="1" lang="ja-JP" altLang="en-US" sz="1600" dirty="0"/>
          </a:p>
        </p:txBody>
      </p:sp>
      <p:pic>
        <p:nvPicPr>
          <p:cNvPr id="1026" name="Picture 2" descr="望遠鏡 - イラストレーター＆絵本作家の橋本豊です">
            <a:extLst>
              <a:ext uri="{FF2B5EF4-FFF2-40B4-BE49-F238E27FC236}">
                <a16:creationId xmlns:a16="http://schemas.microsoft.com/office/drawing/2014/main" id="{EF36AD8D-E84F-77DC-9884-D7D06887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87" y="1533487"/>
            <a:ext cx="3048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6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Focal Length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41886"/>
            <a:ext cx="8579296" cy="674945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Focal length </a:t>
            </a:r>
            <a:r>
              <a:rPr lang="en-US" altLang="ja-JP" dirty="0"/>
              <a:t>characterizes the lens</a:t>
            </a:r>
          </a:p>
          <a:p>
            <a:r>
              <a:rPr kumimoji="1" lang="en-US" altLang="ja-JP" dirty="0"/>
              <a:t>Focal length is characterized by the refraction index and curvature of the lens</a:t>
            </a:r>
          </a:p>
          <a:p>
            <a:pPr marL="0" indent="0">
              <a:buNone/>
            </a:pPr>
            <a:endParaRPr lang="en-US" altLang="ja-JP" sz="2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9" y="2427582"/>
            <a:ext cx="4029075" cy="2466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167532" y="2451115"/>
                <a:ext cx="4967868" cy="4743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1600" b="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600" b="0" dirty="0"/>
                  <a:t>,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1600" b="0" dirty="0"/>
              </a:p>
              <a:p>
                <a:r>
                  <a:rPr lang="en-US" altLang="ja-JP" sz="1600" b="0" i="0" dirty="0">
                    <a:latin typeface="+mj-lt"/>
                  </a:rPr>
                  <a:t>By Snell’s law, </a:t>
                </a:r>
                <a14:m>
                  <m:oMath xmlns:m="http://schemas.openxmlformats.org/officeDocument/2006/math">
                    <m:r>
                      <a:rPr lang="en-US" altLang="ja-JP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lang="en-US" altLang="ja-JP" sz="1600" dirty="0"/>
                  <a:t>This</a:t>
                </a:r>
                <a:r>
                  <a:rPr lang="ja-JP" altLang="en-US" sz="1600" dirty="0"/>
                  <a:t> </a:t>
                </a:r>
                <a:r>
                  <a:rPr lang="en-US" altLang="ja-JP" sz="1600" dirty="0"/>
                  <a:t>can</a:t>
                </a:r>
                <a:r>
                  <a:rPr lang="ja-JP" altLang="en-US" sz="1600" dirty="0"/>
                  <a:t> </a:t>
                </a:r>
                <a:r>
                  <a:rPr lang="en-US" altLang="ja-JP" sz="1600" dirty="0"/>
                  <a:t>be</a:t>
                </a:r>
                <a:r>
                  <a:rPr lang="ja-JP" altLang="en-US" sz="1600" dirty="0"/>
                  <a:t> </a:t>
                </a:r>
                <a:r>
                  <a:rPr lang="en-US" altLang="ja-JP" sz="1600" dirty="0"/>
                  <a:t>rewritten to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600" b="0" dirty="0"/>
                  <a:t>.</a:t>
                </a:r>
              </a:p>
              <a:p>
                <a:r>
                  <a:rPr lang="en-US" altLang="ja-JP" sz="1600" dirty="0"/>
                  <a:t>Here, </a:t>
                </a:r>
                <a14:m>
                  <m:oMath xmlns:m="http://schemas.openxmlformats.org/officeDocument/2006/math">
                    <m:r>
                      <a:rPr lang="en-US" altLang="ja-JP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1600" b="0" dirty="0"/>
                  <a:t>, and this called “power of lens”. </a:t>
                </a:r>
              </a:p>
              <a:p>
                <a:r>
                  <a:rPr lang="en-US" altLang="ja-JP" sz="1600" dirty="0"/>
                  <a:t>The larger the refractive index and the smaller the radius of curvature, the larger the refraction angle of rays.</a:t>
                </a:r>
              </a:p>
              <a:p>
                <a:r>
                  <a:rPr lang="en-US" altLang="ja-JP" sz="1600" b="0" dirty="0"/>
                  <a:t>Now the thickness of the lens is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sz="1600" b="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sz="1600" b="0" dirty="0"/>
                  <a:t>.</a:t>
                </a:r>
              </a:p>
              <a:p>
                <a:r>
                  <a:rPr lang="en-US" altLang="ja-JP" sz="1600" dirty="0"/>
                  <a:t>With the same manner above,</a:t>
                </a:r>
                <a:endParaRPr lang="en-US" altLang="ja-JP" sz="16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b="0" dirty="0"/>
                  <a:t>.</a:t>
                </a:r>
              </a:p>
              <a:p>
                <a:r>
                  <a:rPr lang="en-US" altLang="ja-JP" sz="1600" dirty="0"/>
                  <a:t>If the thickness is negligible,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600" dirty="0"/>
                  <a:t>, then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/>
                  <a:t>.</a:t>
                </a:r>
              </a:p>
              <a:p>
                <a:r>
                  <a:rPr lang="en-US" altLang="ja-JP" sz="1600" dirty="0"/>
                  <a:t>Generally, the lens is in air,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1600" b="0" dirty="0"/>
                  <a:t>, and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sz="16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lang="en-US" altLang="ja-JP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d>
                      <m:dPr>
                        <m:ctrlPr>
                          <a:rPr lang="en-US" altLang="ja-JP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ja-JP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ja-JP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kumimoji="1" lang="en-US" altLang="ja-JP" sz="1600" b="0" dirty="0"/>
              </a:p>
              <a:p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532" y="2451115"/>
                <a:ext cx="4967868" cy="4743927"/>
              </a:xfrm>
              <a:prstGeom prst="rect">
                <a:avLst/>
              </a:prstGeom>
              <a:blipFill>
                <a:blip r:embed="rId3"/>
                <a:stretch>
                  <a:fillRect l="-2577" r="-18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弧 8"/>
          <p:cNvSpPr/>
          <p:nvPr/>
        </p:nvSpPr>
        <p:spPr>
          <a:xfrm>
            <a:off x="-782555" y="4730215"/>
            <a:ext cx="2880320" cy="2880320"/>
          </a:xfrm>
          <a:prstGeom prst="arc">
            <a:avLst>
              <a:gd name="adj1" fmla="val 18643364"/>
              <a:gd name="adj2" fmla="val 2590734"/>
            </a:avLst>
          </a:prstGeom>
          <a:ln w="28575">
            <a:solidFill>
              <a:srgbClr val="135B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>
            <a:off x="38869" y="4653136"/>
            <a:ext cx="4101083" cy="2880320"/>
            <a:chOff x="38869" y="4653136"/>
            <a:chExt cx="4101083" cy="2880320"/>
          </a:xfrm>
        </p:grpSpPr>
        <p:sp>
          <p:nvSpPr>
            <p:cNvPr id="58" name="円弧 57"/>
            <p:cNvSpPr/>
            <p:nvPr/>
          </p:nvSpPr>
          <p:spPr>
            <a:xfrm rot="10800000">
              <a:off x="899592" y="4653136"/>
              <a:ext cx="2880320" cy="2880320"/>
            </a:xfrm>
            <a:prstGeom prst="arc">
              <a:avLst>
                <a:gd name="adj1" fmla="val 18643364"/>
                <a:gd name="adj2" fmla="val 2590734"/>
              </a:avLst>
            </a:prstGeom>
            <a:ln w="28575">
              <a:solidFill>
                <a:srgbClr val="135B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38869" y="6170375"/>
              <a:ext cx="410108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971600" y="5589240"/>
              <a:ext cx="1081806" cy="144016"/>
            </a:xfrm>
            <a:prstGeom prst="line">
              <a:avLst/>
            </a:prstGeom>
            <a:ln w="57150">
              <a:solidFill>
                <a:srgbClr val="82F2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2014804" y="5739071"/>
              <a:ext cx="0" cy="4313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1403648" y="580104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48" y="5801044"/>
                  <a:ext cx="47314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/>
                <p:cNvSpPr txBox="1"/>
                <p:nvPr/>
              </p:nvSpPr>
              <p:spPr>
                <a:xfrm>
                  <a:off x="1278864" y="5202065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2" name="テキスト ボックス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864" y="5202065"/>
                  <a:ext cx="37792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コネクタ 62"/>
            <p:cNvCxnSpPr/>
            <p:nvPr/>
          </p:nvCxnSpPr>
          <p:spPr>
            <a:xfrm>
              <a:off x="1987224" y="5719734"/>
              <a:ext cx="1167254" cy="461195"/>
            </a:xfrm>
            <a:prstGeom prst="line">
              <a:avLst/>
            </a:prstGeom>
            <a:ln w="57150">
              <a:solidFill>
                <a:srgbClr val="82F28A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480932" y="6422829"/>
                  <a:ext cx="472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4" name="テキスト ボックス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2" y="6422829"/>
                  <a:ext cx="4726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1319953" y="6439825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953" y="6439825"/>
                  <a:ext cx="47795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2158974" y="644404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974" y="6444044"/>
                  <a:ext cx="47795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2437865" y="5850137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7" name="テキスト ボックス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865" y="5850137"/>
                  <a:ext cx="4779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線矢印コネクタ 67"/>
            <p:cNvCxnSpPr/>
            <p:nvPr/>
          </p:nvCxnSpPr>
          <p:spPr>
            <a:xfrm>
              <a:off x="503650" y="6180930"/>
              <a:ext cx="1511154" cy="4164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1115617" y="6083863"/>
                  <a:ext cx="428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" name="テキスト ボックス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7" y="6083863"/>
                  <a:ext cx="42851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1A5A364-308F-335B-6599-75A88D5A2556}"/>
                  </a:ext>
                </a:extLst>
              </p:cNvPr>
              <p:cNvSpPr txBox="1"/>
              <p:nvPr/>
            </p:nvSpPr>
            <p:spPr>
              <a:xfrm>
                <a:off x="221034" y="1811603"/>
                <a:ext cx="90516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ja-JP" sz="1600" dirty="0"/>
                  <a:t>Let’s set refraction indexes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, their boundary (lens) is curved with a radius of curvature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600" dirty="0"/>
                  <a:t>.</a:t>
                </a:r>
              </a:p>
              <a:p>
                <a:r>
                  <a:rPr lang="en-US" altLang="ja-JP" sz="1600" dirty="0"/>
                  <a:t>Green ray enters the lens at 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600" dirty="0"/>
                  <a:t> with the angle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600" dirty="0"/>
                  <a:t>and has the angle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after refraction.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1A5A364-308F-335B-6599-75A88D5A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4" y="1811603"/>
                <a:ext cx="9051628" cy="584775"/>
              </a:xfrm>
              <a:prstGeom prst="rect">
                <a:avLst/>
              </a:prstGeom>
              <a:blipFill>
                <a:blip r:embed="rId12"/>
                <a:stretch>
                  <a:fillRect l="-337" t="-3125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0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Focal </a:t>
            </a:r>
            <a:r>
              <a:rPr kumimoji="1" lang="en-US" altLang="ja-JP" dirty="0" err="1"/>
              <a:t>Lenght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9" y="2427582"/>
            <a:ext cx="4029075" cy="2466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167532" y="2451115"/>
                <a:ext cx="4868964" cy="4446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1600" dirty="0">
                    <a:latin typeface="Cambria Math" panose="02040503050406030204" pitchFamily="18" charset="0"/>
                  </a:rPr>
                  <a:t>To get the focal length,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600" dirty="0">
                    <a:latin typeface="Cambria Math" panose="02040503050406030204" pitchFamily="18" charset="0"/>
                  </a:rPr>
                  <a:t> 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1600" b="0" i="1" dirty="0">
                    <a:latin typeface="Cambria Math" panose="020405030504060302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kumimoji="1" lang="en-US" altLang="ja-JP" sz="16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ja-JP" sz="1600" b="0" dirty="0">
                    <a:latin typeface="Cambria Math" panose="02040503050406030204" pitchFamily="18" charset="0"/>
                  </a:rPr>
                  <a:t> and 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ja-JP" sz="1600" b="0" i="1" dirty="0">
                  <a:latin typeface="Cambria Math" panose="02040503050406030204" pitchFamily="18" charset="0"/>
                </a:endParaRPr>
              </a:p>
              <a:p>
                <a:pPr algn="r"/>
                <a:endParaRPr lang="en-US" altLang="ja-JP" sz="1600" i="1" dirty="0">
                  <a:latin typeface="Cambria Math" panose="02040503050406030204" pitchFamily="18" charset="0"/>
                </a:endParaRPr>
              </a:p>
              <a:p>
                <a:pPr algn="r"/>
                <a:r>
                  <a:rPr kumimoji="1" lang="en-US" altLang="ja-JP" sz="1600" b="0" i="1" dirty="0">
                    <a:latin typeface="Cambria Math" panose="02040503050406030204" pitchFamily="18" charset="0"/>
                  </a:rPr>
                  <a:t>Lens Maker’s Formula</a:t>
                </a:r>
              </a:p>
              <a:p>
                <a:r>
                  <a:rPr lang="en-US" altLang="ja-JP" sz="16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kumimoji="1" lang="en-US" altLang="ja-JP" sz="1600" b="0" dirty="0"/>
                  <a:t>The focal length of the lens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and curvatures.</a:t>
                </a:r>
              </a:p>
              <a:p>
                <a:endParaRPr kumimoji="1" lang="en-US" altLang="ja-JP" sz="1600" b="0" dirty="0"/>
              </a:p>
              <a:p>
                <a:r>
                  <a:rPr kumimoji="1" lang="en-US" altLang="ja-JP" sz="1600" b="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kumimoji="1" lang="en-US" altLang="ja-JP" sz="1600" b="0" dirty="0"/>
                  <a:t> as usual glass,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r>
                  <a:rPr lang="en-US" altLang="ja-JP" sz="1600" dirty="0"/>
                  <a:t>In special case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ja-JP" sz="1600" b="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endParaRPr kumimoji="1" lang="en-US" altLang="ja-JP" sz="1600" b="0" dirty="0"/>
              </a:p>
              <a:p>
                <a:endParaRPr kumimoji="1" lang="en-US" altLang="ja-JP" sz="1600" b="0" dirty="0"/>
              </a:p>
              <a:p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532" y="2451115"/>
                <a:ext cx="4868964" cy="4446025"/>
              </a:xfrm>
              <a:prstGeom prst="rect">
                <a:avLst/>
              </a:prstGeom>
              <a:blipFill>
                <a:blip r:embed="rId3"/>
                <a:stretch>
                  <a:fillRect l="-2632" t="-1509" r="-37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/>
          <p:cNvGrpSpPr/>
          <p:nvPr/>
        </p:nvGrpSpPr>
        <p:grpSpPr>
          <a:xfrm>
            <a:off x="38869" y="4653136"/>
            <a:ext cx="4101083" cy="2880320"/>
            <a:chOff x="38869" y="4653136"/>
            <a:chExt cx="4101083" cy="2880320"/>
          </a:xfrm>
        </p:grpSpPr>
        <p:sp>
          <p:nvSpPr>
            <p:cNvPr id="20" name="円弧 19"/>
            <p:cNvSpPr/>
            <p:nvPr/>
          </p:nvSpPr>
          <p:spPr>
            <a:xfrm rot="10800000">
              <a:off x="899592" y="4653136"/>
              <a:ext cx="2880320" cy="2880320"/>
            </a:xfrm>
            <a:prstGeom prst="arc">
              <a:avLst>
                <a:gd name="adj1" fmla="val 18643364"/>
                <a:gd name="adj2" fmla="val 2590734"/>
              </a:avLst>
            </a:prstGeom>
            <a:ln w="28575">
              <a:solidFill>
                <a:srgbClr val="135B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38869" y="6170375"/>
              <a:ext cx="410108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971600" y="5589240"/>
              <a:ext cx="1081806" cy="144016"/>
            </a:xfrm>
            <a:prstGeom prst="line">
              <a:avLst/>
            </a:prstGeom>
            <a:ln w="57150">
              <a:solidFill>
                <a:srgbClr val="82F2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V="1">
              <a:off x="2014804" y="5739071"/>
              <a:ext cx="0" cy="4313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1403648" y="580104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48" y="5801044"/>
                  <a:ext cx="47314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1278864" y="5202065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864" y="5202065"/>
                  <a:ext cx="37792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コネクタ 25"/>
            <p:cNvCxnSpPr/>
            <p:nvPr/>
          </p:nvCxnSpPr>
          <p:spPr>
            <a:xfrm>
              <a:off x="1987224" y="5719734"/>
              <a:ext cx="1167254" cy="461195"/>
            </a:xfrm>
            <a:prstGeom prst="line">
              <a:avLst/>
            </a:prstGeom>
            <a:ln w="57150">
              <a:solidFill>
                <a:srgbClr val="82F28A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480932" y="6422829"/>
                  <a:ext cx="472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2" y="6422829"/>
                  <a:ext cx="4726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1319953" y="6439825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953" y="6439825"/>
                  <a:ext cx="47795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2158974" y="644404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974" y="6444044"/>
                  <a:ext cx="47795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2437865" y="5850137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865" y="5850137"/>
                  <a:ext cx="4779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線矢印コネクタ 30"/>
            <p:cNvCxnSpPr/>
            <p:nvPr/>
          </p:nvCxnSpPr>
          <p:spPr>
            <a:xfrm>
              <a:off x="503650" y="6180930"/>
              <a:ext cx="1511154" cy="4164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1115617" y="6083863"/>
                  <a:ext cx="428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7" y="6083863"/>
                  <a:ext cx="42851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円弧 32"/>
          <p:cNvSpPr/>
          <p:nvPr/>
        </p:nvSpPr>
        <p:spPr>
          <a:xfrm>
            <a:off x="-782555" y="4730215"/>
            <a:ext cx="2880320" cy="2880320"/>
          </a:xfrm>
          <a:prstGeom prst="arc">
            <a:avLst>
              <a:gd name="adj1" fmla="val 18643364"/>
              <a:gd name="adj2" fmla="val 2590734"/>
            </a:avLst>
          </a:prstGeom>
          <a:ln w="28575">
            <a:solidFill>
              <a:srgbClr val="135B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21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F-ratio and Surface Brightness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437112"/>
                <a:ext cx="9227368" cy="22322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kumimoji="1" lang="en-US" altLang="ja-JP" sz="2400" dirty="0"/>
                  <a:t>: Aperture </a:t>
                </a:r>
                <a:r>
                  <a:rPr kumimoji="1" lang="ja-JP" altLang="en-US" sz="2400" dirty="0"/>
                  <a:t>→ </a:t>
                </a:r>
                <a:r>
                  <a:rPr kumimoji="1" lang="en-US" altLang="ja-JP" sz="2400" dirty="0"/>
                  <a:t>Collecting power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400" dirty="0"/>
                  <a:t> (Brightening power)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en-US" altLang="ja-JP" sz="2400" dirty="0"/>
                  <a:t>: Focal length </a:t>
                </a:r>
                <a:r>
                  <a:rPr kumimoji="1" lang="ja-JP" altLang="en-US" sz="2400" dirty="0"/>
                  <a:t>→</a:t>
                </a:r>
                <a:r>
                  <a:rPr kumimoji="1" lang="en-US" altLang="ja-JP" sz="2400" dirty="0"/>
                  <a:t>Image size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∝ 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baseline="30000" dirty="0"/>
                  <a:t> </a:t>
                </a:r>
                <a:r>
                  <a:rPr lang="en-US" altLang="ja-JP" sz="2400" dirty="0"/>
                  <a:t>(Darkening power)</a:t>
                </a:r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pPr marL="0" indent="0" algn="ctr">
                  <a:buNone/>
                </a:pPr>
                <a:r>
                  <a:rPr kumimoji="1" lang="en-US" altLang="ja-JP" sz="2400" dirty="0"/>
                  <a:t>F-ratio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/>
                      </a:rPr>
                      <m:t>𝑓</m:t>
                    </m:r>
                    <m:r>
                      <a:rPr lang="en-US" altLang="ja-JP" sz="2400" b="0" i="1" smtClean="0">
                        <a:latin typeface="Cambria Math"/>
                      </a:rPr>
                      <m:t>/</m:t>
                    </m:r>
                    <m:r>
                      <a:rPr lang="en-US" altLang="ja-JP" sz="2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ja-JP" sz="2400" dirty="0"/>
                  <a:t>	</a:t>
                </a:r>
              </a:p>
              <a:p>
                <a:pPr marL="0" indent="0" algn="ctr">
                  <a:buNone/>
                </a:pPr>
                <a:r>
                  <a:rPr lang="en-US" altLang="ja-JP" sz="2400" dirty="0"/>
                  <a:t>Surface brightness of the image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∝ 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437112"/>
                <a:ext cx="9227368" cy="2232248"/>
              </a:xfrm>
              <a:blipFill>
                <a:blip r:embed="rId2"/>
                <a:stretch>
                  <a:fillRect l="-528" t="-2186" b="-54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/>
          <p:cNvSpPr/>
          <p:nvPr/>
        </p:nvSpPr>
        <p:spPr>
          <a:xfrm>
            <a:off x="2509801" y="1866794"/>
            <a:ext cx="432048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323528" y="2802898"/>
            <a:ext cx="5616625" cy="27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2725825" y="3628411"/>
            <a:ext cx="3214327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4053987" y="3614353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987" y="3614353"/>
                <a:ext cx="37093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グループ化 24"/>
          <p:cNvGrpSpPr/>
          <p:nvPr/>
        </p:nvGrpSpPr>
        <p:grpSpPr>
          <a:xfrm>
            <a:off x="323528" y="2019832"/>
            <a:ext cx="5391378" cy="1553185"/>
            <a:chOff x="323528" y="2019832"/>
            <a:chExt cx="5391378" cy="1553185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2725825" y="2019832"/>
              <a:ext cx="1787933" cy="4355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323528" y="2042159"/>
              <a:ext cx="24022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323528" y="3573016"/>
              <a:ext cx="24022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V="1">
              <a:off x="2699792" y="3139964"/>
              <a:ext cx="1813966" cy="4330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513758" y="2455404"/>
              <a:ext cx="1201148" cy="347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4445198" y="2806657"/>
              <a:ext cx="1269708" cy="33431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 rot="488010">
            <a:off x="261825" y="2067096"/>
            <a:ext cx="5479713" cy="1553185"/>
            <a:chOff x="323528" y="2019832"/>
            <a:chExt cx="5391378" cy="1553185"/>
          </a:xfrm>
        </p:grpSpPr>
        <p:cxnSp>
          <p:nvCxnSpPr>
            <p:cNvPr id="27" name="直線矢印コネクタ 26"/>
            <p:cNvCxnSpPr/>
            <p:nvPr/>
          </p:nvCxnSpPr>
          <p:spPr>
            <a:xfrm>
              <a:off x="2725825" y="2019832"/>
              <a:ext cx="1787933" cy="43557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23528" y="2042159"/>
              <a:ext cx="240229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323528" y="3573016"/>
              <a:ext cx="240229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2699792" y="3139964"/>
              <a:ext cx="1813966" cy="43305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4513758" y="2455404"/>
              <a:ext cx="1201148" cy="34749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4445198" y="2805653"/>
              <a:ext cx="1269708" cy="3343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矢印コネクタ 32"/>
          <p:cNvCxnSpPr/>
          <p:nvPr/>
        </p:nvCxnSpPr>
        <p:spPr>
          <a:xfrm>
            <a:off x="6070266" y="2791674"/>
            <a:ext cx="0" cy="4933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5971092" y="3284984"/>
            <a:ext cx="198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5939366" y="2791674"/>
            <a:ext cx="198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6084168" y="2852936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852936"/>
                <a:ext cx="37792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/>
          <p:nvPr/>
        </p:nvCxnSpPr>
        <p:spPr>
          <a:xfrm>
            <a:off x="2737008" y="2032302"/>
            <a:ext cx="0" cy="154071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2876514" y="2851743"/>
                <a:ext cx="5254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14" y="2851743"/>
                <a:ext cx="5254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フローチャート: データ 43"/>
          <p:cNvSpPr/>
          <p:nvPr/>
        </p:nvSpPr>
        <p:spPr>
          <a:xfrm rot="5400000" flipV="1">
            <a:off x="7663254" y="2618659"/>
            <a:ext cx="1589299" cy="1013168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 flipV="1">
            <a:off x="8604448" y="2406963"/>
            <a:ext cx="0" cy="13284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8316416" y="2505268"/>
            <a:ext cx="0" cy="130166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7951320" y="2728676"/>
            <a:ext cx="941159" cy="28667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951320" y="3232732"/>
            <a:ext cx="941159" cy="28667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6516216" y="2646922"/>
            <a:ext cx="1435103" cy="77733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516216" y="3429818"/>
            <a:ext cx="1435104" cy="50323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6516216" y="2827310"/>
            <a:ext cx="1344335" cy="6025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6516216" y="3429818"/>
            <a:ext cx="1357310" cy="89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フローチャート: データ 71"/>
          <p:cNvSpPr/>
          <p:nvPr/>
        </p:nvSpPr>
        <p:spPr>
          <a:xfrm rot="5400000" flipV="1">
            <a:off x="6881967" y="3179641"/>
            <a:ext cx="499109" cy="3181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3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F-ratio and Surface Brightness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593689" y="1340768"/>
            <a:ext cx="2232396" cy="2008283"/>
            <a:chOff x="6835122" y="24434"/>
            <a:chExt cx="2232396" cy="200828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71" t="8593" r="24396" b="21491"/>
            <a:stretch/>
          </p:blipFill>
          <p:spPr bwMode="auto">
            <a:xfrm rot="10800000">
              <a:off x="6835122" y="24434"/>
              <a:ext cx="2232396" cy="2008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/>
                <p:cNvSpPr/>
                <p:nvPr/>
              </p:nvSpPr>
              <p:spPr>
                <a:xfrm>
                  <a:off x="7222128" y="1242826"/>
                  <a:ext cx="1781963" cy="678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∝ </m:t>
                        </m:r>
                        <m:rad>
                          <m:radPr>
                            <m:degHide m:val="on"/>
                            <m:ctrlPr>
                              <a:rPr lang="ja-JP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altLang="ja-JP" dirty="0">
                    <a:solidFill>
                      <a:schemeClr val="bg1"/>
                    </a:solidFill>
                  </a:endParaRPr>
                </a:p>
                <a:p>
                  <a:r>
                    <a:rPr lang="en-US" altLang="ja-JP" dirty="0">
                      <a:solidFill>
                        <a:schemeClr val="bg1"/>
                      </a:solidFill>
                    </a:rPr>
                    <a:t>(Brightness</a:t>
                  </a:r>
                  <a14:m>
                    <m:oMath xmlns:m="http://schemas.openxmlformats.org/officeDocument/2006/math">
                      <m:r>
                        <a:rPr lang="ja-JP" alt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ja-JP" dirty="0">
                      <a:solidFill>
                        <a:schemeClr val="bg1"/>
                      </a:solidFill>
                    </a:rPr>
                    <a:t>)</a:t>
                  </a:r>
                  <a:endParaRPr lang="ja-JP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正方形/長方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28" y="1242826"/>
                  <a:ext cx="1781963" cy="678968"/>
                </a:xfrm>
                <a:prstGeom prst="rect">
                  <a:avLst/>
                </a:prstGeom>
                <a:blipFill>
                  <a:blip r:embed="rId3"/>
                  <a:stretch>
                    <a:fillRect l="-2740" r="-3082" b="-144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/>
          <a:srcRect l="1250" t="14778" r="27163"/>
          <a:stretch/>
        </p:blipFill>
        <p:spPr>
          <a:xfrm>
            <a:off x="323528" y="1111789"/>
            <a:ext cx="5132033" cy="264864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419670"/>
            <a:ext cx="3805446" cy="2520701"/>
          </a:xfrm>
          <a:prstGeom prst="rect">
            <a:avLst/>
          </a:prstGeom>
        </p:spPr>
      </p:pic>
      <p:pic>
        <p:nvPicPr>
          <p:cNvPr id="14" name="Picture 2" descr="小さい絞り値、速いシャッタースピー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35" y="3422145"/>
            <a:ext cx="3801708" cy="251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843152" y="6010381"/>
            <a:ext cx="334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Large F</a:t>
            </a:r>
            <a:r>
              <a:rPr kumimoji="1" lang="ja-JP" altLang="en-US" dirty="0"/>
              <a:t>（</a:t>
            </a:r>
            <a:r>
              <a:rPr lang="en-US" altLang="ja-JP" dirty="0"/>
              <a:t>Dark</a:t>
            </a:r>
            <a:r>
              <a:rPr kumimoji="1" lang="ja-JP" altLang="en-US" dirty="0"/>
              <a:t>）</a:t>
            </a:r>
            <a:r>
              <a:rPr lang="ja-JP" altLang="en-US" dirty="0"/>
              <a:t> </a:t>
            </a:r>
            <a:r>
              <a:rPr lang="en-US" altLang="ja-JP" dirty="0"/>
              <a:t>and Long exposure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32117" y="6010381"/>
            <a:ext cx="352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Small </a:t>
            </a:r>
            <a:r>
              <a:rPr kumimoji="1" lang="en-US" altLang="ja-JP" dirty="0"/>
              <a:t>F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Bright</a:t>
            </a:r>
            <a:r>
              <a:rPr kumimoji="1" lang="ja-JP" altLang="en-US" dirty="0"/>
              <a:t>） </a:t>
            </a:r>
            <a:r>
              <a:rPr lang="en-US" altLang="ja-JP" dirty="0"/>
              <a:t>and Short exposure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34028" y="6449723"/>
            <a:ext cx="367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Pictures</a:t>
            </a:r>
            <a:r>
              <a:rPr lang="ja-JP" altLang="en-US" dirty="0"/>
              <a:t> </a:t>
            </a:r>
            <a:r>
              <a:rPr lang="en-US" altLang="ja-JP" dirty="0"/>
              <a:t>having equivalent brightness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123728" y="2837744"/>
            <a:ext cx="149752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Iris : Aperture size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0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F-ratio and Field of View (</a:t>
            </a:r>
            <a:r>
              <a:rPr kumimoji="1" lang="en-US" altLang="ja-JP" dirty="0" err="1"/>
              <a:t>FoV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774792"/>
                  </p:ext>
                </p:extLst>
              </p:nvPr>
            </p:nvGraphicFramePr>
            <p:xfrm>
              <a:off x="107504" y="1268760"/>
              <a:ext cx="839952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465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031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497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Large F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Small F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Brightness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24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2400" dirty="0"/>
                            <a:t>)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Dark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Bright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err="1"/>
                            <a:t>FoV</a:t>
                          </a:r>
                          <a:r>
                            <a:rPr kumimoji="1" lang="en-US" altLang="ja-JP" sz="2400" dirty="0"/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24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2400" dirty="0"/>
                            <a:t>)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Narrow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Wide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Magnification 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kumimoji="1" lang="en-US" altLang="ja-JP" sz="2400" dirty="0"/>
                            <a:t>)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Large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Small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Preferable object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Bright point source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Faint spreading nebula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774792"/>
                  </p:ext>
                </p:extLst>
              </p:nvPr>
            </p:nvGraphicFramePr>
            <p:xfrm>
              <a:off x="107504" y="1268760"/>
              <a:ext cx="839952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465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031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497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Large F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Small F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30" t="-110667" r="-217931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Dark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Bright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30" t="-207895" r="-21793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Narrow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Wide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30" t="-312000" r="-217931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Large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Small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Preferable object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Bright point source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Faint spreading nebula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126873" y="4120783"/>
            <a:ext cx="176213" cy="17002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5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5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5000"/>
              </a:spcBef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800">
              <a:latin typeface="Arial" charset="0"/>
              <a:ea typeface="ＭＳ Ｐゴシック" charset="-128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5417136" y="4984383"/>
            <a:ext cx="33750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896561" y="4165233"/>
            <a:ext cx="13128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883861" y="5806708"/>
            <a:ext cx="13128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7242761" y="5004121"/>
            <a:ext cx="1189037" cy="78988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242762" y="4152533"/>
            <a:ext cx="1209674" cy="80359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66486" y="5914658"/>
            <a:ext cx="909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5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5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5000"/>
              </a:spcBef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dirty="0">
                <a:ea typeface="ＭＳ Ｐゴシック" charset="-128"/>
              </a:rPr>
              <a:t>Small F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854200" y="4121458"/>
            <a:ext cx="176212" cy="17002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5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5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5000"/>
              </a:spcBef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800">
              <a:latin typeface="Arial" charset="0"/>
              <a:ea typeface="ＭＳ Ｐゴシック" charset="-128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01600" y="4985058"/>
            <a:ext cx="471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12775" y="4165908"/>
            <a:ext cx="13128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00075" y="5807383"/>
            <a:ext cx="13128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1958975" y="4975533"/>
            <a:ext cx="2613025" cy="8191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958975" y="4153208"/>
            <a:ext cx="2613025" cy="8223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282700" y="5915333"/>
            <a:ext cx="905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5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5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5000"/>
              </a:spcBef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800" dirty="0">
                <a:ea typeface="ＭＳ Ｐゴシック" charset="-128"/>
              </a:rPr>
              <a:t>Large F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8447673" y="4560521"/>
            <a:ext cx="42863" cy="8334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5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5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5000"/>
              </a:spcBef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800"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562475" y="4558021"/>
            <a:ext cx="42862" cy="8334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5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5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5000"/>
              </a:spcBef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1800">
              <a:latin typeface="Arial" charset="0"/>
              <a:ea typeface="ＭＳ Ｐゴシック" charset="-128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5321886" y="4539883"/>
            <a:ext cx="3152775" cy="11255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5999748" y="4622433"/>
            <a:ext cx="84138" cy="758825"/>
            <a:chOff x="560" y="3102"/>
            <a:chExt cx="53" cy="478"/>
          </a:xfrm>
        </p:grpSpPr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61" y="3102"/>
              <a:ext cx="52" cy="228"/>
            </a:xfrm>
            <a:custGeom>
              <a:avLst/>
              <a:gdLst>
                <a:gd name="T0" fmla="*/ 52 w 52"/>
                <a:gd name="T1" fmla="*/ 0 h 228"/>
                <a:gd name="T2" fmla="*/ 15 w 52"/>
                <a:gd name="T3" fmla="*/ 110 h 228"/>
                <a:gd name="T4" fmla="*/ 0 w 52"/>
                <a:gd name="T5" fmla="*/ 228 h 2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" h="228">
                  <a:moveTo>
                    <a:pt x="52" y="0"/>
                  </a:moveTo>
                  <a:cubicBezTo>
                    <a:pt x="38" y="36"/>
                    <a:pt x="24" y="72"/>
                    <a:pt x="15" y="110"/>
                  </a:cubicBezTo>
                  <a:cubicBezTo>
                    <a:pt x="6" y="148"/>
                    <a:pt x="3" y="188"/>
                    <a:pt x="0" y="2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 flipV="1">
              <a:off x="560" y="3352"/>
              <a:ext cx="52" cy="228"/>
            </a:xfrm>
            <a:custGeom>
              <a:avLst/>
              <a:gdLst>
                <a:gd name="T0" fmla="*/ 52 w 52"/>
                <a:gd name="T1" fmla="*/ 0 h 228"/>
                <a:gd name="T2" fmla="*/ 15 w 52"/>
                <a:gd name="T3" fmla="*/ 110 h 228"/>
                <a:gd name="T4" fmla="*/ 0 w 52"/>
                <a:gd name="T5" fmla="*/ 228 h 2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" h="228">
                  <a:moveTo>
                    <a:pt x="52" y="0"/>
                  </a:moveTo>
                  <a:cubicBezTo>
                    <a:pt x="38" y="36"/>
                    <a:pt x="24" y="72"/>
                    <a:pt x="15" y="110"/>
                  </a:cubicBezTo>
                  <a:cubicBezTo>
                    <a:pt x="6" y="148"/>
                    <a:pt x="3" y="188"/>
                    <a:pt x="0" y="2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7" name="Line 24"/>
          <p:cNvSpPr>
            <a:spLocks noChangeShapeType="1"/>
          </p:cNvSpPr>
          <p:nvPr/>
        </p:nvSpPr>
        <p:spPr bwMode="auto">
          <a:xfrm flipH="1" flipV="1">
            <a:off x="5309186" y="4363671"/>
            <a:ext cx="3141662" cy="1031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109537" y="4534208"/>
            <a:ext cx="4476750" cy="774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506412" y="4758046"/>
            <a:ext cx="73025" cy="490537"/>
            <a:chOff x="560" y="3102"/>
            <a:chExt cx="53" cy="478"/>
          </a:xfrm>
        </p:grpSpPr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61" y="3102"/>
              <a:ext cx="52" cy="228"/>
            </a:xfrm>
            <a:custGeom>
              <a:avLst/>
              <a:gdLst>
                <a:gd name="T0" fmla="*/ 52 w 52"/>
                <a:gd name="T1" fmla="*/ 0 h 228"/>
                <a:gd name="T2" fmla="*/ 15 w 52"/>
                <a:gd name="T3" fmla="*/ 110 h 228"/>
                <a:gd name="T4" fmla="*/ 0 w 52"/>
                <a:gd name="T5" fmla="*/ 228 h 2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" h="228">
                  <a:moveTo>
                    <a:pt x="52" y="0"/>
                  </a:moveTo>
                  <a:cubicBezTo>
                    <a:pt x="38" y="36"/>
                    <a:pt x="24" y="72"/>
                    <a:pt x="15" y="110"/>
                  </a:cubicBezTo>
                  <a:cubicBezTo>
                    <a:pt x="6" y="148"/>
                    <a:pt x="3" y="188"/>
                    <a:pt x="0" y="2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 flipV="1">
              <a:off x="560" y="3352"/>
              <a:ext cx="52" cy="228"/>
            </a:xfrm>
            <a:custGeom>
              <a:avLst/>
              <a:gdLst>
                <a:gd name="T0" fmla="*/ 52 w 52"/>
                <a:gd name="T1" fmla="*/ 0 h 228"/>
                <a:gd name="T2" fmla="*/ 15 w 52"/>
                <a:gd name="T3" fmla="*/ 110 h 228"/>
                <a:gd name="T4" fmla="*/ 0 w 52"/>
                <a:gd name="T5" fmla="*/ 228 h 2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" h="228">
                  <a:moveTo>
                    <a:pt x="52" y="0"/>
                  </a:moveTo>
                  <a:cubicBezTo>
                    <a:pt x="38" y="36"/>
                    <a:pt x="24" y="72"/>
                    <a:pt x="15" y="110"/>
                  </a:cubicBezTo>
                  <a:cubicBezTo>
                    <a:pt x="6" y="148"/>
                    <a:pt x="3" y="188"/>
                    <a:pt x="0" y="2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2" name="Line 29"/>
          <p:cNvSpPr>
            <a:spLocks noChangeShapeType="1"/>
          </p:cNvSpPr>
          <p:nvPr/>
        </p:nvSpPr>
        <p:spPr bwMode="auto">
          <a:xfrm flipH="1" flipV="1">
            <a:off x="153987" y="4686608"/>
            <a:ext cx="4408488" cy="7032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8027779" y="5462629"/>
            <a:ext cx="1005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ＭＳ Ｐゴシック" charset="-128"/>
              </a:rPr>
              <a:t>Detector</a:t>
            </a:r>
            <a:endParaRPr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4166755" y="5381933"/>
            <a:ext cx="1005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ＭＳ Ｐゴシック" charset="-128"/>
              </a:rPr>
              <a:t>Detector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780367" y="6384946"/>
            <a:ext cx="5564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ＭＳ Ｐゴシック" charset="-128"/>
              </a:rPr>
              <a:t>Using same size of a detector, small F-ratio gets large </a:t>
            </a:r>
            <a:r>
              <a:rPr lang="en-US" altLang="ja-JP" dirty="0" err="1">
                <a:ea typeface="ＭＳ Ｐゴシック" charset="-128"/>
              </a:rPr>
              <a:t>FoV</a:t>
            </a:r>
            <a:r>
              <a:rPr lang="en-US" altLang="ja-JP" dirty="0">
                <a:ea typeface="ＭＳ Ｐゴシック" charset="-128"/>
              </a:rPr>
              <a:t>.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69E9E12-E41A-4F87-B106-C673F383D954}"/>
                  </a:ext>
                </a:extLst>
              </p:cNvPr>
              <p:cNvSpPr/>
              <p:nvPr/>
            </p:nvSpPr>
            <p:spPr>
              <a:xfrm>
                <a:off x="6785776" y="4504204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69E9E12-E41A-4F87-B106-C673F383D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776" y="4504204"/>
                <a:ext cx="4045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D832C4B-7ED7-4E37-AE97-1A759FB3A31A}"/>
                  </a:ext>
                </a:extLst>
              </p:cNvPr>
              <p:cNvSpPr/>
              <p:nvPr/>
            </p:nvSpPr>
            <p:spPr>
              <a:xfrm>
                <a:off x="8438015" y="4473452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D832C4B-7ED7-4E37-AE97-1A759FB3A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15" y="4473452"/>
                <a:ext cx="3779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E3FAA593-A3D3-4304-9797-4D41D727FA15}"/>
                  </a:ext>
                </a:extLst>
              </p:cNvPr>
              <p:cNvSpPr/>
              <p:nvPr/>
            </p:nvSpPr>
            <p:spPr>
              <a:xfrm>
                <a:off x="1501029" y="4492715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E3FAA593-A3D3-4304-9797-4D41D727F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029" y="4492715"/>
                <a:ext cx="404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BA5AF1E-8E31-4DBE-873A-C685815E32B6}"/>
                  </a:ext>
                </a:extLst>
              </p:cNvPr>
              <p:cNvSpPr/>
              <p:nvPr/>
            </p:nvSpPr>
            <p:spPr>
              <a:xfrm>
                <a:off x="4580271" y="4489685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BA5AF1E-8E31-4DBE-873A-C685815E3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71" y="4489685"/>
                <a:ext cx="3779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FD5A77C5-507C-DFB6-86E1-CECAFE0190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3622" t="-2852" r="-1377" b="-2146"/>
          <a:stretch/>
        </p:blipFill>
        <p:spPr>
          <a:xfrm>
            <a:off x="1547664" y="1343089"/>
            <a:ext cx="2088232" cy="2088232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F2B7D4B-1642-BF63-5135-6D6938861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8106" y="1737192"/>
            <a:ext cx="26479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of Telescope</a:t>
            </a:r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006023" y="397968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Credit: NASA/Ames/JPL-Caltech</a:t>
            </a:r>
            <a:endParaRPr lang="ja-JP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lum bright="-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" y="2924002"/>
            <a:ext cx="4556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グループ化 14"/>
          <p:cNvGrpSpPr>
            <a:grpSpLocks/>
          </p:cNvGrpSpPr>
          <p:nvPr/>
        </p:nvGrpSpPr>
        <p:grpSpPr bwMode="auto">
          <a:xfrm>
            <a:off x="61211" y="2204864"/>
            <a:ext cx="3571875" cy="1871663"/>
            <a:chOff x="2915816" y="1628800"/>
            <a:chExt cx="3571478" cy="1872208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lum bright="-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628800"/>
              <a:ext cx="2419350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線コネクタ 8"/>
            <p:cNvCxnSpPr/>
            <p:nvPr/>
          </p:nvCxnSpPr>
          <p:spPr>
            <a:xfrm flipV="1">
              <a:off x="2915816" y="1628800"/>
              <a:ext cx="1152397" cy="7193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915816" y="2708614"/>
              <a:ext cx="1152397" cy="7923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lum bright="-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8" y="2204864"/>
            <a:ext cx="24193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11" y="2204864"/>
            <a:ext cx="24193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8"/>
          <p:cNvSpPr txBox="1">
            <a:spLocks noChangeArrowheads="1"/>
          </p:cNvSpPr>
          <p:nvPr/>
        </p:nvSpPr>
        <p:spPr bwMode="auto">
          <a:xfrm>
            <a:off x="6901748" y="4111452"/>
            <a:ext cx="174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Trebuchet MS" pitchFamily="34" charset="0"/>
                <a:ea typeface="HG丸ｺﾞｼｯｸM-PRO" pitchFamily="50" charset="-128"/>
              </a:rPr>
              <a:t>Credit M. Bolte</a:t>
            </a:r>
            <a:endParaRPr lang="ja-JP" altLang="en-US">
              <a:latin typeface="Trebuchet MS" pitchFamily="34" charset="0"/>
              <a:ea typeface="HG丸ｺﾞｼｯｸM-PRO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73503" y="1681393"/>
            <a:ext cx="1944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Magnification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258771" y="1640963"/>
            <a:ext cx="1368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Resolving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606225" y="1640963"/>
            <a:ext cx="16640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Brightening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06DC8C0-BE45-F50D-06A3-CC6E945C7688}"/>
                  </a:ext>
                </a:extLst>
              </p:cNvPr>
              <p:cNvSpPr txBox="1"/>
              <p:nvPr/>
            </p:nvSpPr>
            <p:spPr>
              <a:xfrm>
                <a:off x="1546729" y="4855405"/>
                <a:ext cx="66405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For observational astronomy, resolving and brightening </a:t>
                </a:r>
                <a:r>
                  <a:rPr lang="en-US" altLang="ja-JP" dirty="0"/>
                  <a:t>are essential.</a:t>
                </a:r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Resolving </a:t>
                </a:r>
                <a:r>
                  <a:rPr lang="en-US" altLang="ja-JP" dirty="0"/>
                  <a:t>power </a:t>
                </a:r>
                <a:r>
                  <a:rPr lang="ja-JP" altLang="en-US" dirty="0"/>
                  <a:t>∝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ja-JP" dirty="0"/>
                  <a:t> (telescope aperture)</a:t>
                </a:r>
              </a:p>
              <a:p>
                <a:r>
                  <a:rPr kumimoji="1" lang="en-US" altLang="ja-JP" dirty="0"/>
                  <a:t>Brightening power </a:t>
                </a:r>
                <a:r>
                  <a:rPr kumimoji="1" lang="ja-JP" altLang="en-US" dirty="0"/>
                  <a:t>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06DC8C0-BE45-F50D-06A3-CC6E945C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29" y="4855405"/>
                <a:ext cx="6640536" cy="1200329"/>
              </a:xfrm>
              <a:prstGeom prst="rect">
                <a:avLst/>
              </a:prstGeom>
              <a:blipFill>
                <a:blip r:embed="rId5"/>
                <a:stretch>
                  <a:fillRect l="-826" t="-2538" r="-92" b="-76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7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Amount of the Information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ja-JP" dirty="0"/>
                  <a:t>Amount of the information from a telescope depends on the number of photons collected by the telescope.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The number of photons per second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∝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AΩ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kumimoji="1" lang="ja-JP" altLang="en-US" b="0" i="0" dirty="0">
                    <a:latin typeface="Cambria Math"/>
                  </a:rPr>
                  <a:t>：</a:t>
                </a:r>
                <a:r>
                  <a:rPr lang="en-US" altLang="ja-JP" dirty="0">
                    <a:latin typeface="Cambria Math"/>
                  </a:rPr>
                  <a:t>Correcting area</a:t>
                </a:r>
                <a:r>
                  <a:rPr lang="ja-JP" altLang="en-US" dirty="0">
                    <a:latin typeface="Cambria Math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>
                    <a:latin typeface="Cambria Math"/>
                  </a:rPr>
                  <a:t>）</a:t>
                </a:r>
                <a:endParaRPr kumimoji="1" lang="en-US" altLang="ja-JP" b="0" i="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kumimoji="1" lang="ja-JP" altLang="en-US" dirty="0"/>
                  <a:t>：</a:t>
                </a:r>
                <a:r>
                  <a:rPr lang="en-US" altLang="ja-JP" dirty="0"/>
                  <a:t>Area of Field of View</a:t>
                </a:r>
                <a:r>
                  <a:rPr lang="ja-JP" altLang="en-US" dirty="0"/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ja-JP" dirty="0"/>
                  <a:t>:Size of detector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∝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It does not depend on the aperture </a:t>
                </a:r>
                <a:r>
                  <a:rPr lang="en-US" altLang="ja-JP"/>
                  <a:t>size!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 b="-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58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Summary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892480" cy="413305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Performance of Telescope</a:t>
                </a:r>
              </a:p>
              <a:p>
                <a:pPr lvl="1"/>
                <a:r>
                  <a:rPr lang="ja-JP" altLang="en-US" dirty="0"/>
                  <a:t>（</a:t>
                </a:r>
                <a:r>
                  <a:rPr lang="en-US" altLang="ja-JP" dirty="0"/>
                  <a:t>Magnification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/>
                      </a:rPr>
                      <m:t>∝</m:t>
                    </m:r>
                    <m:r>
                      <a:rPr lang="en-US" altLang="ja-JP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Collecting power: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smtClean="0">
                        <a:latin typeface="Cambria Math"/>
                      </a:rPr>
                      <m:t>∝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Resolving power</a:t>
                </a:r>
                <a:r>
                  <a:rPr lang="ja-JP" altLang="en-US" dirty="0"/>
                  <a:t>：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smtClean="0">
                        <a:latin typeface="Cambria Math"/>
                      </a:rPr>
                      <m:t>∝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𝜆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𝐷</m:t>
                        </m:r>
                      </m:den>
                    </m:f>
                  </m:oMath>
                </a14:m>
                <a:endParaRPr lang="en-US" altLang="ja-JP" b="0" dirty="0"/>
              </a:p>
              <a:p>
                <a:pPr lvl="1"/>
                <a:r>
                  <a:rPr lang="en-US" altLang="ja-JP" dirty="0"/>
                  <a:t>Field of View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/>
                      </a:rPr>
                      <m:t>∝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ja-JP" sz="2400" dirty="0"/>
                  <a:t>:</a:t>
                </a:r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focal length, 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ja-JP" sz="2400" dirty="0"/>
                  <a:t>: Aperture size,</a:t>
                </a:r>
              </a:p>
              <a:p>
                <a:pPr marL="457200" lvl="1" indent="0">
                  <a:buNone/>
                </a:pP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400" dirty="0"/>
                  <a:t>：</a:t>
                </a:r>
                <a:r>
                  <a:rPr kumimoji="1" lang="en-US" altLang="ja-JP" sz="2400" dirty="0"/>
                  <a:t>Observing wavelength, 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 sz="2400" dirty="0"/>
                  <a:t>：</a:t>
                </a:r>
                <a:r>
                  <a:rPr kumimoji="1" lang="en-US" altLang="ja-JP" sz="2400" dirty="0"/>
                  <a:t>Detector size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892480" cy="4133055"/>
              </a:xfrm>
              <a:blipFill>
                <a:blip r:embed="rId2"/>
                <a:stretch>
                  <a:fillRect l="-1714" t="-31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70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Telescopes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19336"/>
            <a:ext cx="1545928" cy="254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3819336"/>
            <a:ext cx="1790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07" y="3819336"/>
            <a:ext cx="2667257" cy="254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259632" y="6444044"/>
            <a:ext cx="100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IRSF</a:t>
            </a:r>
            <a:r>
              <a:rPr lang="ja-JP" altLang="en-US" dirty="0"/>
              <a:t>（</a:t>
            </a:r>
            <a:r>
              <a:rPr lang="en-US" altLang="ja-JP" dirty="0" err="1"/>
              <a:t>Jp</a:t>
            </a:r>
            <a:r>
              <a:rPr lang="ja-JP" altLang="en-US" dirty="0"/>
              <a:t>）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995936" y="6372036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Subaru</a:t>
            </a:r>
            <a:r>
              <a:rPr lang="ja-JP" altLang="en-US" dirty="0"/>
              <a:t>（</a:t>
            </a:r>
            <a:r>
              <a:rPr lang="en-US" altLang="ja-JP" dirty="0" err="1"/>
              <a:t>Jp</a:t>
            </a:r>
            <a:r>
              <a:rPr lang="ja-JP" altLang="en-US" dirty="0"/>
              <a:t>）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372200" y="6365354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Vera C. Rubin </a:t>
            </a:r>
            <a:r>
              <a:rPr lang="ja-JP" altLang="en-US" dirty="0"/>
              <a:t>（</a:t>
            </a:r>
            <a:r>
              <a:rPr lang="en-US" altLang="ja-JP" dirty="0"/>
              <a:t>USA</a:t>
            </a:r>
            <a:r>
              <a:rPr lang="ja-JP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7804157"/>
                  </p:ext>
                </p:extLst>
              </p:nvPr>
            </p:nvGraphicFramePr>
            <p:xfrm>
              <a:off x="1990750" y="1484784"/>
              <a:ext cx="5684915" cy="175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49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m</a:t>
                          </a:r>
                          <a:r>
                            <a:rPr kumimoji="1" lang="en-US" altLang="ja-JP" baseline="30000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</m:oMath>
                            </m:oMathPara>
                          </a14:m>
                          <a:endParaRPr kumimoji="1" lang="en-US" altLang="ja-JP" b="1" dirty="0"/>
                        </a:p>
                        <a:p>
                          <a:pPr algn="ctr"/>
                          <a:r>
                            <a:rPr kumimoji="1" lang="en-US" altLang="ja-JP" dirty="0"/>
                            <a:t>deg</a:t>
                          </a:r>
                          <a:r>
                            <a:rPr kumimoji="1" lang="en-US" altLang="ja-JP" baseline="30000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m</a:t>
                          </a:r>
                          <a:r>
                            <a:rPr kumimoji="1" lang="en-US" altLang="ja-JP" baseline="30000" dirty="0"/>
                            <a:t>2</a:t>
                          </a:r>
                          <a:r>
                            <a:rPr kumimoji="1" lang="ja-JP" altLang="en-US" baseline="30000" dirty="0"/>
                            <a:t> </a:t>
                          </a:r>
                          <a:r>
                            <a:rPr kumimoji="1" lang="en-US" altLang="ja-JP" dirty="0"/>
                            <a:t>deg</a:t>
                          </a:r>
                          <a:r>
                            <a:rPr kumimoji="1" lang="en-US" altLang="ja-JP" baseline="30000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IRSF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1.5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0.0177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0.027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Subaru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51.7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1.77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027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Vera C. Rubin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37.4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9.3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350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7804157"/>
                  </p:ext>
                </p:extLst>
              </p:nvPr>
            </p:nvGraphicFramePr>
            <p:xfrm>
              <a:off x="1990750" y="1484784"/>
              <a:ext cx="5684915" cy="175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49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20896" t="-943" r="-246269" b="-1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22000" t="-943" r="-147500" b="-1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21306" t="-943" r="-1375" b="-186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IRSF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1.5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0.0177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21306" t="-172581" r="-1375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Subaru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51.7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1.77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21306" t="-277049" r="-1375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Vera C. Rubin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37.4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9.3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21306" t="-383333" r="-1375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436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Reflection and Refraction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313309" y="2101498"/>
                <a:ext cx="5723187" cy="262137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dirty="0"/>
                  <a:t>Refraction index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dirty="0"/>
                  <a:t>Angle of Incidence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ja-JP" altLang="en-US" dirty="0"/>
                  <a:t>：</a:t>
                </a:r>
                <a:r>
                  <a:rPr lang="en-US" altLang="ja-JP" dirty="0"/>
                  <a:t>Angle of Reflection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dirty="0"/>
                  <a:t>Angle of Refraction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en-US" altLang="ja-JP" dirty="0"/>
                  <a:t>Reflection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ja-JP" baseline="-25000" dirty="0"/>
              </a:p>
              <a:p>
                <a:r>
                  <a:rPr kumimoji="1" lang="en-US" altLang="ja-JP" dirty="0"/>
                  <a:t>Refraction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/>
                      </a:rPr>
                      <m:t>sin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/>
                      </a:rPr>
                      <m:t>sin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　（</a:t>
                </a:r>
                <a:r>
                  <a:rPr lang="en-US" altLang="ja-JP" dirty="0"/>
                  <a:t>Snell’s law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endParaRPr kumimoji="1" lang="ja-JP" altLang="en-US" baseline="-25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3309" y="2101498"/>
                <a:ext cx="5723187" cy="2621376"/>
              </a:xfrm>
              <a:blipFill>
                <a:blip r:embed="rId2"/>
                <a:stretch>
                  <a:fillRect l="-1279" t="-5116" r="-2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グループ化 25"/>
          <p:cNvGrpSpPr/>
          <p:nvPr/>
        </p:nvGrpSpPr>
        <p:grpSpPr>
          <a:xfrm>
            <a:off x="467544" y="1365033"/>
            <a:ext cx="2448272" cy="3335846"/>
            <a:chOff x="3126874" y="1556792"/>
            <a:chExt cx="2026156" cy="3335846"/>
          </a:xfrm>
        </p:grpSpPr>
        <p:sp>
          <p:nvSpPr>
            <p:cNvPr id="4" name="正方形/長方形 3"/>
            <p:cNvSpPr/>
            <p:nvPr/>
          </p:nvSpPr>
          <p:spPr>
            <a:xfrm>
              <a:off x="3126874" y="3284984"/>
              <a:ext cx="2026156" cy="160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>
              <a:off x="3275856" y="1844824"/>
              <a:ext cx="576064" cy="9361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3851920" y="2780928"/>
              <a:ext cx="288032" cy="5040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グループ化 12"/>
            <p:cNvGrpSpPr/>
            <p:nvPr/>
          </p:nvGrpSpPr>
          <p:grpSpPr>
            <a:xfrm rot="848655">
              <a:off x="3977088" y="3368731"/>
              <a:ext cx="864096" cy="1440160"/>
              <a:chOff x="3428256" y="2924944"/>
              <a:chExt cx="864096" cy="1440160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>
                <a:off x="3428256" y="2924944"/>
                <a:ext cx="576064" cy="9361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4004320" y="3861048"/>
                <a:ext cx="288032" cy="50405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グループ化 13"/>
            <p:cNvGrpSpPr/>
            <p:nvPr/>
          </p:nvGrpSpPr>
          <p:grpSpPr>
            <a:xfrm rot="10800000" flipH="1">
              <a:off x="4178017" y="1889212"/>
              <a:ext cx="792088" cy="1440160"/>
              <a:chOff x="3428256" y="2924944"/>
              <a:chExt cx="864096" cy="1440160"/>
            </a:xfrm>
          </p:grpSpPr>
          <p:cxnSp>
            <p:nvCxnSpPr>
              <p:cNvPr id="15" name="直線矢印コネクタ 14"/>
              <p:cNvCxnSpPr/>
              <p:nvPr/>
            </p:nvCxnSpPr>
            <p:spPr>
              <a:xfrm>
                <a:off x="3428256" y="2924944"/>
                <a:ext cx="576064" cy="9361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4004320" y="3861048"/>
                <a:ext cx="288032" cy="50405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線コネクタ 17"/>
            <p:cNvCxnSpPr/>
            <p:nvPr/>
          </p:nvCxnSpPr>
          <p:spPr>
            <a:xfrm>
              <a:off x="4139952" y="1556792"/>
              <a:ext cx="19032" cy="333584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3714836" y="2036583"/>
                  <a:ext cx="381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836" y="2036583"/>
                  <a:ext cx="3817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3343988" y="5085184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sz="2400" dirty="0"/>
                  <a:t>=1.0000	Vacuum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sz="2400" dirty="0"/>
                  <a:t>=1.0002	Air</a:t>
                </a:r>
                <a:endParaRPr lang="en-US" altLang="ja-JP" sz="2400" baseline="-25000" dirty="0"/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sz="2400" dirty="0"/>
                  <a:t>≃</a:t>
                </a:r>
                <a:r>
                  <a:rPr lang="en-US" altLang="ja-JP" sz="2400" dirty="0"/>
                  <a:t>1.5		Glass</a:t>
                </a:r>
                <a:endParaRPr lang="ja-JP" altLang="en-US" sz="2400" baseline="-250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988" y="5085184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878472" y="1835532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72" y="1835532"/>
                <a:ext cx="4612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683568" y="2608310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08310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83568" y="31409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657125" y="3789040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125" y="3789040"/>
                <a:ext cx="46660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1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651" y="2908413"/>
            <a:ext cx="765299" cy="102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What are Imaging and Seeing?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5813895" y="5327941"/>
            <a:ext cx="306739" cy="2943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703226" y="5604239"/>
            <a:ext cx="417408" cy="2174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5565709" y="5023158"/>
            <a:ext cx="967498" cy="1144758"/>
            <a:chOff x="7267662" y="1647927"/>
            <a:chExt cx="1554339" cy="1839118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7267662" y="1647927"/>
              <a:ext cx="936104" cy="9361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パイ 9"/>
            <p:cNvSpPr/>
            <p:nvPr/>
          </p:nvSpPr>
          <p:spPr>
            <a:xfrm rot="8001000">
              <a:off x="7496362" y="1918646"/>
              <a:ext cx="1325639" cy="1325639"/>
            </a:xfrm>
            <a:prstGeom prst="pie">
              <a:avLst>
                <a:gd name="adj1" fmla="val 0"/>
                <a:gd name="adj2" fmla="val 552606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直線コネクタ 10"/>
            <p:cNvCxnSpPr/>
            <p:nvPr/>
          </p:nvCxnSpPr>
          <p:spPr>
            <a:xfrm flipV="1">
              <a:off x="7335589" y="2551814"/>
              <a:ext cx="866705" cy="9352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円/楕円 11"/>
            <p:cNvSpPr/>
            <p:nvPr/>
          </p:nvSpPr>
          <p:spPr>
            <a:xfrm rot="10800000">
              <a:off x="7488592" y="2305418"/>
              <a:ext cx="216023" cy="55722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2" name="直線矢印コネクタ 21"/>
          <p:cNvCxnSpPr>
            <a:endCxn id="38" idx="0"/>
          </p:cNvCxnSpPr>
          <p:nvPr/>
        </p:nvCxnSpPr>
        <p:spPr>
          <a:xfrm flipV="1">
            <a:off x="3512047" y="2755481"/>
            <a:ext cx="1698384" cy="1727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38" idx="2"/>
          </p:cNvCxnSpPr>
          <p:nvPr/>
        </p:nvCxnSpPr>
        <p:spPr>
          <a:xfrm>
            <a:off x="3496836" y="2899154"/>
            <a:ext cx="1713595" cy="10309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38" idx="2"/>
          </p:cNvCxnSpPr>
          <p:nvPr/>
        </p:nvCxnSpPr>
        <p:spPr>
          <a:xfrm flipH="1">
            <a:off x="5210431" y="3307248"/>
            <a:ext cx="1567824" cy="6228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38" idx="0"/>
          </p:cNvCxnSpPr>
          <p:nvPr/>
        </p:nvCxnSpPr>
        <p:spPr>
          <a:xfrm flipH="1" flipV="1">
            <a:off x="5210431" y="2755481"/>
            <a:ext cx="1639295" cy="55176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1982590" y="1688586"/>
                <a:ext cx="670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Ray from an arbitral point </a:t>
                </a:r>
                <a14:m>
                  <m:oMath xmlns:m="http://schemas.openxmlformats.org/officeDocument/2006/math">
                    <m:r>
                      <a:rPr lang="en-US" altLang="ja-JP" sz="1800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ja-JP" dirty="0"/>
                  <a:t> on the frame is a diffused ray.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90" y="1688586"/>
                <a:ext cx="6704210" cy="369332"/>
              </a:xfrm>
              <a:prstGeom prst="rect">
                <a:avLst/>
              </a:prstGeom>
              <a:blipFill>
                <a:blip r:embed="rId3"/>
                <a:stretch>
                  <a:fillRect l="-727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V="1">
            <a:off x="3512047" y="2276872"/>
            <a:ext cx="0" cy="6513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2882607" y="2890389"/>
            <a:ext cx="652143" cy="5702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026" idx="0"/>
          </p:cNvCxnSpPr>
          <p:nvPr/>
        </p:nvCxnSpPr>
        <p:spPr>
          <a:xfrm flipH="1" flipV="1">
            <a:off x="2935272" y="2602549"/>
            <a:ext cx="560029" cy="3058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3484111" y="2928226"/>
            <a:ext cx="327182" cy="7795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7" y="1733768"/>
            <a:ext cx="765299" cy="102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直線矢印コネクタ 39"/>
          <p:cNvCxnSpPr/>
          <p:nvPr/>
        </p:nvCxnSpPr>
        <p:spPr>
          <a:xfrm>
            <a:off x="648713" y="1753581"/>
            <a:ext cx="98475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33502" y="1724509"/>
            <a:ext cx="911177" cy="4080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648713" y="1102227"/>
            <a:ext cx="0" cy="6513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19273" y="1715744"/>
            <a:ext cx="652143" cy="5702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9" idx="0"/>
          </p:cNvCxnSpPr>
          <p:nvPr/>
        </p:nvCxnSpPr>
        <p:spPr>
          <a:xfrm flipH="1" flipV="1">
            <a:off x="71938" y="1427904"/>
            <a:ext cx="560029" cy="3058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620777" y="1753581"/>
            <a:ext cx="327182" cy="7795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921758" y="2755481"/>
            <a:ext cx="577345" cy="117464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Tric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6826792" y="2937400"/>
                <a:ext cx="6211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1" i="1" smtClean="0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ja-JP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92" y="2937400"/>
                <a:ext cx="6211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3590264" y="2394452"/>
                <a:ext cx="5132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64" y="2394452"/>
                <a:ext cx="51328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1304647" y="3985982"/>
                <a:ext cx="66799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/>
                  <a:t>Imaging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 By some trick, </a:t>
                </a:r>
                <a14:m>
                  <m:oMath xmlns:m="http://schemas.openxmlformats.org/officeDocument/2006/math">
                    <m:r>
                      <a:rPr lang="en-US" altLang="ja-JP" sz="1800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ja-JP" b="1" dirty="0"/>
                  <a:t> corresponds one-to-one to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/>
                      </a:rPr>
                      <m:t>𝑷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ja-JP" b="1" dirty="0"/>
              </a:p>
              <a:p>
                <a:r>
                  <a:rPr lang="en-US" altLang="ja-JP" dirty="0"/>
                  <a:t>(The rays of light that do not pass through the trick fly off into space.)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647" y="3985982"/>
                <a:ext cx="6679970" cy="646331"/>
              </a:xfrm>
              <a:prstGeom prst="rect">
                <a:avLst/>
              </a:prstGeom>
              <a:blipFill>
                <a:blip r:embed="rId6"/>
                <a:stretch>
                  <a:fillRect l="-730" t="-8491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876" y="5212669"/>
            <a:ext cx="765299" cy="102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直線矢印コネクタ 61"/>
          <p:cNvCxnSpPr>
            <a:endCxn id="10" idx="1"/>
          </p:cNvCxnSpPr>
          <p:nvPr/>
        </p:nvCxnSpPr>
        <p:spPr>
          <a:xfrm>
            <a:off x="3689272" y="5232483"/>
            <a:ext cx="2131351" cy="885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3674061" y="5203410"/>
            <a:ext cx="2029165" cy="5758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V="1">
            <a:off x="3689272" y="4581128"/>
            <a:ext cx="0" cy="6513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H="1">
            <a:off x="3059832" y="5194645"/>
            <a:ext cx="652144" cy="5702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61" idx="0"/>
          </p:cNvCxnSpPr>
          <p:nvPr/>
        </p:nvCxnSpPr>
        <p:spPr>
          <a:xfrm flipH="1" flipV="1">
            <a:off x="3112498" y="4906805"/>
            <a:ext cx="560028" cy="3058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3661336" y="5232482"/>
            <a:ext cx="327182" cy="7795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/>
              <p:cNvSpPr/>
              <p:nvPr/>
            </p:nvSpPr>
            <p:spPr>
              <a:xfrm>
                <a:off x="3767489" y="4698708"/>
                <a:ext cx="5132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489" y="4698708"/>
                <a:ext cx="51328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正方形/長方形 81"/>
              <p:cNvSpPr/>
              <p:nvPr/>
            </p:nvSpPr>
            <p:spPr>
              <a:xfrm>
                <a:off x="6084168" y="5301208"/>
                <a:ext cx="6211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1" i="1" smtClean="0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ja-JP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82" name="正方形/長方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301208"/>
                <a:ext cx="621131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正方形/長方形 82"/>
              <p:cNvSpPr/>
              <p:nvPr/>
            </p:nvSpPr>
            <p:spPr>
              <a:xfrm>
                <a:off x="2339752" y="6300028"/>
                <a:ext cx="5501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/>
                  <a:t>Seeing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 By the lens of eye, </a:t>
                </a:r>
                <a14:m>
                  <m:oMath xmlns:m="http://schemas.openxmlformats.org/officeDocument/2006/math">
                    <m:r>
                      <a:rPr lang="en-US" altLang="ja-JP" sz="1800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ja-JP" b="1" dirty="0"/>
                  <a:t> corresponds one-to-one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ja-JP" b="1" dirty="0"/>
                  <a:t>’.</a:t>
                </a:r>
              </a:p>
            </p:txBody>
          </p:sp>
        </mc:Choice>
        <mc:Fallback xmlns="">
          <p:sp>
            <p:nvSpPr>
              <p:cNvPr id="83" name="正方形/長方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300028"/>
                <a:ext cx="5501442" cy="369332"/>
              </a:xfrm>
              <a:prstGeom prst="rect">
                <a:avLst/>
              </a:prstGeom>
              <a:blipFill>
                <a:blip r:embed="rId10"/>
                <a:stretch>
                  <a:fillRect l="-998" t="-13115" r="-99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33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Rule of Thin Lens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355" y="596194"/>
            <a:ext cx="73202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Rule</a:t>
            </a:r>
            <a:r>
              <a:rPr lang="ja-JP" altLang="en-US" sz="2800" dirty="0"/>
              <a:t> </a:t>
            </a:r>
            <a:r>
              <a:rPr lang="en-US" altLang="ja-JP" sz="2800" dirty="0"/>
              <a:t>1</a:t>
            </a:r>
            <a:r>
              <a:rPr lang="ja-JP" altLang="en-US" sz="2800" dirty="0"/>
              <a:t>：</a:t>
            </a:r>
            <a:endParaRPr lang="en-US" altLang="ja-JP" sz="2800" dirty="0"/>
          </a:p>
          <a:p>
            <a:r>
              <a:rPr kumimoji="1" lang="en-US" altLang="ja-JP" sz="2400" dirty="0"/>
              <a:t>Any ray that passes through the center of the lens will not change its direction.</a:t>
            </a:r>
            <a:endParaRPr kumimoji="1" lang="ja-JP" altLang="en-US" sz="2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658" y="3225739"/>
            <a:ext cx="88921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Rule 2</a:t>
            </a:r>
            <a:r>
              <a:rPr kumimoji="1" lang="ja-JP" altLang="en-US" sz="2800" dirty="0"/>
              <a:t>：</a:t>
            </a:r>
            <a:endParaRPr kumimoji="1" lang="en-US" altLang="ja-JP" sz="2800" dirty="0"/>
          </a:p>
          <a:p>
            <a:r>
              <a:rPr kumimoji="1" lang="en-US" altLang="ja-JP" sz="2400" dirty="0"/>
              <a:t>Any ray that enters parallel to the lens axis proceeds to the focal point</a:t>
            </a:r>
          </a:p>
          <a:p>
            <a:r>
              <a:rPr kumimoji="1" lang="en-US" altLang="ja-JP" sz="2400" dirty="0"/>
              <a:t>Any ray through the focal point proceeds parallel to the lens axis</a:t>
            </a:r>
            <a:endParaRPr kumimoji="1" lang="ja-JP" altLang="en-US" sz="2400" dirty="0"/>
          </a:p>
        </p:txBody>
      </p:sp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1E6136FA-74DE-401C-9DB5-0972F784BDD5}"/>
              </a:ext>
            </a:extLst>
          </p:cNvPr>
          <p:cNvSpPr/>
          <p:nvPr/>
        </p:nvSpPr>
        <p:spPr>
          <a:xfrm>
            <a:off x="7513039" y="1518998"/>
            <a:ext cx="928006" cy="1363142"/>
          </a:xfrm>
          <a:custGeom>
            <a:avLst/>
            <a:gdLst>
              <a:gd name="connsiteX0" fmla="*/ 45103 w 1533072"/>
              <a:gd name="connsiteY0" fmla="*/ 0 h 2251919"/>
              <a:gd name="connsiteX1" fmla="*/ 1487970 w 1533072"/>
              <a:gd name="connsiteY1" fmla="*/ 0 h 2251919"/>
              <a:gd name="connsiteX2" fmla="*/ 1517499 w 1533072"/>
              <a:gd name="connsiteY2" fmla="*/ 412218 h 2251919"/>
              <a:gd name="connsiteX3" fmla="*/ 1533072 w 1533072"/>
              <a:gd name="connsiteY3" fmla="*/ 1081648 h 2251919"/>
              <a:gd name="connsiteX4" fmla="*/ 1517499 w 1533072"/>
              <a:gd name="connsiteY4" fmla="*/ 1751078 h 2251919"/>
              <a:gd name="connsiteX5" fmla="*/ 1481621 w 1533072"/>
              <a:gd name="connsiteY5" fmla="*/ 2251919 h 2251919"/>
              <a:gd name="connsiteX6" fmla="*/ 51451 w 1533072"/>
              <a:gd name="connsiteY6" fmla="*/ 2251919 h 2251919"/>
              <a:gd name="connsiteX7" fmla="*/ 15574 w 1533072"/>
              <a:gd name="connsiteY7" fmla="*/ 1751078 h 2251919"/>
              <a:gd name="connsiteX8" fmla="*/ 0 w 1533072"/>
              <a:gd name="connsiteY8" fmla="*/ 1081648 h 2251919"/>
              <a:gd name="connsiteX9" fmla="*/ 15574 w 1533072"/>
              <a:gd name="connsiteY9" fmla="*/ 412218 h 225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3072" h="2251919">
                <a:moveTo>
                  <a:pt x="45103" y="0"/>
                </a:moveTo>
                <a:lnTo>
                  <a:pt x="1487970" y="0"/>
                </a:lnTo>
                <a:lnTo>
                  <a:pt x="1517499" y="412218"/>
                </a:lnTo>
                <a:cubicBezTo>
                  <a:pt x="1527710" y="628450"/>
                  <a:pt x="1533072" y="852336"/>
                  <a:pt x="1533072" y="1081648"/>
                </a:cubicBezTo>
                <a:cubicBezTo>
                  <a:pt x="1533072" y="1310961"/>
                  <a:pt x="1527710" y="1534846"/>
                  <a:pt x="1517499" y="1751078"/>
                </a:cubicBezTo>
                <a:lnTo>
                  <a:pt x="1481621" y="2251919"/>
                </a:lnTo>
                <a:lnTo>
                  <a:pt x="51451" y="2251919"/>
                </a:lnTo>
                <a:lnTo>
                  <a:pt x="15574" y="1751078"/>
                </a:lnTo>
                <a:cubicBezTo>
                  <a:pt x="5363" y="1534846"/>
                  <a:pt x="0" y="1310961"/>
                  <a:pt x="0" y="1081648"/>
                </a:cubicBezTo>
                <a:cubicBezTo>
                  <a:pt x="0" y="852336"/>
                  <a:pt x="5363" y="628450"/>
                  <a:pt x="15574" y="41221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789721" y="1772816"/>
            <a:ext cx="432048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 flipH="1">
            <a:off x="755576" y="2724614"/>
            <a:ext cx="295232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683569" y="2540979"/>
            <a:ext cx="2700654" cy="374626"/>
            <a:chOff x="3385745" y="2180600"/>
            <a:chExt cx="1546890" cy="374626"/>
          </a:xfrm>
        </p:grpSpPr>
        <p:cxnSp>
          <p:nvCxnSpPr>
            <p:cNvPr id="10" name="直線矢印コネクタ 9"/>
            <p:cNvCxnSpPr>
              <a:cxnSpLocks/>
            </p:cNvCxnSpPr>
            <p:nvPr/>
          </p:nvCxnSpPr>
          <p:spPr>
            <a:xfrm>
              <a:off x="3385745" y="2180600"/>
              <a:ext cx="1128013" cy="274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cxnSpLocks/>
            </p:cNvCxnSpPr>
            <p:nvPr/>
          </p:nvCxnSpPr>
          <p:spPr>
            <a:xfrm>
              <a:off x="4513758" y="2455404"/>
              <a:ext cx="418877" cy="998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617359" y="250503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9" y="2505032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3108278" y="263465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278" y="2634652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/楕円 25"/>
          <p:cNvSpPr/>
          <p:nvPr/>
        </p:nvSpPr>
        <p:spPr>
          <a:xfrm>
            <a:off x="1789720" y="4459082"/>
            <a:ext cx="432048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-396553" y="5395186"/>
            <a:ext cx="5616625" cy="27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7786" y="4978492"/>
            <a:ext cx="16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Collimated light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-396553" y="4634447"/>
            <a:ext cx="24022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2005745" y="6354843"/>
            <a:ext cx="179002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204862" y="6381328"/>
                <a:ext cx="1647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0" dirty="0"/>
                  <a:t>Focal length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𝑓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62" y="6381328"/>
                <a:ext cx="1647759" cy="400110"/>
              </a:xfrm>
              <a:prstGeom prst="rect">
                <a:avLst/>
              </a:prstGeom>
              <a:blipFill>
                <a:blip r:embed="rId4"/>
                <a:stretch>
                  <a:fillRect l="-4074" t="-9231" r="-370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グループ化 41"/>
          <p:cNvGrpSpPr/>
          <p:nvPr/>
        </p:nvGrpSpPr>
        <p:grpSpPr>
          <a:xfrm>
            <a:off x="2005744" y="4634448"/>
            <a:ext cx="2587180" cy="995521"/>
            <a:chOff x="2725825" y="2019832"/>
            <a:chExt cx="2443413" cy="591779"/>
          </a:xfrm>
        </p:grpSpPr>
        <p:cxnSp>
          <p:nvCxnSpPr>
            <p:cNvPr id="43" name="直線矢印コネクタ 42"/>
            <p:cNvCxnSpPr/>
            <p:nvPr/>
          </p:nvCxnSpPr>
          <p:spPr>
            <a:xfrm>
              <a:off x="2725825" y="2019832"/>
              <a:ext cx="1787933" cy="4355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cxnSpLocks/>
            </p:cNvCxnSpPr>
            <p:nvPr/>
          </p:nvCxnSpPr>
          <p:spPr>
            <a:xfrm>
              <a:off x="4513758" y="2455404"/>
              <a:ext cx="655480" cy="1562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線コネクタ 47"/>
          <p:cNvCxnSpPr/>
          <p:nvPr/>
        </p:nvCxnSpPr>
        <p:spPr>
          <a:xfrm flipV="1">
            <a:off x="3805943" y="5397941"/>
            <a:ext cx="1" cy="9248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333119" y="4825848"/>
            <a:ext cx="1214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Focal</a:t>
            </a:r>
            <a:r>
              <a:rPr lang="ja-JP" altLang="en-US" dirty="0"/>
              <a:t> </a:t>
            </a:r>
            <a:r>
              <a:rPr lang="en-US" altLang="ja-JP" dirty="0"/>
              <a:t>point</a:t>
            </a:r>
            <a:endParaRPr lang="ja-JP" altLang="en-US" dirty="0"/>
          </a:p>
        </p:txBody>
      </p:sp>
      <p:cxnSp>
        <p:nvCxnSpPr>
          <p:cNvPr id="29" name="直線コネクタ 28"/>
          <p:cNvCxnSpPr/>
          <p:nvPr/>
        </p:nvCxnSpPr>
        <p:spPr>
          <a:xfrm>
            <a:off x="-396552" y="6165304"/>
            <a:ext cx="24022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 flipV="1">
            <a:off x="2005743" y="5093013"/>
            <a:ext cx="2566747" cy="1072292"/>
            <a:chOff x="2725825" y="2019832"/>
            <a:chExt cx="2424115" cy="587180"/>
          </a:xfrm>
        </p:grpSpPr>
        <p:cxnSp>
          <p:nvCxnSpPr>
            <p:cNvPr id="31" name="直線矢印コネクタ 30"/>
            <p:cNvCxnSpPr/>
            <p:nvPr/>
          </p:nvCxnSpPr>
          <p:spPr>
            <a:xfrm>
              <a:off x="2725825" y="2019832"/>
              <a:ext cx="1787933" cy="4355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cxnSpLocks/>
            </p:cNvCxnSpPr>
            <p:nvPr/>
          </p:nvCxnSpPr>
          <p:spPr>
            <a:xfrm>
              <a:off x="4513758" y="2455404"/>
              <a:ext cx="636182" cy="1516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BBF6642-B0B7-4CE7-9339-E1BDE9AE9AF1}"/>
              </a:ext>
            </a:extLst>
          </p:cNvPr>
          <p:cNvCxnSpPr>
            <a:cxnSpLocks/>
          </p:cNvCxnSpPr>
          <p:nvPr/>
        </p:nvCxnSpPr>
        <p:spPr>
          <a:xfrm>
            <a:off x="7514906" y="1951140"/>
            <a:ext cx="926139" cy="401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05A27D3-F78E-4101-84E4-DBF3E4834128}"/>
              </a:ext>
            </a:extLst>
          </p:cNvPr>
          <p:cNvCxnSpPr>
            <a:cxnSpLocks/>
          </p:cNvCxnSpPr>
          <p:nvPr/>
        </p:nvCxnSpPr>
        <p:spPr>
          <a:xfrm>
            <a:off x="8448434" y="2352221"/>
            <a:ext cx="677103" cy="944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F3E8876-FC27-4BB0-8132-1377EE6A45DA}"/>
              </a:ext>
            </a:extLst>
          </p:cNvPr>
          <p:cNvCxnSpPr>
            <a:cxnSpLocks/>
          </p:cNvCxnSpPr>
          <p:nvPr/>
        </p:nvCxnSpPr>
        <p:spPr>
          <a:xfrm>
            <a:off x="6819487" y="1853786"/>
            <a:ext cx="677103" cy="944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BEEFC8A-47C2-4DF8-82CC-AF86F02B17A4}"/>
              </a:ext>
            </a:extLst>
          </p:cNvPr>
          <p:cNvCxnSpPr>
            <a:cxnSpLocks/>
          </p:cNvCxnSpPr>
          <p:nvPr/>
        </p:nvCxnSpPr>
        <p:spPr>
          <a:xfrm>
            <a:off x="6951590" y="1996195"/>
            <a:ext cx="1934248" cy="27743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E846D0-50E8-42AF-800F-08119958680E}"/>
              </a:ext>
            </a:extLst>
          </p:cNvPr>
          <p:cNvSpPr txBox="1"/>
          <p:nvPr/>
        </p:nvSpPr>
        <p:spPr>
          <a:xfrm>
            <a:off x="6300191" y="2939536"/>
            <a:ext cx="2825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Strictly speaking, rays are vertically displaced, but if the lens is thin, the displacement is negligible.</a:t>
            </a:r>
            <a:endParaRPr kumimoji="1" lang="ja-JP" altLang="en-US" sz="14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90321C2-337D-44BC-B031-087BE25E9B90}"/>
              </a:ext>
            </a:extLst>
          </p:cNvPr>
          <p:cNvSpPr/>
          <p:nvPr/>
        </p:nvSpPr>
        <p:spPr>
          <a:xfrm>
            <a:off x="1956325" y="2678046"/>
            <a:ext cx="90697" cy="90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9E24CB1-AC4B-4F5D-97C3-8EC2F40DACF0}"/>
              </a:ext>
            </a:extLst>
          </p:cNvPr>
          <p:cNvSpPr/>
          <p:nvPr/>
        </p:nvSpPr>
        <p:spPr>
          <a:xfrm>
            <a:off x="7929026" y="2089561"/>
            <a:ext cx="90697" cy="90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424E5E2-C6AB-4D5E-9F0C-1C4CE7A042C5}"/>
              </a:ext>
            </a:extLst>
          </p:cNvPr>
          <p:cNvCxnSpPr>
            <a:cxnSpLocks/>
          </p:cNvCxnSpPr>
          <p:nvPr/>
        </p:nvCxnSpPr>
        <p:spPr>
          <a:xfrm flipH="1">
            <a:off x="7196218" y="2151935"/>
            <a:ext cx="157579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25">
            <a:extLst>
              <a:ext uri="{FF2B5EF4-FFF2-40B4-BE49-F238E27FC236}">
                <a16:creationId xmlns:a16="http://schemas.microsoft.com/office/drawing/2014/main" id="{4D2DD863-F156-47A2-B0B1-6C599DB5E011}"/>
              </a:ext>
            </a:extLst>
          </p:cNvPr>
          <p:cNvSpPr/>
          <p:nvPr/>
        </p:nvSpPr>
        <p:spPr>
          <a:xfrm rot="10800000">
            <a:off x="7456752" y="4389313"/>
            <a:ext cx="432048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BE7ACC-433B-4317-A2C1-47FAAAB856C4}"/>
              </a:ext>
            </a:extLst>
          </p:cNvPr>
          <p:cNvSpPr txBox="1"/>
          <p:nvPr/>
        </p:nvSpPr>
        <p:spPr>
          <a:xfrm>
            <a:off x="8016346" y="5412571"/>
            <a:ext cx="119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Collimated</a:t>
            </a:r>
          </a:p>
          <a:p>
            <a:r>
              <a:rPr lang="en-US" altLang="ja-JP" dirty="0"/>
              <a:t>light</a:t>
            </a:r>
            <a:endParaRPr kumimoji="1" lang="ja-JP" altLang="en-US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177C8C7-D995-48D3-8835-3C93D2CE471D}"/>
              </a:ext>
            </a:extLst>
          </p:cNvPr>
          <p:cNvCxnSpPr/>
          <p:nvPr/>
        </p:nvCxnSpPr>
        <p:spPr>
          <a:xfrm rot="10800000">
            <a:off x="7672776" y="6086156"/>
            <a:ext cx="24022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FDFFA31-72BD-48B0-BF3D-23D94A4536D2}"/>
              </a:ext>
            </a:extLst>
          </p:cNvPr>
          <p:cNvCxnSpPr>
            <a:cxnSpLocks/>
          </p:cNvCxnSpPr>
          <p:nvPr/>
        </p:nvCxnSpPr>
        <p:spPr>
          <a:xfrm flipH="1" flipV="1">
            <a:off x="4956926" y="5034978"/>
            <a:ext cx="2715850" cy="105117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A70286F-A565-4073-92A2-5CC753D76BA3}"/>
              </a:ext>
            </a:extLst>
          </p:cNvPr>
          <p:cNvSpPr/>
          <p:nvPr/>
        </p:nvSpPr>
        <p:spPr>
          <a:xfrm>
            <a:off x="5270942" y="5523435"/>
            <a:ext cx="1214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Focal</a:t>
            </a:r>
            <a:r>
              <a:rPr lang="ja-JP" altLang="en-US" dirty="0"/>
              <a:t> </a:t>
            </a:r>
            <a:r>
              <a:rPr lang="en-US" altLang="ja-JP" dirty="0"/>
              <a:t>point</a:t>
            </a:r>
            <a:endParaRPr lang="ja-JP" altLang="en-US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18BD5F8-BB3F-4E46-9A7A-B52102F21C5E}"/>
              </a:ext>
            </a:extLst>
          </p:cNvPr>
          <p:cNvCxnSpPr/>
          <p:nvPr/>
        </p:nvCxnSpPr>
        <p:spPr>
          <a:xfrm rot="10800000">
            <a:off x="7672775" y="4555299"/>
            <a:ext cx="24022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CE4259A-13E8-41A7-9313-73EB262A19B2}"/>
              </a:ext>
            </a:extLst>
          </p:cNvPr>
          <p:cNvCxnSpPr>
            <a:cxnSpLocks/>
          </p:cNvCxnSpPr>
          <p:nvPr/>
        </p:nvCxnSpPr>
        <p:spPr>
          <a:xfrm flipH="1">
            <a:off x="4936492" y="4555298"/>
            <a:ext cx="2736286" cy="114969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4221EF0-E754-41C6-8D3A-CDD2361717D7}"/>
              </a:ext>
            </a:extLst>
          </p:cNvPr>
          <p:cNvCxnSpPr/>
          <p:nvPr/>
        </p:nvCxnSpPr>
        <p:spPr>
          <a:xfrm flipH="1">
            <a:off x="4799078" y="5390743"/>
            <a:ext cx="5616625" cy="27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 descr="f_{1}">
            <a:extLst>
              <a:ext uri="{FF2B5EF4-FFF2-40B4-BE49-F238E27FC236}">
                <a16:creationId xmlns:a16="http://schemas.microsoft.com/office/drawing/2014/main" id="{E37BA9E1-19DC-E843-653C-E56D48C86D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9550" y="-120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C2AD137-BCB5-E2C7-3CEA-A87A821BFE01}"/>
              </a:ext>
            </a:extLst>
          </p:cNvPr>
          <p:cNvSpPr/>
          <p:nvPr/>
        </p:nvSpPr>
        <p:spPr>
          <a:xfrm>
            <a:off x="3847641" y="5326617"/>
            <a:ext cx="119291" cy="119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D01D6C3-BFAD-A74F-A65D-CD6337A1411D}"/>
              </a:ext>
            </a:extLst>
          </p:cNvPr>
          <p:cNvSpPr/>
          <p:nvPr/>
        </p:nvSpPr>
        <p:spPr>
          <a:xfrm>
            <a:off x="5716650" y="5307544"/>
            <a:ext cx="119291" cy="119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28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9A040-B999-4201-AD64-EFFF7400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Thin Lens and the Focal Point</a:t>
            </a:r>
            <a:endParaRPr kumimoji="1" lang="ja-JP" altLang="en-US" dirty="0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C09F96EF-97C9-4F44-B4EB-AC146410BBB0}"/>
              </a:ext>
            </a:extLst>
          </p:cNvPr>
          <p:cNvSpPr/>
          <p:nvPr/>
        </p:nvSpPr>
        <p:spPr>
          <a:xfrm>
            <a:off x="4139952" y="2492896"/>
            <a:ext cx="556305" cy="1656184"/>
          </a:xfrm>
          <a:custGeom>
            <a:avLst/>
            <a:gdLst>
              <a:gd name="connsiteX0" fmla="*/ 240853 w 556305"/>
              <a:gd name="connsiteY0" fmla="*/ 0 h 1656184"/>
              <a:gd name="connsiteX1" fmla="*/ 551235 w 556305"/>
              <a:gd name="connsiteY1" fmla="*/ 0 h 1656184"/>
              <a:gd name="connsiteX2" fmla="*/ 556305 w 556305"/>
              <a:gd name="connsiteY2" fmla="*/ 6254 h 1656184"/>
              <a:gd name="connsiteX3" fmla="*/ 519510 w 556305"/>
              <a:gd name="connsiteY3" fmla="*/ 81715 h 1656184"/>
              <a:gd name="connsiteX4" fmla="*/ 414482 w 556305"/>
              <a:gd name="connsiteY4" fmla="*/ 828092 h 1656184"/>
              <a:gd name="connsiteX5" fmla="*/ 519510 w 556305"/>
              <a:gd name="connsiteY5" fmla="*/ 1574469 h 1656184"/>
              <a:gd name="connsiteX6" fmla="*/ 556305 w 556305"/>
              <a:gd name="connsiteY6" fmla="*/ 1649930 h 1656184"/>
              <a:gd name="connsiteX7" fmla="*/ 551235 w 556305"/>
              <a:gd name="connsiteY7" fmla="*/ 1656184 h 1656184"/>
              <a:gd name="connsiteX8" fmla="*/ 240853 w 556305"/>
              <a:gd name="connsiteY8" fmla="*/ 1656184 h 1656184"/>
              <a:gd name="connsiteX9" fmla="*/ 174612 w 556305"/>
              <a:gd name="connsiteY9" fmla="*/ 1574469 h 1656184"/>
              <a:gd name="connsiteX10" fmla="*/ 0 w 556305"/>
              <a:gd name="connsiteY10" fmla="*/ 828092 h 1656184"/>
              <a:gd name="connsiteX11" fmla="*/ 174612 w 556305"/>
              <a:gd name="connsiteY11" fmla="*/ 81715 h 165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6305" h="1656184">
                <a:moveTo>
                  <a:pt x="240853" y="0"/>
                </a:moveTo>
                <a:lnTo>
                  <a:pt x="551235" y="0"/>
                </a:lnTo>
                <a:lnTo>
                  <a:pt x="556305" y="6254"/>
                </a:lnTo>
                <a:lnTo>
                  <a:pt x="519510" y="81715"/>
                </a:lnTo>
                <a:cubicBezTo>
                  <a:pt x="456144" y="243469"/>
                  <a:pt x="414482" y="517397"/>
                  <a:pt x="414482" y="828092"/>
                </a:cubicBezTo>
                <a:cubicBezTo>
                  <a:pt x="414482" y="1138787"/>
                  <a:pt x="456144" y="1412715"/>
                  <a:pt x="519510" y="1574469"/>
                </a:cubicBezTo>
                <a:lnTo>
                  <a:pt x="556305" y="1649930"/>
                </a:lnTo>
                <a:lnTo>
                  <a:pt x="551235" y="1656184"/>
                </a:lnTo>
                <a:lnTo>
                  <a:pt x="240853" y="1656184"/>
                </a:lnTo>
                <a:lnTo>
                  <a:pt x="174612" y="1574469"/>
                </a:lnTo>
                <a:cubicBezTo>
                  <a:pt x="69264" y="1412715"/>
                  <a:pt x="0" y="1138787"/>
                  <a:pt x="0" y="828092"/>
                </a:cubicBezTo>
                <a:cubicBezTo>
                  <a:pt x="0" y="517397"/>
                  <a:pt x="69264" y="243469"/>
                  <a:pt x="174612" y="8171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14C51F8-D972-4EE5-9B55-1C53C548EAA1}"/>
              </a:ext>
            </a:extLst>
          </p:cNvPr>
          <p:cNvCxnSpPr/>
          <p:nvPr/>
        </p:nvCxnSpPr>
        <p:spPr>
          <a:xfrm flipH="1">
            <a:off x="1609791" y="3298943"/>
            <a:ext cx="5616625" cy="27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0DAAC9D2-49E6-4BA3-AFEF-87DBB5A29F51}"/>
              </a:ext>
            </a:extLst>
          </p:cNvPr>
          <p:cNvSpPr/>
          <p:nvPr/>
        </p:nvSpPr>
        <p:spPr>
          <a:xfrm>
            <a:off x="2483768" y="3217108"/>
            <a:ext cx="163669" cy="1636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D2141B9-1B78-4899-AA4B-C588B6B344F9}"/>
              </a:ext>
            </a:extLst>
          </p:cNvPr>
          <p:cNvSpPr/>
          <p:nvPr/>
        </p:nvSpPr>
        <p:spPr>
          <a:xfrm>
            <a:off x="6025103" y="3217107"/>
            <a:ext cx="163669" cy="1636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D95B982-81F0-4B66-A0FB-4DBDDDC8CD68}"/>
                  </a:ext>
                </a:extLst>
              </p:cNvPr>
              <p:cNvSpPr/>
              <p:nvPr/>
            </p:nvSpPr>
            <p:spPr>
              <a:xfrm>
                <a:off x="1056093" y="4808839"/>
                <a:ext cx="67240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/>
                  <a:t>The focal length of the front and back are equivalent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D95B982-81F0-4B66-A0FB-4DBDDDC8C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93" y="4808839"/>
                <a:ext cx="6724020" cy="830997"/>
              </a:xfrm>
              <a:prstGeom prst="rect">
                <a:avLst/>
              </a:prstGeom>
              <a:blipFill>
                <a:blip r:embed="rId2"/>
                <a:stretch>
                  <a:fillRect l="-1360" t="-5882" r="-363" b="-95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DFA6924-AE66-402F-9758-95D5F05219F0}"/>
                  </a:ext>
                </a:extLst>
              </p:cNvPr>
              <p:cNvSpPr/>
              <p:nvPr/>
            </p:nvSpPr>
            <p:spPr>
              <a:xfrm>
                <a:off x="4989744" y="2827980"/>
                <a:ext cx="4355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DFA6924-AE66-402F-9758-95D5F052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744" y="2827980"/>
                <a:ext cx="43550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132F547-A3A0-4BBB-9903-5770A9F82B45}"/>
                  </a:ext>
                </a:extLst>
              </p:cNvPr>
              <p:cNvSpPr/>
              <p:nvPr/>
            </p:nvSpPr>
            <p:spPr>
              <a:xfrm>
                <a:off x="3347864" y="2805412"/>
                <a:ext cx="430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132F547-A3A0-4BBB-9903-5770A9F82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5412"/>
                <a:ext cx="43018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F6D32C-CE5C-87D8-2E51-65FEC0A63190}"/>
              </a:ext>
            </a:extLst>
          </p:cNvPr>
          <p:cNvSpPr txBox="1"/>
          <p:nvPr/>
        </p:nvSpPr>
        <p:spPr>
          <a:xfrm>
            <a:off x="2331831" y="3438532"/>
            <a:ext cx="106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fp1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1507BB-0A8D-AB57-982A-735A7F6AF4EA}"/>
              </a:ext>
            </a:extLst>
          </p:cNvPr>
          <p:cNvSpPr txBox="1"/>
          <p:nvPr/>
        </p:nvSpPr>
        <p:spPr>
          <a:xfrm>
            <a:off x="5910619" y="3438532"/>
            <a:ext cx="55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fp2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94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Light from Astronomical Objects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Objects of Infinite Distance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4111811" y="2416436"/>
            <a:ext cx="432048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925538" y="3352540"/>
            <a:ext cx="5616625" cy="27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>
            <a:off x="1925538" y="2569474"/>
            <a:ext cx="6390878" cy="1553185"/>
            <a:chOff x="323528" y="2019832"/>
            <a:chExt cx="6390878" cy="1553185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2725825" y="2019832"/>
              <a:ext cx="1787933" cy="4355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323528" y="2042159"/>
              <a:ext cx="24022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323528" y="3573016"/>
              <a:ext cx="24022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V="1">
              <a:off x="2699792" y="3139964"/>
              <a:ext cx="1813966" cy="4330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513758" y="2455404"/>
              <a:ext cx="2200648" cy="6024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4445198" y="2536145"/>
              <a:ext cx="2269208" cy="6048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コネクタ 34"/>
          <p:cNvCxnSpPr/>
          <p:nvPr/>
        </p:nvCxnSpPr>
        <p:spPr>
          <a:xfrm>
            <a:off x="7541376" y="3341316"/>
            <a:ext cx="198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4380379" y="2568034"/>
            <a:ext cx="2986847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662607" y="2306424"/>
                <a:ext cx="47410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607" y="2306424"/>
                <a:ext cx="4741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星 5 49"/>
          <p:cNvSpPr/>
          <p:nvPr/>
        </p:nvSpPr>
        <p:spPr>
          <a:xfrm>
            <a:off x="440622" y="3085787"/>
            <a:ext cx="521732" cy="521732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4107321" y="4941675"/>
            <a:ext cx="432048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>
            <a:cxnSpLocks/>
          </p:cNvCxnSpPr>
          <p:nvPr/>
        </p:nvCxnSpPr>
        <p:spPr>
          <a:xfrm flipH="1">
            <a:off x="107504" y="5877779"/>
            <a:ext cx="74301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281088" y="5168445"/>
            <a:ext cx="16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Collimated light</a:t>
            </a:r>
            <a:endParaRPr kumimoji="1" lang="ja-JP" altLang="en-US" dirty="0"/>
          </a:p>
        </p:txBody>
      </p:sp>
      <p:grpSp>
        <p:nvGrpSpPr>
          <p:cNvPr id="63" name="グループ化 62"/>
          <p:cNvGrpSpPr/>
          <p:nvPr/>
        </p:nvGrpSpPr>
        <p:grpSpPr>
          <a:xfrm rot="488010">
            <a:off x="22160" y="4980659"/>
            <a:ext cx="6875975" cy="1843071"/>
            <a:chOff x="-1628891" y="2019832"/>
            <a:chExt cx="7343797" cy="1843071"/>
          </a:xfrm>
        </p:grpSpPr>
        <p:cxnSp>
          <p:nvCxnSpPr>
            <p:cNvPr id="64" name="直線矢印コネクタ 63"/>
            <p:cNvCxnSpPr/>
            <p:nvPr/>
          </p:nvCxnSpPr>
          <p:spPr>
            <a:xfrm>
              <a:off x="2725825" y="2019832"/>
              <a:ext cx="1787933" cy="43557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323528" y="2042159"/>
              <a:ext cx="240229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cxnSpLocks/>
            </p:cNvCxnSpPr>
            <p:nvPr/>
          </p:nvCxnSpPr>
          <p:spPr>
            <a:xfrm rot="21111990">
              <a:off x="-1628891" y="3283129"/>
              <a:ext cx="4332703" cy="57977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/>
            <p:nvPr/>
          </p:nvCxnSpPr>
          <p:spPr>
            <a:xfrm flipV="1">
              <a:off x="2699792" y="3139964"/>
              <a:ext cx="1813966" cy="43305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4513758" y="2455404"/>
              <a:ext cx="1201148" cy="34749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445198" y="2805653"/>
              <a:ext cx="1269708" cy="33431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線矢印コネクタ 70"/>
          <p:cNvCxnSpPr/>
          <p:nvPr/>
        </p:nvCxnSpPr>
        <p:spPr>
          <a:xfrm>
            <a:off x="7667786" y="5866555"/>
            <a:ext cx="0" cy="49331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568612" y="6359865"/>
            <a:ext cx="198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7536886" y="5866555"/>
            <a:ext cx="198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正方形/長方形 74"/>
              <p:cNvSpPr/>
              <p:nvPr/>
            </p:nvSpPr>
            <p:spPr>
              <a:xfrm>
                <a:off x="7681688" y="5927817"/>
                <a:ext cx="4187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5" name="正方形/長方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688" y="5927817"/>
                <a:ext cx="41870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/>
              <p:cNvSpPr/>
              <p:nvPr/>
            </p:nvSpPr>
            <p:spPr>
              <a:xfrm>
                <a:off x="935737" y="5776556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6" name="正方形/長方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37" y="5776556"/>
                <a:ext cx="47891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/>
          <p:cNvCxnSpPr/>
          <p:nvPr/>
        </p:nvCxnSpPr>
        <p:spPr>
          <a:xfrm flipH="1">
            <a:off x="4323346" y="4991713"/>
            <a:ext cx="2986847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5605574" y="4730103"/>
                <a:ext cx="47410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74" y="4730103"/>
                <a:ext cx="47410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星 5 90"/>
          <p:cNvSpPr/>
          <p:nvPr/>
        </p:nvSpPr>
        <p:spPr>
          <a:xfrm>
            <a:off x="6702449" y="6079807"/>
            <a:ext cx="310419" cy="301084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526924"/>
            <a:ext cx="82454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Because astronomical objects are very far away, the rays are parallel (collimated light).</a:t>
            </a:r>
          </a:p>
          <a:p>
            <a:r>
              <a:rPr lang="en-US" altLang="ja-JP" dirty="0"/>
              <a:t>The rays go through the focal point, </a:t>
            </a:r>
          </a:p>
          <a:p>
            <a:r>
              <a:rPr lang="en-US" altLang="ja-JP" dirty="0"/>
              <a:t>and the images of the objects appear on a screen at the focal point 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正方形/長方形 91"/>
              <p:cNvSpPr/>
              <p:nvPr/>
            </p:nvSpPr>
            <p:spPr>
              <a:xfrm>
                <a:off x="611560" y="4288644"/>
                <a:ext cx="52952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/>
                  <a:t>Q: Where does the image of rays with angle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appear?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92" name="正方形/長方形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88644"/>
                <a:ext cx="5295296" cy="369332"/>
              </a:xfrm>
              <a:prstGeom prst="rect">
                <a:avLst/>
              </a:prstGeom>
              <a:blipFill>
                <a:blip r:embed="rId6"/>
                <a:stretch>
                  <a:fillRect l="-921" t="-10000" r="-23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矢印コネクタ 92"/>
          <p:cNvCxnSpPr/>
          <p:nvPr/>
        </p:nvCxnSpPr>
        <p:spPr>
          <a:xfrm>
            <a:off x="6882755" y="5850850"/>
            <a:ext cx="72984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/>
              <p:cNvSpPr/>
              <p:nvPr/>
            </p:nvSpPr>
            <p:spPr>
              <a:xfrm>
                <a:off x="7064232" y="5325883"/>
                <a:ext cx="4187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96" name="正方形/長方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232" y="5325883"/>
                <a:ext cx="41870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星 5 96"/>
          <p:cNvSpPr/>
          <p:nvPr/>
        </p:nvSpPr>
        <p:spPr>
          <a:xfrm>
            <a:off x="7246230" y="3178290"/>
            <a:ext cx="260866" cy="271192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Light from Astronomical Objects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Objects of Infinite Distance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70103" y="1419265"/>
            <a:ext cx="8794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By rule 2, the ray through the focal point in front of the lens proceeds parallel to the axis.</a:t>
            </a:r>
            <a:endParaRPr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 rot="10800000">
            <a:off x="2795453" y="4712256"/>
            <a:ext cx="4008795" cy="1771793"/>
            <a:chOff x="1994962" y="4459081"/>
            <a:chExt cx="5719359" cy="2527821"/>
          </a:xfrm>
        </p:grpSpPr>
        <p:sp>
          <p:nvSpPr>
            <p:cNvPr id="27" name="円/楕円 26"/>
            <p:cNvSpPr/>
            <p:nvPr/>
          </p:nvSpPr>
          <p:spPr>
            <a:xfrm>
              <a:off x="4283969" y="4459082"/>
              <a:ext cx="432048" cy="1872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 flipH="1">
              <a:off x="2097696" y="5395186"/>
              <a:ext cx="5616625" cy="275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>
              <a:off x="4499994" y="6354843"/>
              <a:ext cx="179002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 rot="10800000">
                  <a:off x="5135630" y="6416064"/>
                  <a:ext cx="557757" cy="5708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135630" y="6416064"/>
                  <a:ext cx="557757" cy="57083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線コネクタ 30"/>
            <p:cNvCxnSpPr/>
            <p:nvPr/>
          </p:nvCxnSpPr>
          <p:spPr>
            <a:xfrm rot="10800000" flipH="1" flipV="1">
              <a:off x="1994962" y="4459081"/>
              <a:ext cx="5423134" cy="1990194"/>
            </a:xfrm>
            <a:prstGeom prst="line">
              <a:avLst/>
            </a:prstGeom>
            <a:ln w="3810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6300192" y="5397941"/>
              <a:ext cx="1" cy="92480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/>
            <p:cNvSpPr/>
            <p:nvPr/>
          </p:nvSpPr>
          <p:spPr>
            <a:xfrm rot="10800000">
              <a:off x="6085454" y="4658557"/>
              <a:ext cx="537904" cy="5269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err="1"/>
                <a:t>fp</a:t>
              </a:r>
              <a:endParaRPr lang="ja-JP" altLang="en-US" dirty="0"/>
            </a:p>
          </p:txBody>
        </p:sp>
      </p:grpSp>
      <p:sp>
        <p:nvSpPr>
          <p:cNvPr id="35" name="正方形/長方形 34"/>
          <p:cNvSpPr/>
          <p:nvPr/>
        </p:nvSpPr>
        <p:spPr>
          <a:xfrm>
            <a:off x="236270" y="4372258"/>
            <a:ext cx="7405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By rule</a:t>
            </a:r>
            <a:r>
              <a:rPr lang="ja-JP" altLang="en-US" dirty="0"/>
              <a:t> </a:t>
            </a:r>
            <a:r>
              <a:rPr lang="en-US" altLang="ja-JP" dirty="0"/>
              <a:t>1,</a:t>
            </a:r>
            <a:r>
              <a:rPr lang="ja-JP" altLang="en-US" dirty="0"/>
              <a:t> </a:t>
            </a:r>
            <a:r>
              <a:rPr lang="en-US" altLang="ja-JP" dirty="0"/>
              <a:t>the </a:t>
            </a:r>
            <a:r>
              <a:rPr kumimoji="1" lang="en-US" altLang="ja-JP" sz="1800" dirty="0"/>
              <a:t>ray through the center of the lens does not change its direction.</a:t>
            </a:r>
            <a:endParaRPr lang="ja-JP" altLang="en-US" dirty="0"/>
          </a:p>
        </p:txBody>
      </p:sp>
      <p:sp>
        <p:nvSpPr>
          <p:cNvPr id="36" name="円/楕円 35"/>
          <p:cNvSpPr/>
          <p:nvPr/>
        </p:nvSpPr>
        <p:spPr>
          <a:xfrm rot="10800000">
            <a:off x="4857379" y="2355250"/>
            <a:ext cx="302830" cy="131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/>
          <p:cNvGrpSpPr/>
          <p:nvPr/>
        </p:nvGrpSpPr>
        <p:grpSpPr>
          <a:xfrm rot="10800000">
            <a:off x="2795452" y="2067224"/>
            <a:ext cx="3936788" cy="1593338"/>
            <a:chOff x="2097696" y="4658555"/>
            <a:chExt cx="5616625" cy="2273223"/>
          </a:xfrm>
        </p:grpSpPr>
        <p:cxnSp>
          <p:nvCxnSpPr>
            <p:cNvPr id="38" name="直線コネクタ 37"/>
            <p:cNvCxnSpPr/>
            <p:nvPr/>
          </p:nvCxnSpPr>
          <p:spPr>
            <a:xfrm flipH="1">
              <a:off x="2097696" y="5395186"/>
              <a:ext cx="5616625" cy="275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 flipH="1">
              <a:off x="4499995" y="6354843"/>
              <a:ext cx="179002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 rot="10800000">
                  <a:off x="5156152" y="6360939"/>
                  <a:ext cx="557756" cy="570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156152" y="6360939"/>
                  <a:ext cx="557756" cy="570839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>
              <a:cxnSpLocks/>
            </p:cNvCxnSpPr>
            <p:nvPr/>
          </p:nvCxnSpPr>
          <p:spPr>
            <a:xfrm rot="10800000" flipH="1" flipV="1">
              <a:off x="4460578" y="4733260"/>
              <a:ext cx="3087604" cy="114401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6300192" y="5397941"/>
              <a:ext cx="1" cy="92480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 rot="10800000">
              <a:off x="6085453" y="4658555"/>
              <a:ext cx="537904" cy="526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err="1"/>
                <a:t>fp</a:t>
              </a:r>
              <a:endParaRPr lang="ja-JP" altLang="en-US" dirty="0"/>
            </a:p>
          </p:txBody>
        </p:sp>
      </p:grpSp>
      <p:cxnSp>
        <p:nvCxnSpPr>
          <p:cNvPr id="44" name="直線矢印コネクタ 43"/>
          <p:cNvCxnSpPr>
            <a:cxnSpLocks/>
          </p:cNvCxnSpPr>
          <p:nvPr/>
        </p:nvCxnSpPr>
        <p:spPr>
          <a:xfrm flipV="1">
            <a:off x="5017336" y="3590221"/>
            <a:ext cx="1213613" cy="511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2699792" y="2749771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749771"/>
                <a:ext cx="47891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3877062" y="5432337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062" y="5432337"/>
                <a:ext cx="47891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31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Light from Astronomical Objects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Objects of Infinite Distance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107504" y="4819710"/>
                <a:ext cx="9036496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The image appears at the intersection point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ja-JP" altLang="en-US" sz="2400" dirty="0"/>
                  <a:t> </a:t>
                </a:r>
                <a:r>
                  <a:rPr lang="en-US" altLang="ja-JP" sz="2400" dirty="0"/>
                  <a:t>away from the lens</a:t>
                </a:r>
              </a:p>
              <a:p>
                <a:r>
                  <a:rPr lang="en-US" altLang="ja-JP" sz="2400" dirty="0"/>
                  <a:t>The height of the image is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𝑓</m:t>
                    </m:r>
                    <m:r>
                      <a:rPr lang="en-US" altLang="ja-JP" sz="24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endParaRPr lang="en-US" altLang="ja-JP" sz="2400" dirty="0"/>
              </a:p>
              <a:p>
                <a:pPr algn="ctr"/>
                <a:r>
                  <a:rPr lang="en-US" altLang="ja-JP" sz="2800" dirty="0"/>
                  <a:t>The magnification of the image is defined by the focal length.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19710"/>
                <a:ext cx="9036496" cy="1631216"/>
              </a:xfrm>
              <a:prstGeom prst="rect">
                <a:avLst/>
              </a:prstGeom>
              <a:blipFill>
                <a:blip r:embed="rId2"/>
                <a:stretch>
                  <a:fillRect l="-1080" t="-2996" r="-1012" b="-101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/>
          <p:cNvGrpSpPr/>
          <p:nvPr/>
        </p:nvGrpSpPr>
        <p:grpSpPr>
          <a:xfrm>
            <a:off x="770534" y="2395838"/>
            <a:ext cx="7399115" cy="2398401"/>
            <a:chOff x="2795452" y="1890900"/>
            <a:chExt cx="4216323" cy="1366709"/>
          </a:xfrm>
        </p:grpSpPr>
        <p:sp>
          <p:nvSpPr>
            <p:cNvPr id="36" name="円/楕円 35"/>
            <p:cNvSpPr/>
            <p:nvPr/>
          </p:nvSpPr>
          <p:spPr>
            <a:xfrm rot="10800000">
              <a:off x="4902104" y="1945348"/>
              <a:ext cx="302830" cy="1312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" name="グループ化 19"/>
            <p:cNvGrpSpPr/>
            <p:nvPr/>
          </p:nvGrpSpPr>
          <p:grpSpPr>
            <a:xfrm rot="10800000">
              <a:off x="2795452" y="2631886"/>
              <a:ext cx="3936788" cy="225121"/>
              <a:chOff x="2097696" y="5076760"/>
              <a:chExt cx="5616625" cy="321181"/>
            </a:xfrm>
          </p:grpSpPr>
          <p:cxnSp>
            <p:nvCxnSpPr>
              <p:cNvPr id="6" name="直線コネクタ 5"/>
              <p:cNvCxnSpPr/>
              <p:nvPr/>
            </p:nvCxnSpPr>
            <p:spPr>
              <a:xfrm flipH="1">
                <a:off x="2097696" y="5395186"/>
                <a:ext cx="5616625" cy="27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正方形/長方形 14"/>
              <p:cNvSpPr/>
              <p:nvPr/>
            </p:nvSpPr>
            <p:spPr>
              <a:xfrm rot="10800000">
                <a:off x="6151646" y="5076760"/>
                <a:ext cx="306520" cy="300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err="1"/>
                  <a:t>fp</a:t>
                </a:r>
                <a:endParaRPr lang="ja-JP" altLang="en-US" dirty="0"/>
              </a:p>
            </p:txBody>
          </p:sp>
        </p:grpSp>
        <p:cxnSp>
          <p:nvCxnSpPr>
            <p:cNvPr id="25" name="直線矢印コネクタ 24"/>
            <p:cNvCxnSpPr/>
            <p:nvPr/>
          </p:nvCxnSpPr>
          <p:spPr>
            <a:xfrm flipV="1">
              <a:off x="5076056" y="3097771"/>
              <a:ext cx="1213613" cy="511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 flipV="1">
              <a:off x="2974900" y="1890900"/>
              <a:ext cx="1449216" cy="512810"/>
            </a:xfrm>
            <a:prstGeom prst="line">
              <a:avLst/>
            </a:prstGeom>
            <a:ln w="3810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正方形/長方形 36"/>
                <p:cNvSpPr/>
                <p:nvPr/>
              </p:nvSpPr>
              <p:spPr>
                <a:xfrm>
                  <a:off x="6383462" y="2615206"/>
                  <a:ext cx="628313" cy="2981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正方形/長方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462" y="2615206"/>
                  <a:ext cx="628313" cy="2981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/>
                <p:cNvSpPr/>
                <p:nvPr/>
              </p:nvSpPr>
              <p:spPr>
                <a:xfrm>
                  <a:off x="4319226" y="2409909"/>
                  <a:ext cx="272546" cy="2981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9" name="正方形/長方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226" y="2409909"/>
                  <a:ext cx="272546" cy="2981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/>
            <p:cNvCxnSpPr/>
            <p:nvPr/>
          </p:nvCxnSpPr>
          <p:spPr>
            <a:xfrm>
              <a:off x="6299634" y="2630161"/>
              <a:ext cx="0" cy="4933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6200460" y="3123471"/>
              <a:ext cx="1983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6168734" y="2630161"/>
              <a:ext cx="1983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星 5 43"/>
          <p:cNvSpPr/>
          <p:nvPr/>
        </p:nvSpPr>
        <p:spPr>
          <a:xfrm>
            <a:off x="182555" y="2485014"/>
            <a:ext cx="521732" cy="521732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星 5 44"/>
          <p:cNvSpPr/>
          <p:nvPr/>
        </p:nvSpPr>
        <p:spPr>
          <a:xfrm>
            <a:off x="6772010" y="4376524"/>
            <a:ext cx="260866" cy="260866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 flipH="1" flipV="1">
            <a:off x="3604333" y="3292605"/>
            <a:ext cx="3259922" cy="1153534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 flipV="1">
            <a:off x="1232550" y="3243190"/>
            <a:ext cx="2543191" cy="899917"/>
          </a:xfrm>
          <a:prstGeom prst="line">
            <a:avLst/>
          </a:prstGeom>
          <a:ln w="38100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 flipV="1">
            <a:off x="3751982" y="4143107"/>
            <a:ext cx="972241" cy="370638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2882915" y="6308298"/>
                <a:ext cx="3633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/>
                  <a:t>Note that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15" y="6308298"/>
                <a:ext cx="3633239" cy="461665"/>
              </a:xfrm>
              <a:prstGeom prst="rect">
                <a:avLst/>
              </a:prstGeom>
              <a:blipFill>
                <a:blip r:embed="rId7"/>
                <a:stretch>
                  <a:fillRect l="-2685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37C876BF-B287-4E2C-8D6B-49C0FF5BB8D8}"/>
              </a:ext>
            </a:extLst>
          </p:cNvPr>
          <p:cNvSpPr/>
          <p:nvPr/>
        </p:nvSpPr>
        <p:spPr>
          <a:xfrm>
            <a:off x="2449086" y="3642814"/>
            <a:ext cx="110117" cy="1101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B7DE475A-2E3C-4255-80FB-B16473AD2660}"/>
              </a:ext>
            </a:extLst>
          </p:cNvPr>
          <p:cNvSpPr/>
          <p:nvPr/>
        </p:nvSpPr>
        <p:spPr>
          <a:xfrm>
            <a:off x="6864871" y="3602806"/>
            <a:ext cx="110117" cy="1101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E911765-AB2E-4F6D-B517-918A5D7D32D2}"/>
                  </a:ext>
                </a:extLst>
              </p:cNvPr>
              <p:cNvSpPr/>
              <p:nvPr/>
            </p:nvSpPr>
            <p:spPr>
              <a:xfrm>
                <a:off x="2370286" y="3251180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E911765-AB2E-4F6D-B517-918A5D7D3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286" y="3251180"/>
                <a:ext cx="370935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B73D425-12E1-456F-985C-E867499E516A}"/>
                  </a:ext>
                </a:extLst>
              </p:cNvPr>
              <p:cNvSpPr/>
              <p:nvPr/>
            </p:nvSpPr>
            <p:spPr>
              <a:xfrm>
                <a:off x="6772010" y="3223362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B73D425-12E1-456F-985C-E867499E5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10" y="3223362"/>
                <a:ext cx="37093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27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68118</TotalTime>
  <Words>1339</Words>
  <Application>Microsoft Office PowerPoint</Application>
  <PresentationFormat>画面に合わせる (4:3)</PresentationFormat>
  <Paragraphs>297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Trebuchet MS</vt:lpstr>
      <vt:lpstr>Office ​​テーマ</vt:lpstr>
      <vt:lpstr>Observational Astronomy Optics</vt:lpstr>
      <vt:lpstr>Power of Telescope</vt:lpstr>
      <vt:lpstr>Reflection and Refraction</vt:lpstr>
      <vt:lpstr>What are Imaging and Seeing?</vt:lpstr>
      <vt:lpstr>Rule of Thin Lens</vt:lpstr>
      <vt:lpstr>Thin Lens and the Focal Point</vt:lpstr>
      <vt:lpstr>Light from Astronomical Objects （Objects of Infinite Distance）</vt:lpstr>
      <vt:lpstr>Light from Astronomical Objects （Objects of Infinite Distance）</vt:lpstr>
      <vt:lpstr>Light from Astronomical Objects （Objects of Infinite Distance）</vt:lpstr>
      <vt:lpstr>Light from Astronomical Objects （Objects of Infinite Distance）</vt:lpstr>
      <vt:lpstr>Objects of sFinite Distance</vt:lpstr>
      <vt:lpstr>Objects of sFinite Distance</vt:lpstr>
      <vt:lpstr>Astronomical Telescope</vt:lpstr>
      <vt:lpstr>Telescope and Eye</vt:lpstr>
      <vt:lpstr>Focal Length</vt:lpstr>
      <vt:lpstr>Focal Lenght</vt:lpstr>
      <vt:lpstr>F-ratio and Surface Brightness</vt:lpstr>
      <vt:lpstr>F-ratio and Surface Brightness</vt:lpstr>
      <vt:lpstr>F-ratio and Field of View (FoV)</vt:lpstr>
      <vt:lpstr>Amount of the Information</vt:lpstr>
      <vt:lpstr>Summary</vt:lpstr>
      <vt:lpstr>Telescopes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観測天文学 第2回 望遠鏡光学</dc:title>
  <dc:creator>mikio２</dc:creator>
  <cp:lastModifiedBy>mikio</cp:lastModifiedBy>
  <cp:revision>292</cp:revision>
  <dcterms:created xsi:type="dcterms:W3CDTF">2014-10-15T12:06:55Z</dcterms:created>
  <dcterms:modified xsi:type="dcterms:W3CDTF">2023-07-18T03:08:01Z</dcterms:modified>
</cp:coreProperties>
</file>