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/>
    <p:restoredTop sz="94714"/>
  </p:normalViewPr>
  <p:slideViewPr>
    <p:cSldViewPr snapToGrid="0" snapToObjects="1">
      <p:cViewPr varScale="1">
        <p:scale>
          <a:sx n="131" d="100"/>
          <a:sy n="13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7474-8E64-8F48-8B92-F9A58CF081F7}" type="datetimeFigureOut">
              <a:rPr kumimoji="1" lang="zh-CN" altLang="en-US" smtClean="0"/>
              <a:t>2017/9/5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08F6F-6D65-AC4E-AC5C-75F0C529AD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30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ouzi.beta2.pluosi.com/api/v1/users/logi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ouzi.beta2.pluosi.com/api/v1/users/logi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ouzi.beta2.pluosi.com/api/v1/secc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5244" y="2157573"/>
            <a:ext cx="8915399" cy="965669"/>
          </a:xfrm>
        </p:spPr>
        <p:txBody>
          <a:bodyPr/>
          <a:lstStyle/>
          <a:p>
            <a:r>
              <a:rPr kumimoji="1" lang="zh-CN" altLang="en-US" dirty="0" smtClean="0"/>
              <a:t>自动化测试框架说明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8911" y="3123242"/>
            <a:ext cx="1906968" cy="341376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/>
              <a:t>基于</a:t>
            </a:r>
            <a:r>
              <a:rPr kumimoji="1" lang="en-US" altLang="zh-CN" sz="2400" dirty="0" smtClean="0"/>
              <a:t>pyunit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7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需要完善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增加</a:t>
            </a:r>
            <a:r>
              <a:rPr lang="en-US" altLang="zh-CN" dirty="0"/>
              <a:t>put/delete/head </a:t>
            </a:r>
            <a:r>
              <a:rPr lang="zh-CN" altLang="zh-CN" dirty="0"/>
              <a:t>等请求支持，增加</a:t>
            </a:r>
            <a:r>
              <a:rPr lang="en-US" altLang="zh-CN" dirty="0"/>
              <a:t>cookie</a:t>
            </a:r>
            <a:r>
              <a:rPr lang="zh-CN" altLang="zh-CN" dirty="0"/>
              <a:t>支持；</a:t>
            </a:r>
          </a:p>
          <a:p>
            <a:pPr lvl="0"/>
            <a:r>
              <a:rPr lang="zh-CN" altLang="zh-CN" dirty="0"/>
              <a:t>增加支持</a:t>
            </a:r>
            <a:r>
              <a:rPr lang="en-US" altLang="zh-CN" dirty="0"/>
              <a:t>data</a:t>
            </a:r>
            <a:r>
              <a:rPr lang="zh-CN" altLang="zh-CN" dirty="0"/>
              <a:t>数据格式：</a:t>
            </a:r>
            <a:r>
              <a:rPr lang="en-US" altLang="zh-CN" dirty="0"/>
              <a:t>file</a:t>
            </a:r>
            <a:r>
              <a:rPr lang="zh-CN" altLang="zh-CN" dirty="0"/>
              <a:t>，</a:t>
            </a:r>
            <a:r>
              <a:rPr lang="en-US" altLang="zh-CN" dirty="0" err="1"/>
              <a:t>sql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增加断言格式支持：</a:t>
            </a:r>
            <a:r>
              <a:rPr lang="en-US" altLang="zh-CN" dirty="0" err="1"/>
              <a:t>sql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增加日志记录等级配置以及</a:t>
            </a:r>
            <a:r>
              <a:rPr lang="en-US" altLang="zh-CN" dirty="0"/>
              <a:t>http </a:t>
            </a:r>
            <a:r>
              <a:rPr lang="zh-CN" altLang="zh-CN" dirty="0"/>
              <a:t>请求超时配置；</a:t>
            </a:r>
          </a:p>
          <a:p>
            <a:pPr lvl="0"/>
            <a:r>
              <a:rPr lang="zh-CN" altLang="zh-CN" dirty="0"/>
              <a:t>增加数据库支持；</a:t>
            </a:r>
          </a:p>
          <a:p>
            <a:pPr lvl="0"/>
            <a:r>
              <a:rPr lang="zh-CN" altLang="zh-CN" dirty="0"/>
              <a:t>对于覆盖不了的测试用例，需要编写单独的脚本实现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增加加密配置选项和加密处理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需要跟看开发用的哪种加密方式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90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接口协议规范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41252"/>
            <a:ext cx="8915400" cy="3929974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接口协议和</a:t>
            </a:r>
            <a:r>
              <a:rPr lang="en-US" altLang="zh-CN" dirty="0"/>
              <a:t>http</a:t>
            </a:r>
            <a:r>
              <a:rPr lang="zh-CN" altLang="zh-CN" dirty="0"/>
              <a:t>协议两者的错误代码和错误描述避免使用相同的字段</a:t>
            </a:r>
            <a:r>
              <a:rPr lang="zh-CN" altLang="zh-CN" dirty="0" smtClean="0"/>
              <a:t>；</a:t>
            </a:r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kouzi.beta2.pluosi.com/api/v1/users/login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不含有</a:t>
            </a:r>
            <a:r>
              <a:rPr lang="en-US" altLang="zh-CN" dirty="0" err="1" smtClean="0"/>
              <a:t>seccode</a:t>
            </a:r>
            <a:r>
              <a:rPr lang="zh-CN" altLang="en-US" dirty="0" smtClean="0"/>
              <a:t>字段时：</a:t>
            </a:r>
            <a:r>
              <a:rPr lang="en-US" altLang="zh-CN" dirty="0"/>
              <a:t> </a:t>
            </a:r>
            <a:r>
              <a:rPr lang="en-US" altLang="zh-CN" dirty="0" smtClean="0"/>
              <a:t>“status”: 400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应该是</a:t>
            </a:r>
            <a:r>
              <a:rPr lang="en-US" altLang="zh-CN" dirty="0" smtClean="0">
                <a:solidFill>
                  <a:schemeClr val="accent2"/>
                </a:solidFill>
              </a:rPr>
              <a:t>http</a:t>
            </a:r>
            <a:r>
              <a:rPr lang="zh-CN" altLang="en-US" dirty="0" smtClean="0">
                <a:solidFill>
                  <a:schemeClr val="accent2"/>
                </a:solidFill>
              </a:rPr>
              <a:t>请求的错误代码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857250" lvl="2" indent="0">
              <a:buNone/>
            </a:pPr>
            <a:r>
              <a:rPr lang="en-US" altLang="zh-CN" dirty="0" smtClean="0"/>
              <a:t>{    </a:t>
            </a:r>
            <a:r>
              <a:rPr lang="en-US" altLang="zh-CN" dirty="0"/>
              <a:t>"timestamp": 1504625360374,    "status": 400,    "error": "Bad Request",    "exception": "org.springframework.web.bind.MissingServletRequestParameterException",    "message": "Required String parameter '</a:t>
            </a:r>
            <a:r>
              <a:rPr lang="en-US" altLang="zh-CN" dirty="0" err="1"/>
              <a:t>seccode</a:t>
            </a:r>
            <a:r>
              <a:rPr lang="en-US" altLang="zh-CN" dirty="0"/>
              <a:t>' is not present",    "path": "/</a:t>
            </a:r>
            <a:r>
              <a:rPr lang="en-US" altLang="zh-CN" dirty="0" err="1"/>
              <a:t>api</a:t>
            </a:r>
            <a:r>
              <a:rPr lang="en-US" altLang="zh-CN" dirty="0"/>
              <a:t>/v1/users/login"}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 smtClean="0"/>
              <a:t>Seccode</a:t>
            </a:r>
            <a:r>
              <a:rPr lang="zh-CN" altLang="en-US" dirty="0" smtClean="0"/>
              <a:t>错误时：</a:t>
            </a:r>
            <a:r>
              <a:rPr lang="en-US" altLang="zh-CN" dirty="0"/>
              <a:t>“status”: 400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是接口协议的错误代码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857250" lvl="2" indent="0">
              <a:buNone/>
            </a:pPr>
            <a:r>
              <a:rPr lang="mr-IN" altLang="zh-CN" dirty="0" smtClean="0"/>
              <a:t>{"</a:t>
            </a:r>
            <a:r>
              <a:rPr lang="mr-IN" altLang="zh-CN" dirty="0" err="1"/>
              <a:t>error</a:t>
            </a:r>
            <a:r>
              <a:rPr lang="mr-IN" altLang="zh-CN" dirty="0"/>
              <a:t>": "</a:t>
            </a:r>
            <a:r>
              <a:rPr lang="zh-CN" altLang="mr-IN" dirty="0"/>
              <a:t>验证码错误</a:t>
            </a:r>
            <a:r>
              <a:rPr lang="mr-IN" altLang="zh-CN" dirty="0" smtClean="0"/>
              <a:t>","</a:t>
            </a:r>
            <a:r>
              <a:rPr lang="mr-IN" altLang="zh-CN" dirty="0" err="1"/>
              <a:t>status</a:t>
            </a:r>
            <a:r>
              <a:rPr lang="mr-IN" altLang="zh-CN" dirty="0"/>
              <a:t>": </a:t>
            </a:r>
            <a:r>
              <a:rPr lang="mr-IN" altLang="zh-CN" dirty="0" smtClean="0"/>
              <a:t>400}</a:t>
            </a:r>
            <a:endParaRPr lang="en-US" altLang="zh-CN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CN" dirty="0" smtClean="0"/>
              <a:t>Status</a:t>
            </a:r>
            <a:r>
              <a:rPr lang="zh-CN" altLang="en-US" dirty="0" smtClean="0"/>
              <a:t>字段有时候时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请求的错误代码，有时候是接口协议的错误代码，测试脚本虽然可以区分，接口协议尽量使用统一且有别与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请求的错误代码和错误消息。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07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接口协议规范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接口</a:t>
            </a:r>
            <a:r>
              <a:rPr lang="zh-CN" altLang="zh-CN" dirty="0"/>
              <a:t>的</a:t>
            </a:r>
            <a:r>
              <a:rPr lang="en-US" altLang="zh-CN" dirty="0" err="1"/>
              <a:t>error_code</a:t>
            </a:r>
            <a:r>
              <a:rPr lang="zh-CN" altLang="zh-CN" dirty="0"/>
              <a:t>和</a:t>
            </a:r>
            <a:r>
              <a:rPr lang="en-US" altLang="zh-CN" dirty="0" err="1"/>
              <a:t>error_msg</a:t>
            </a:r>
            <a:r>
              <a:rPr lang="zh-CN" altLang="zh-CN" dirty="0"/>
              <a:t>应该能正确描述错误信息，没有错误也应该有相对应的</a:t>
            </a:r>
            <a:r>
              <a:rPr lang="en-US" altLang="zh-CN" dirty="0" err="1"/>
              <a:t>error_code</a:t>
            </a:r>
            <a:r>
              <a:rPr lang="zh-CN" altLang="zh-CN" dirty="0"/>
              <a:t>和</a:t>
            </a:r>
            <a:r>
              <a:rPr lang="en-US" altLang="zh-CN" dirty="0" err="1"/>
              <a:t>error_msg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kouzi.beta2.pluosi.com/api/v1/users/login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Seccode</a:t>
            </a:r>
            <a:r>
              <a:rPr lang="zh-CN" altLang="en-US" dirty="0"/>
              <a:t>正确时：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{ "ban":false,"createdAt":1504188841000,"id":21829,"mobile":"13153400450","newUser":null,</a:t>
            </a:r>
            <a:br>
              <a:rPr lang="en-US" altLang="zh-CN" dirty="0"/>
            </a:br>
            <a:r>
              <a:rPr lang="en-US" altLang="zh-CN" dirty="0"/>
              <a:t>   "token":"eyJhbGciOiJIUzI1NiJ9.eyJ1c2VyX2lkIjoyMTgyOSwiaXNzIjoicHBkYWkifQ.5E4pnFtecfvWEt8uVsMYGJqNpfwlu78FMPhUGhLfyuw","updatedAt":1504188841000}</a:t>
            </a:r>
          </a:p>
          <a:p>
            <a:pPr marL="457200" lvl="1" indent="0">
              <a:buNone/>
            </a:pPr>
            <a:r>
              <a:rPr kumimoji="1" lang="zh-CN" altLang="en-US" dirty="0" smtClean="0"/>
              <a:t>现在没有了错误代码和错误描述； 当接口调用完全正确，</a:t>
            </a:r>
            <a:r>
              <a:rPr kumimoji="1" lang="en-US" altLang="zh-CN" dirty="0" err="1" smtClean="0"/>
              <a:t>error_code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error_msg</a:t>
            </a:r>
            <a:r>
              <a:rPr kumimoji="1" lang="zh-CN" altLang="en-US" dirty="0" smtClean="0"/>
              <a:t>最好也要有明确的定义。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09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接口协议规范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接口</a:t>
            </a:r>
            <a:r>
              <a:rPr lang="zh-CN" altLang="zh-CN" dirty="0"/>
              <a:t>的</a:t>
            </a:r>
            <a:r>
              <a:rPr lang="en-US" altLang="zh-CN" dirty="0" err="1"/>
              <a:t>error_code</a:t>
            </a:r>
            <a:r>
              <a:rPr lang="zh-CN" altLang="zh-CN" dirty="0"/>
              <a:t>和</a:t>
            </a:r>
            <a:r>
              <a:rPr lang="en-US" altLang="zh-CN" dirty="0" err="1"/>
              <a:t>error_msg</a:t>
            </a:r>
            <a:r>
              <a:rPr lang="zh-CN" altLang="zh-CN" dirty="0"/>
              <a:t>一般应该放在</a:t>
            </a:r>
            <a:r>
              <a:rPr lang="en-US" altLang="zh-CN" dirty="0" err="1"/>
              <a:t>json</a:t>
            </a:r>
            <a:r>
              <a:rPr lang="zh-CN" altLang="zh-CN" dirty="0"/>
              <a:t>的</a:t>
            </a:r>
            <a:r>
              <a:rPr lang="en-US" altLang="zh-CN" dirty="0"/>
              <a:t>root</a:t>
            </a:r>
            <a:r>
              <a:rPr lang="zh-CN" altLang="zh-CN" dirty="0"/>
              <a:t>层；</a:t>
            </a:r>
          </a:p>
          <a:p>
            <a:r>
              <a:rPr lang="zh-CN" altLang="zh-CN" dirty="0"/>
              <a:t>考虑到自动化测试，预留测试用字</a:t>
            </a:r>
            <a:r>
              <a:rPr lang="zh-CN" altLang="zh-CN" dirty="0" smtClean="0"/>
              <a:t>段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kouzi.beta2.pluosi.com/api/v1/seccode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mr-IN" altLang="zh-CN" dirty="0"/>
              <a:t>{    "</a:t>
            </a:r>
            <a:r>
              <a:rPr lang="mr-IN" altLang="zh-CN" dirty="0" err="1"/>
              <a:t>status</a:t>
            </a:r>
            <a:r>
              <a:rPr lang="mr-IN" altLang="zh-CN" dirty="0"/>
              <a:t>": 200</a:t>
            </a:r>
            <a:r>
              <a:rPr lang="mr-IN" altLang="zh-CN" dirty="0" smtClean="0"/>
              <a:t>}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这个接口可不可以返回测试用的</a:t>
            </a:r>
            <a:r>
              <a:rPr lang="en-US" altLang="zh-CN" dirty="0" err="1" smtClean="0"/>
              <a:t>seccode</a:t>
            </a:r>
            <a:r>
              <a:rPr lang="zh-CN" altLang="en-US" dirty="0" smtClean="0"/>
              <a:t>，这样可以在接下来的登录接口中可以使用，方便地完成其他接口的自动话</a:t>
            </a:r>
            <a:r>
              <a:rPr lang="zh-CN" altLang="en-US" smtClean="0"/>
              <a:t>测试。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19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自动化测试具有节省人力，规范统一，高实时性的特点和优势，自动化测试是基于手动测试的。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自动测试中，数据驱动是比较常用的一种测试框架，指的是测试用例采用数据和代码相</a:t>
            </a:r>
            <a:r>
              <a:rPr lang="zh-CN" altLang="zh-CN" dirty="0" smtClean="0"/>
              <a:t>分离的</a:t>
            </a:r>
            <a:r>
              <a:rPr lang="zh-CN" altLang="zh-CN" dirty="0"/>
              <a:t>方式，使测试套件和测试数据尽量减少耦合。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zh-CN" altLang="zh-CN" dirty="0"/>
              <a:t>数据驱动的测试框架的优点在于：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lvl="1">
              <a:buFont typeface="Wingdings" charset="2"/>
              <a:buChar char="l"/>
            </a:pPr>
            <a:r>
              <a:rPr lang="zh-CN" altLang="zh-CN" dirty="0" smtClean="0"/>
              <a:t>测试</a:t>
            </a:r>
            <a:r>
              <a:rPr lang="zh-CN" altLang="zh-CN" dirty="0"/>
              <a:t>框架提供通用的测试逻辑，减少工作量，提高测试覆盖率； </a:t>
            </a:r>
          </a:p>
          <a:p>
            <a:pPr lvl="1">
              <a:buFont typeface="Wingdings" charset="2"/>
              <a:buChar char="l"/>
            </a:pPr>
            <a:r>
              <a:rPr lang="zh-CN" altLang="zh-CN" dirty="0"/>
              <a:t>代码和测试数据相分离，可维护性强；</a:t>
            </a:r>
          </a:p>
          <a:p>
            <a:pPr lvl="1">
              <a:buFont typeface="Wingdings" charset="2"/>
              <a:buChar char="l"/>
            </a:pPr>
            <a:r>
              <a:rPr lang="zh-CN" altLang="zh-CN" dirty="0"/>
              <a:t>测试数据集相对简单，提高团队的合作测试效率。</a:t>
            </a:r>
          </a:p>
          <a:p>
            <a:r>
              <a:rPr lang="zh-CN" altLang="zh-CN" dirty="0"/>
              <a:t>本框架以数据驱动的形式，采用</a:t>
            </a:r>
            <a:r>
              <a:rPr lang="en-US" altLang="zh-CN" dirty="0"/>
              <a:t>pyunit</a:t>
            </a:r>
            <a:r>
              <a:rPr lang="zh-CN" altLang="zh-CN" dirty="0"/>
              <a:t>来实现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几点说明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框架选择：</a:t>
            </a:r>
            <a:r>
              <a:rPr kumimoji="1" lang="en-US" altLang="zh-CN" dirty="0" smtClean="0"/>
              <a:t>pyunit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 smtClean="0"/>
              <a:t>pyunit</a:t>
            </a:r>
            <a:r>
              <a:rPr kumimoji="1" lang="zh-CN" altLang="en-US" dirty="0" smtClean="0"/>
              <a:t>是基于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语言的开源单元测试框架，官方和第三方类库丰富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支持接口、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测试，易于扩展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越来越多的测试使用该框架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数据承载方式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数据承载方式一般有文本文件、</a:t>
            </a:r>
            <a:r>
              <a:rPr kumimoji="1" lang="en-US" altLang="zh-CN" dirty="0" smtClean="0"/>
              <a:t>excel</a:t>
            </a:r>
            <a:r>
              <a:rPr kumimoji="1" lang="zh-CN" altLang="en-US" dirty="0" smtClean="0"/>
              <a:t>、数据库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文本文件不直观，也不规范，不易于统一管理解析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数据库不方便操作，专业性要求稍高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dirty="0" smtClean="0"/>
              <a:t>excel</a:t>
            </a:r>
            <a:r>
              <a:rPr kumimoji="1" lang="zh-CN" altLang="en-US" dirty="0" smtClean="0"/>
              <a:t> 具有直观，易操作和管理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模块化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模块化编程易于维护和重用</a:t>
            </a:r>
            <a:endParaRPr kumimoji="1" lang="en-US" altLang="zh-CN" dirty="0" smtClean="0"/>
          </a:p>
          <a:p>
            <a:pPr lvl="1">
              <a:buFont typeface="Wingdings" charset="2"/>
              <a:buChar char="l"/>
            </a:pPr>
            <a:r>
              <a:rPr kumimoji="1" lang="zh-CN" altLang="en-US" dirty="0" smtClean="0"/>
              <a:t>方便合作开发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88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框架结构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20575"/>
            <a:ext cx="4654069" cy="4931596"/>
          </a:xfrm>
        </p:spPr>
        <p:txBody>
          <a:bodyPr>
            <a:normAutofit/>
          </a:bodyPr>
          <a:lstStyle/>
          <a:p>
            <a:pPr lvl="0"/>
            <a:r>
              <a:rPr lang="en-US" altLang="zh-CN" b="1" dirty="0"/>
              <a:t>common</a:t>
            </a:r>
            <a:r>
              <a:rPr lang="en-US" altLang="zh-CN" dirty="0"/>
              <a:t>: </a:t>
            </a:r>
            <a:r>
              <a:rPr lang="zh-CN" altLang="zh-CN" dirty="0"/>
              <a:t>封装通用的接口类，比如</a:t>
            </a:r>
            <a:r>
              <a:rPr lang="en-US" altLang="zh-CN" dirty="0"/>
              <a:t>checkpoints</a:t>
            </a:r>
            <a:r>
              <a:rPr lang="zh-CN" altLang="zh-CN" dirty="0"/>
              <a:t>，</a:t>
            </a:r>
            <a:r>
              <a:rPr lang="en-US" altLang="zh-CN" dirty="0"/>
              <a:t>const</a:t>
            </a:r>
            <a:r>
              <a:rPr lang="en-US" altLang="zh-CN" dirty="0"/>
              <a:t>(</a:t>
            </a:r>
            <a:r>
              <a:rPr lang="zh-CN" altLang="zh-CN" dirty="0"/>
              <a:t>常量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lowerapi</a:t>
            </a:r>
            <a:r>
              <a:rPr lang="zh-CN" altLang="zh-CN" dirty="0"/>
              <a:t>等；</a:t>
            </a:r>
          </a:p>
          <a:p>
            <a:pPr lvl="0"/>
            <a:r>
              <a:rPr lang="en-US" altLang="zh-CN" b="1" dirty="0"/>
              <a:t>config</a:t>
            </a:r>
            <a:r>
              <a:rPr lang="en-US" altLang="zh-CN" dirty="0"/>
              <a:t>: </a:t>
            </a:r>
            <a:r>
              <a:rPr lang="zh-CN" altLang="zh-CN" dirty="0"/>
              <a:t>工程配置文件，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email</a:t>
            </a:r>
            <a:r>
              <a:rPr lang="zh-CN" altLang="zh-CN" dirty="0" smtClean="0"/>
              <a:t>等</a:t>
            </a:r>
            <a:r>
              <a:rPr lang="zh-CN" altLang="zh-CN" dirty="0"/>
              <a:t>配置</a:t>
            </a:r>
          </a:p>
          <a:p>
            <a:pPr lvl="0"/>
            <a:r>
              <a:rPr lang="en-US" altLang="zh-CN" b="1" dirty="0"/>
              <a:t>logger</a:t>
            </a:r>
            <a:r>
              <a:rPr lang="en-US" altLang="zh-CN" dirty="0"/>
              <a:t>: </a:t>
            </a:r>
            <a:r>
              <a:rPr lang="zh-CN" altLang="zh-CN" dirty="0"/>
              <a:t>日志记录类操作接口；测试生成的日志文件</a:t>
            </a:r>
          </a:p>
          <a:p>
            <a:pPr lvl="0"/>
            <a:r>
              <a:rPr lang="en-US" altLang="zh-CN" b="1" dirty="0"/>
              <a:t>testcases</a:t>
            </a:r>
            <a:r>
              <a:rPr lang="en-US" altLang="zh-CN" dirty="0"/>
              <a:t>: </a:t>
            </a:r>
            <a:r>
              <a:rPr lang="zh-CN" altLang="zh-CN" dirty="0"/>
              <a:t>测试用例，所有的测试用例都应该放在该目录及其子目录</a:t>
            </a:r>
          </a:p>
          <a:p>
            <a:pPr lvl="0"/>
            <a:r>
              <a:rPr lang="en-US" altLang="zh-CN" b="1" dirty="0"/>
              <a:t>utils</a:t>
            </a:r>
            <a:r>
              <a:rPr lang="en-US" altLang="zh-CN" dirty="0"/>
              <a:t>: </a:t>
            </a:r>
            <a:r>
              <a:rPr lang="zh-CN" altLang="zh-CN" dirty="0"/>
              <a:t>项目用到的一些工具了类，多数为第三方库的再次封装</a:t>
            </a:r>
          </a:p>
          <a:p>
            <a:pPr lvl="0"/>
            <a:r>
              <a:rPr lang="en-US" altLang="zh-CN" b="1" dirty="0"/>
              <a:t>docs</a:t>
            </a:r>
            <a:r>
              <a:rPr lang="en-US" altLang="zh-CN" dirty="0"/>
              <a:t>: </a:t>
            </a:r>
            <a:r>
              <a:rPr lang="zh-CN" altLang="zh-CN" dirty="0"/>
              <a:t>设计和说明文档</a:t>
            </a:r>
          </a:p>
          <a:p>
            <a:pPr lvl="0"/>
            <a:r>
              <a:rPr lang="en-US" altLang="zh-CN" b="1" dirty="0"/>
              <a:t>report</a:t>
            </a:r>
            <a:r>
              <a:rPr lang="en-US" altLang="zh-CN" dirty="0"/>
              <a:t>: </a:t>
            </a:r>
            <a:r>
              <a:rPr lang="zh-CN" altLang="zh-CN" dirty="0"/>
              <a:t>测试报告所在目录</a:t>
            </a:r>
          </a:p>
          <a:p>
            <a:pPr lvl="0"/>
            <a:r>
              <a:rPr lang="en-US" altLang="zh-CN" b="1" dirty="0" smtClean="0"/>
              <a:t>main.py</a:t>
            </a:r>
            <a:r>
              <a:rPr lang="zh-CN" altLang="en-US" b="1" dirty="0"/>
              <a:t> </a:t>
            </a:r>
            <a:r>
              <a:rPr lang="zh-CN" altLang="en-US" dirty="0" smtClean="0"/>
              <a:t>脚本入口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070" y="1520575"/>
            <a:ext cx="4018024" cy="49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52144"/>
            <a:ext cx="8915400" cy="4834647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b="1" dirty="0"/>
              <a:t>加载测试套件</a:t>
            </a:r>
            <a:r>
              <a:rPr lang="zh-CN" altLang="zh-CN" b="1" dirty="0"/>
              <a:t> 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dirty="0"/>
              <a:t>discover = </a:t>
            </a:r>
            <a:r>
              <a:rPr lang="en-US" altLang="zh-CN" dirty="0" err="1"/>
              <a:t>unittest.defaultTestLoader.discover</a:t>
            </a:r>
            <a:r>
              <a:rPr lang="en-US" altLang="zh-CN" dirty="0"/>
              <a:t>(</a:t>
            </a:r>
            <a:r>
              <a:rPr lang="en-US" altLang="zh-CN" dirty="0" err="1"/>
              <a:t>test_dir</a:t>
            </a:r>
            <a:r>
              <a:rPr lang="en-US" altLang="zh-CN" dirty="0"/>
              <a:t>, pattern</a:t>
            </a:r>
            <a:r>
              <a:rPr lang="en-US" altLang="zh-CN" dirty="0"/>
              <a:t>=</a:t>
            </a:r>
            <a:r>
              <a:rPr lang="en-US" altLang="zh-CN" dirty="0"/>
              <a:t>'test*.</a:t>
            </a:r>
            <a:r>
              <a:rPr lang="en-US" altLang="zh-CN" dirty="0" err="1"/>
              <a:t>py</a:t>
            </a:r>
            <a:r>
              <a:rPr lang="en-US" altLang="zh-CN" dirty="0"/>
              <a:t>'</a:t>
            </a:r>
            <a:r>
              <a:rPr lang="en-US" altLang="zh-CN" dirty="0"/>
              <a:t>)</a:t>
            </a:r>
          </a:p>
          <a:p>
            <a:pPr marL="400050" lvl="1" indent="0">
              <a:buNone/>
            </a:pPr>
            <a:r>
              <a:rPr lang="en-US" altLang="zh-CN" dirty="0" err="1" smtClean="0"/>
              <a:t>Testloader</a:t>
            </a:r>
            <a:r>
              <a:rPr lang="zh-CN" altLang="zh-CN" dirty="0"/>
              <a:t>会根据</a:t>
            </a:r>
            <a:r>
              <a:rPr lang="en-US" altLang="zh-CN" dirty="0"/>
              <a:t>pattern</a:t>
            </a:r>
            <a:r>
              <a:rPr lang="zh-CN" altLang="zh-CN" dirty="0"/>
              <a:t>规则取测试用例目录查找符合条件的文件，如果文件中有</a:t>
            </a:r>
            <a:r>
              <a:rPr lang="en-US" altLang="zh-CN" dirty="0" err="1"/>
              <a:t>load_tests</a:t>
            </a:r>
            <a:r>
              <a:rPr lang="zh-CN" altLang="zh-CN" dirty="0"/>
              <a:t>函数，则会执行该函数，否则</a:t>
            </a:r>
            <a:r>
              <a:rPr lang="en-US" altLang="zh-CN" dirty="0"/>
              <a:t>load</a:t>
            </a:r>
            <a:r>
              <a:rPr lang="zh-CN" altLang="zh-CN" dirty="0"/>
              <a:t>文件中继承自</a:t>
            </a:r>
            <a:r>
              <a:rPr lang="en-US" altLang="zh-CN" dirty="0" err="1"/>
              <a:t>unittest.TestCase</a:t>
            </a:r>
            <a:r>
              <a:rPr lang="zh-CN" altLang="zh-CN" dirty="0"/>
              <a:t>类中以</a:t>
            </a:r>
            <a:r>
              <a:rPr lang="en-US" altLang="zh-CN" dirty="0"/>
              <a:t>test_</a:t>
            </a:r>
            <a:r>
              <a:rPr lang="zh-CN" altLang="zh-CN" dirty="0"/>
              <a:t>开头的测试用例</a:t>
            </a:r>
            <a:r>
              <a:rPr lang="zh-CN" altLang="zh-CN" dirty="0" smtClean="0"/>
              <a:t>。</a:t>
            </a:r>
            <a:endParaRPr lang="en-US" altLang="zh-CN" b="1" dirty="0" smtClean="0"/>
          </a:p>
          <a:p>
            <a:r>
              <a:rPr lang="en-US" altLang="zh-CN" b="1" dirty="0" err="1"/>
              <a:t>load_tests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zh-CN" dirty="0"/>
              <a:t>如 </a:t>
            </a:r>
            <a:r>
              <a:rPr lang="en-US" altLang="zh-CN" dirty="0" err="1"/>
              <a:t>test_normal.py</a:t>
            </a:r>
            <a:r>
              <a:rPr lang="zh-CN" altLang="zh-CN" dirty="0"/>
              <a:t>文件，因为我们要读取</a:t>
            </a:r>
            <a:r>
              <a:rPr lang="en-US" altLang="zh-CN" dirty="0"/>
              <a:t>excel</a:t>
            </a:r>
            <a:r>
              <a:rPr lang="zh-CN" altLang="zh-CN" dirty="0"/>
              <a:t>文件，所以指定</a:t>
            </a:r>
            <a:r>
              <a:rPr lang="en-US" altLang="zh-CN" dirty="0" err="1"/>
              <a:t>load_test.py</a:t>
            </a:r>
            <a:r>
              <a:rPr lang="zh-CN" altLang="zh-CN" dirty="0"/>
              <a:t>来加载所有测试用例到</a:t>
            </a:r>
            <a:r>
              <a:rPr lang="en-US" altLang="zh-CN" dirty="0" err="1"/>
              <a:t>test_suit</a:t>
            </a:r>
            <a:r>
              <a:rPr lang="zh-CN" altLang="zh-CN" dirty="0"/>
              <a:t>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 err="1"/>
              <a:t>load_tests</a:t>
            </a:r>
            <a:r>
              <a:rPr lang="en-US" altLang="zh-CN" dirty="0"/>
              <a:t>(</a:t>
            </a:r>
            <a:r>
              <a:rPr lang="en-US" altLang="zh-CN" dirty="0"/>
              <a:t>loader, tests, pattern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from </a:t>
            </a:r>
            <a:r>
              <a:rPr lang="en-US" altLang="zh-CN" dirty="0" err="1"/>
              <a:t>utils.xlshandler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err="1"/>
              <a:t>BaseLineXls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from </a:t>
            </a:r>
            <a:r>
              <a:rPr lang="en-US" altLang="zh-CN" dirty="0" err="1"/>
              <a:t>config.config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err="1"/>
              <a:t>BaselineConfig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from </a:t>
            </a:r>
            <a:r>
              <a:rPr lang="en-US" altLang="zh-CN" dirty="0" err="1"/>
              <a:t>common.const.const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smtClean="0"/>
              <a:t>PATH</a:t>
            </a:r>
          </a:p>
          <a:p>
            <a:pPr marL="400050" lvl="1" indent="0">
              <a:buNone/>
            </a:pPr>
            <a:r>
              <a:rPr lang="zh-CN" altLang="zh-CN" dirty="0"/>
              <a:t>首先创建</a:t>
            </a:r>
            <a:r>
              <a:rPr lang="en-US" altLang="zh-CN" dirty="0" err="1" smtClean="0"/>
              <a:t>TestSuite</a:t>
            </a:r>
            <a:r>
              <a:rPr lang="zh-CN" altLang="zh-CN" dirty="0" smtClean="0"/>
              <a:t>对象</a:t>
            </a:r>
            <a:r>
              <a:rPr lang="zh-CN" altLang="zh-CN" dirty="0"/>
              <a:t>，然后获取配置文件，创建</a:t>
            </a:r>
            <a:r>
              <a:rPr lang="en-US" altLang="zh-CN" dirty="0"/>
              <a:t>http</a:t>
            </a:r>
            <a:r>
              <a:rPr lang="zh-CN" altLang="zh-CN" dirty="0"/>
              <a:t>实例，所有的测试用例均持有相同的一个</a:t>
            </a:r>
            <a:r>
              <a:rPr lang="en-US" altLang="zh-CN" dirty="0"/>
              <a:t>http</a:t>
            </a:r>
            <a:r>
              <a:rPr lang="zh-CN" altLang="zh-CN" dirty="0"/>
              <a:t>对象，以便来完成全局缓存和参数化列表的支持：</a:t>
            </a:r>
          </a:p>
          <a:p>
            <a:pPr marL="400050" lvl="1" indent="0">
              <a:buNone/>
            </a:pPr>
            <a:r>
              <a:rPr lang="en-US" altLang="zh-CN" dirty="0"/>
              <a:t>suite = </a:t>
            </a:r>
            <a:r>
              <a:rPr lang="en-US" altLang="zh-CN" dirty="0" err="1"/>
              <a:t>unittest.TestSuite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config</a:t>
            </a:r>
            <a:r>
              <a:rPr lang="en-US" altLang="zh-CN" dirty="0"/>
              <a:t> = </a:t>
            </a:r>
            <a:r>
              <a:rPr lang="en-US" altLang="zh-CN" dirty="0" err="1"/>
              <a:t>BaselineConfig</a:t>
            </a:r>
            <a:r>
              <a:rPr lang="en-US" altLang="zh-CN" dirty="0"/>
              <a:t>(PATH.CONFIG_INI_FILE)</a:t>
            </a:r>
            <a:br>
              <a:rPr lang="en-US" altLang="zh-CN" dirty="0"/>
            </a:br>
            <a:r>
              <a:rPr lang="en-US" altLang="zh-CN" dirty="0" err="1"/>
              <a:t>bl_http</a:t>
            </a:r>
            <a:r>
              <a:rPr lang="en-US" altLang="zh-CN" dirty="0"/>
              <a:t> = </a:t>
            </a:r>
            <a:r>
              <a:rPr lang="en-US" altLang="zh-CN" dirty="0" err="1"/>
              <a:t>BaseLineHttp</a:t>
            </a:r>
            <a:r>
              <a:rPr lang="en-US" altLang="zh-CN" dirty="0"/>
              <a:t>(</a:t>
            </a:r>
            <a:r>
              <a:rPr lang="en-US" altLang="zh-CN" dirty="0" err="1"/>
              <a:t>config.get_host</a:t>
            </a:r>
            <a:r>
              <a:rPr lang="en-US" altLang="zh-CN" dirty="0"/>
              <a:t>()</a:t>
            </a:r>
            <a:r>
              <a:rPr lang="en-US" altLang="zh-CN" dirty="0"/>
              <a:t>, </a:t>
            </a:r>
            <a:r>
              <a:rPr lang="en-US" altLang="zh-CN" dirty="0" err="1"/>
              <a:t>config.get_port</a:t>
            </a:r>
            <a:r>
              <a:rPr lang="en-US" altLang="zh-CN" dirty="0"/>
              <a:t>())</a:t>
            </a:r>
            <a:br>
              <a:rPr lang="en-US" altLang="zh-CN" dirty="0"/>
            </a:b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5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52145"/>
            <a:ext cx="8915400" cy="4941651"/>
          </a:xfrm>
        </p:spPr>
        <p:txBody>
          <a:bodyPr>
            <a:normAutofit fontScale="85000" lnSpcReduction="10000"/>
          </a:bodyPr>
          <a:lstStyle/>
          <a:p>
            <a:pPr indent="-285750"/>
            <a:r>
              <a:rPr lang="en-US" altLang="zh-CN" b="1" dirty="0" err="1"/>
              <a:t>load_tests</a:t>
            </a:r>
            <a:r>
              <a:rPr lang="zh-CN" altLang="zh-CN" b="1" dirty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zh-CN" dirty="0" smtClean="0"/>
              <a:t>之后</a:t>
            </a:r>
            <a:r>
              <a:rPr lang="zh-CN" altLang="zh-CN" dirty="0"/>
              <a:t>通过</a:t>
            </a:r>
            <a:r>
              <a:rPr lang="en-US" altLang="zh-CN" dirty="0" err="1"/>
              <a:t>exlhandler</a:t>
            </a:r>
            <a:r>
              <a:rPr lang="zh-CN" altLang="zh-CN" dirty="0"/>
              <a:t>来解析</a:t>
            </a:r>
            <a:r>
              <a:rPr lang="en-US" altLang="zh-CN" dirty="0"/>
              <a:t>excel</a:t>
            </a:r>
            <a:r>
              <a:rPr lang="zh-CN" altLang="zh-CN" dirty="0"/>
              <a:t>表格，将数据以参数的形式来创建</a:t>
            </a:r>
            <a:r>
              <a:rPr lang="en-US" altLang="zh-CN" dirty="0" err="1"/>
              <a:t>testcase</a:t>
            </a:r>
            <a:r>
              <a:rPr lang="zh-CN" altLang="zh-CN" dirty="0"/>
              <a:t>加载到</a:t>
            </a:r>
            <a:r>
              <a:rPr lang="en-US" altLang="zh-CN" dirty="0"/>
              <a:t>suit</a:t>
            </a:r>
            <a:r>
              <a:rPr lang="zh-CN" altLang="zh-CN" dirty="0"/>
              <a:t>中，将</a:t>
            </a:r>
            <a:r>
              <a:rPr lang="en-US" altLang="zh-CN" dirty="0"/>
              <a:t>suit</a:t>
            </a:r>
            <a:r>
              <a:rPr lang="zh-CN" altLang="zh-CN" dirty="0"/>
              <a:t>返回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caseXls</a:t>
            </a:r>
            <a:r>
              <a:rPr lang="en-US" altLang="zh-CN" dirty="0"/>
              <a:t> = </a:t>
            </a:r>
            <a:r>
              <a:rPr lang="en-US" altLang="zh-CN" dirty="0" err="1"/>
              <a:t>BaseLineXls</a:t>
            </a:r>
            <a:r>
              <a:rPr lang="en-US" altLang="zh-CN" dirty="0"/>
              <a:t>(PATH.CASES_XLS_PATH +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cases.xls</a:t>
            </a:r>
            <a:r>
              <a:rPr lang="en-US" altLang="zh-CN" dirty="0" smtClean="0"/>
              <a:t>’)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cases = </a:t>
            </a:r>
            <a:r>
              <a:rPr lang="en-US" altLang="zh-CN" dirty="0" err="1"/>
              <a:t>caseXls.get_xls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kouzi_api</a:t>
            </a:r>
            <a:r>
              <a:rPr lang="en-US" altLang="zh-CN" dirty="0" smtClean="0"/>
              <a:t>’)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for </a:t>
            </a:r>
            <a:r>
              <a:rPr lang="en-US" altLang="zh-CN" dirty="0"/>
              <a:t>case </a:t>
            </a:r>
            <a:r>
              <a:rPr lang="en-US" altLang="zh-CN" b="1" dirty="0"/>
              <a:t>in </a:t>
            </a:r>
            <a:r>
              <a:rPr lang="en-US" altLang="zh-CN" dirty="0"/>
              <a:t>cases: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if not </a:t>
            </a:r>
            <a:r>
              <a:rPr lang="en-US" altLang="zh-CN" dirty="0" err="1"/>
              <a:t>isinstance</a:t>
            </a:r>
            <a:r>
              <a:rPr lang="en-US" altLang="zh-CN" dirty="0"/>
              <a:t>(case</a:t>
            </a:r>
            <a:r>
              <a:rPr lang="en-US" altLang="zh-CN" dirty="0"/>
              <a:t>, list </a:t>
            </a:r>
            <a:r>
              <a:rPr lang="en-US" altLang="zh-CN" b="1" dirty="0"/>
              <a:t>or </a:t>
            </a:r>
            <a:r>
              <a:rPr lang="en-US" altLang="zh-CN" dirty="0"/>
              <a:t>tuple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raise </a:t>
            </a:r>
            <a:r>
              <a:rPr lang="en-US" altLang="zh-CN" dirty="0" err="1"/>
              <a:t>TypeError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if </a:t>
            </a:r>
            <a:r>
              <a:rPr lang="en-US" altLang="zh-CN" dirty="0"/>
              <a:t>case[</a:t>
            </a:r>
            <a:r>
              <a:rPr lang="en-US" altLang="zh-CN" dirty="0"/>
              <a:t>8</a:t>
            </a:r>
            <a:r>
              <a:rPr lang="en-US" altLang="zh-CN" dirty="0"/>
              <a:t>]: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suite.addTest</a:t>
            </a:r>
            <a:r>
              <a:rPr lang="en-US" altLang="zh-CN" dirty="0"/>
              <a:t>(</a:t>
            </a:r>
            <a:r>
              <a:rPr lang="en-US" altLang="zh-CN" dirty="0" err="1"/>
              <a:t>BaseLineNormalCase</a:t>
            </a:r>
            <a:r>
              <a:rPr lang="en-US" altLang="zh-CN" dirty="0"/>
              <a:t>(</a:t>
            </a:r>
            <a:r>
              <a:rPr lang="en-US" altLang="zh-CN" dirty="0" err="1"/>
              <a:t>api_data</a:t>
            </a:r>
            <a:r>
              <a:rPr lang="en-US" altLang="zh-CN" dirty="0"/>
              <a:t>=case</a:t>
            </a:r>
            <a:r>
              <a:rPr lang="en-US" altLang="zh-CN" dirty="0"/>
              <a:t>, http</a:t>
            </a:r>
            <a:r>
              <a:rPr lang="en-US" altLang="zh-CN" dirty="0"/>
              <a:t>=</a:t>
            </a:r>
            <a:r>
              <a:rPr lang="en-US" altLang="zh-CN" dirty="0" err="1"/>
              <a:t>bl_http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 </a:t>
            </a:r>
            <a:r>
              <a:rPr lang="en-US" altLang="zh-CN" b="1" dirty="0" smtClean="0"/>
              <a:t>return </a:t>
            </a:r>
            <a:r>
              <a:rPr lang="en-US" altLang="zh-CN" dirty="0"/>
              <a:t>suite</a:t>
            </a:r>
            <a:endParaRPr lang="zh-CN" altLang="zh-CN" dirty="0"/>
          </a:p>
          <a:p>
            <a:pPr lvl="0"/>
            <a:r>
              <a:rPr lang="zh-CN" altLang="zh-CN" b="1" dirty="0" smtClean="0"/>
              <a:t>创建</a:t>
            </a:r>
            <a:r>
              <a:rPr lang="en-US" altLang="zh-CN" b="1" dirty="0" err="1" smtClean="0"/>
              <a:t>TestRunner</a:t>
            </a:r>
            <a:r>
              <a:rPr lang="zh-CN" altLang="zh-CN" b="1" dirty="0"/>
              <a:t>，执行测试用例：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zh-CN" dirty="0"/>
              <a:t>创建</a:t>
            </a:r>
            <a:r>
              <a:rPr lang="en-US" altLang="zh-CN" dirty="0" err="1"/>
              <a:t>testRunner</a:t>
            </a:r>
            <a:r>
              <a:rPr lang="zh-CN" altLang="zh-CN" dirty="0"/>
              <a:t>变执行测</a:t>
            </a:r>
            <a:r>
              <a:rPr lang="en-US" altLang="zh-CN" dirty="0" err="1"/>
              <a:t>HTMLTestRunner</a:t>
            </a:r>
            <a:r>
              <a:rPr lang="zh-CN" altLang="zh-CN" dirty="0"/>
              <a:t>试套件，</a:t>
            </a:r>
            <a:r>
              <a:rPr lang="en-US" altLang="zh-CN" dirty="0" err="1"/>
              <a:t>HTMLTestRunner</a:t>
            </a:r>
            <a:r>
              <a:rPr lang="zh-CN" altLang="zh-CN" dirty="0"/>
              <a:t>对</a:t>
            </a:r>
            <a:r>
              <a:rPr lang="en-US" altLang="zh-CN" dirty="0" err="1"/>
              <a:t>unittest.TestRunner</a:t>
            </a:r>
            <a:r>
              <a:rPr lang="zh-CN" altLang="zh-CN" dirty="0"/>
              <a:t>进行了封装，传入测试报告的文件句柄，</a:t>
            </a:r>
            <a:r>
              <a:rPr lang="en-US" altLang="zh-CN" dirty="0" err="1"/>
              <a:t>HTMLTestRunner</a:t>
            </a:r>
            <a:r>
              <a:rPr lang="zh-CN" altLang="zh-CN" dirty="0"/>
              <a:t>解析</a:t>
            </a:r>
            <a:r>
              <a:rPr lang="en-US" altLang="zh-CN" dirty="0" err="1"/>
              <a:t>unittest.TestResult</a:t>
            </a:r>
            <a:r>
              <a:rPr lang="en-US" altLang="zh-CN" dirty="0"/>
              <a:t>, </a:t>
            </a:r>
            <a:r>
              <a:rPr lang="zh-CN" altLang="zh-CN" dirty="0"/>
              <a:t>把结果进行整理形成测试报告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runner = </a:t>
            </a:r>
            <a:r>
              <a:rPr lang="en-US" altLang="zh-CN" dirty="0" err="1"/>
              <a:t>HTMLTestRunner</a:t>
            </a:r>
            <a:r>
              <a:rPr lang="en-US" altLang="zh-CN" dirty="0"/>
              <a:t>(</a:t>
            </a:r>
            <a:r>
              <a:rPr lang="en-US" altLang="zh-CN" dirty="0"/>
              <a:t>stream</a:t>
            </a:r>
            <a:r>
              <a:rPr lang="en-US" altLang="zh-CN" dirty="0"/>
              <a:t>=</a:t>
            </a:r>
            <a:r>
              <a:rPr lang="en-US" altLang="zh-CN" dirty="0" err="1"/>
              <a:t>fp</a:t>
            </a:r>
            <a:r>
              <a:rPr lang="en-US" altLang="zh-CN" dirty="0"/>
              <a:t>, verbosity</a:t>
            </a:r>
            <a:r>
              <a:rPr lang="en-US" altLang="zh-CN" dirty="0"/>
              <a:t>=</a:t>
            </a:r>
            <a:r>
              <a:rPr lang="en-US" altLang="zh-CN" dirty="0"/>
              <a:t>2, </a:t>
            </a:r>
            <a:r>
              <a:rPr lang="en-US" altLang="zh-CN" dirty="0" smtClean="0"/>
              <a:t>title=u‘</a:t>
            </a:r>
            <a:r>
              <a:rPr lang="zh-CN" altLang="en-US" dirty="0" smtClean="0"/>
              <a:t>测试报告</a:t>
            </a:r>
            <a:r>
              <a:rPr lang="en-US" altLang="zh-CN" dirty="0" smtClean="0"/>
              <a:t>’, description=u‘</a:t>
            </a:r>
            <a:r>
              <a:rPr lang="zh-CN" altLang="en-US" dirty="0" smtClean="0"/>
              <a:t>用例</a:t>
            </a:r>
            <a:r>
              <a:rPr lang="zh-CN" altLang="en-US" dirty="0"/>
              <a:t>执行情况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’)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runner.run</a:t>
            </a:r>
            <a:r>
              <a:rPr lang="en-US" altLang="zh-CN" dirty="0"/>
              <a:t>(discover</a:t>
            </a:r>
            <a:r>
              <a:rPr lang="en-US" altLang="zh-CN" dirty="0" smtClean="0"/>
              <a:t>)</a:t>
            </a:r>
          </a:p>
          <a:p>
            <a:pPr indent="-285750"/>
            <a:r>
              <a:rPr lang="zh-CN" altLang="en-US" b="1" dirty="0"/>
              <a:t>发送</a:t>
            </a:r>
            <a:r>
              <a:rPr lang="zh-CN" altLang="en-US" b="1" dirty="0" smtClean="0"/>
              <a:t>邮件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 smtClean="0"/>
              <a:t>email </a:t>
            </a:r>
            <a:r>
              <a:rPr lang="en-US" altLang="zh-CN" dirty="0"/>
              <a:t>= </a:t>
            </a:r>
            <a:r>
              <a:rPr lang="en-US" altLang="zh-CN" dirty="0" err="1"/>
              <a:t>BaseLineEmail</a:t>
            </a:r>
            <a:r>
              <a:rPr lang="en-US" altLang="zh-CN" dirty="0"/>
              <a:t>(</a:t>
            </a:r>
            <a:r>
              <a:rPr lang="en-US" altLang="zh-CN" dirty="0" err="1"/>
              <a:t>report_file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email.send_email</a:t>
            </a:r>
            <a:r>
              <a:rPr lang="en-US" altLang="zh-CN" dirty="0"/>
              <a:t>()</a:t>
            </a:r>
            <a:endParaRPr lang="zh-CN" altLang="zh-CN" b="1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51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12068"/>
            <a:ext cx="8915400" cy="4452073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支持</a:t>
            </a:r>
            <a:r>
              <a:rPr lang="en-US" altLang="zh-CN" dirty="0"/>
              <a:t>post</a:t>
            </a:r>
            <a:r>
              <a:rPr lang="zh-CN" altLang="zh-CN" dirty="0"/>
              <a:t>和</a:t>
            </a:r>
            <a:r>
              <a:rPr lang="en-US" altLang="zh-CN" dirty="0"/>
              <a:t>get</a:t>
            </a:r>
            <a:r>
              <a:rPr lang="zh-CN" altLang="zh-CN" dirty="0"/>
              <a:t>请求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支持数据缓存和列表化参数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test suit</a:t>
            </a:r>
            <a:r>
              <a:rPr lang="zh-CN" altLang="zh-CN" dirty="0"/>
              <a:t>所包含的</a:t>
            </a:r>
            <a:r>
              <a:rPr lang="en-US" altLang="zh-CN" dirty="0"/>
              <a:t>test cases</a:t>
            </a:r>
            <a:r>
              <a:rPr lang="zh-CN" altLang="zh-CN" dirty="0"/>
              <a:t>可配置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支持</a:t>
            </a:r>
            <a:r>
              <a:rPr lang="en-US" altLang="zh-CN" dirty="0"/>
              <a:t>data</a:t>
            </a:r>
            <a:r>
              <a:rPr lang="zh-CN" altLang="zh-CN" dirty="0"/>
              <a:t>数据格式：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checkpoint</a:t>
            </a:r>
            <a:r>
              <a:rPr lang="zh-CN" altLang="zh-CN" dirty="0"/>
              <a:t>自动断言，断言类型支持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支持日志记录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支持清晰的报告展示和邮件通知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采用模块化，易于扩展，比如增加</a:t>
            </a:r>
            <a:r>
              <a:rPr lang="en-US" altLang="zh-CN" dirty="0"/>
              <a:t>selenium</a:t>
            </a:r>
            <a:r>
              <a:rPr lang="zh-CN" altLang="zh-CN" dirty="0"/>
              <a:t>模块可以进行</a:t>
            </a:r>
            <a:r>
              <a:rPr lang="en-US" altLang="zh-CN" dirty="0"/>
              <a:t>web</a:t>
            </a:r>
            <a:r>
              <a:rPr lang="zh-CN" altLang="zh-CN" dirty="0"/>
              <a:t>的自动化测试；增加</a:t>
            </a:r>
            <a:r>
              <a:rPr lang="en-US" altLang="zh-CN" dirty="0" err="1"/>
              <a:t>Uiautomator</a:t>
            </a:r>
            <a:r>
              <a:rPr lang="zh-CN" altLang="zh-CN" dirty="0"/>
              <a:t>模块可以进行</a:t>
            </a:r>
            <a:r>
              <a:rPr lang="en-US" altLang="zh-CN" dirty="0"/>
              <a:t>android app</a:t>
            </a:r>
            <a:r>
              <a:rPr lang="zh-CN" altLang="zh-CN" dirty="0"/>
              <a:t>自动化测试。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3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数据集格式说明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305454"/>
            <a:ext cx="8915400" cy="4202349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CN" b="1" dirty="0"/>
              <a:t>cases</a:t>
            </a:r>
            <a:r>
              <a:rPr lang="en-US" altLang="zh-CN" dirty="0"/>
              <a:t>: </a:t>
            </a:r>
            <a:r>
              <a:rPr lang="zh-CN" altLang="en-US" dirty="0" smtClean="0"/>
              <a:t>           </a:t>
            </a:r>
            <a:r>
              <a:rPr lang="zh-CN" altLang="zh-CN" dirty="0" smtClean="0"/>
              <a:t>测试</a:t>
            </a:r>
            <a:r>
              <a:rPr lang="zh-CN" altLang="zh-CN" dirty="0"/>
              <a:t>用例</a:t>
            </a:r>
            <a:r>
              <a:rPr lang="en-US" altLang="zh-CN" dirty="0"/>
              <a:t>ID</a:t>
            </a:r>
            <a:r>
              <a:rPr lang="zh-CN" altLang="zh-CN" dirty="0"/>
              <a:t>，最多支持</a:t>
            </a:r>
            <a:r>
              <a:rPr lang="en-US" altLang="zh-CN" dirty="0"/>
              <a:t>8</a:t>
            </a:r>
            <a:r>
              <a:rPr lang="zh-CN" altLang="zh-CN" dirty="0"/>
              <a:t>个字符</a:t>
            </a:r>
          </a:p>
          <a:p>
            <a:pPr lvl="0"/>
            <a:r>
              <a:rPr lang="en-US" altLang="zh-CN" b="1" dirty="0"/>
              <a:t>description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</a:t>
            </a:r>
            <a:r>
              <a:rPr lang="zh-CN" altLang="zh-CN" dirty="0" smtClean="0"/>
              <a:t>测试</a:t>
            </a:r>
            <a:r>
              <a:rPr lang="zh-CN" altLang="zh-CN" dirty="0"/>
              <a:t>用例描述，最多支持</a:t>
            </a:r>
            <a:r>
              <a:rPr lang="en-US" altLang="zh-CN" dirty="0"/>
              <a:t>30</a:t>
            </a:r>
            <a:r>
              <a:rPr lang="zh-CN" altLang="zh-CN" dirty="0"/>
              <a:t>个字符，是否支持中文待验证</a:t>
            </a:r>
          </a:p>
          <a:p>
            <a:pPr lvl="0"/>
            <a:r>
              <a:rPr lang="en-US" altLang="zh-CN" b="1" dirty="0" err="1"/>
              <a:t>api_path</a:t>
            </a:r>
            <a:r>
              <a:rPr lang="en-US" altLang="zh-CN" dirty="0"/>
              <a:t>: </a:t>
            </a:r>
            <a:r>
              <a:rPr lang="zh-CN" altLang="en-US" dirty="0" smtClean="0"/>
              <a:t>      </a:t>
            </a:r>
            <a:r>
              <a:rPr lang="zh-CN" altLang="zh-CN" dirty="0" smtClean="0"/>
              <a:t>接口</a:t>
            </a:r>
            <a:r>
              <a:rPr lang="zh-CN" altLang="zh-CN" dirty="0"/>
              <a:t>路径</a:t>
            </a:r>
          </a:p>
          <a:p>
            <a:pPr lvl="0"/>
            <a:r>
              <a:rPr lang="en-US" altLang="zh-CN" b="1" dirty="0"/>
              <a:t>methods</a:t>
            </a:r>
            <a:r>
              <a:rPr lang="en-US" altLang="zh-CN" dirty="0"/>
              <a:t>: 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get/post/put/delete/head </a:t>
            </a:r>
            <a:r>
              <a:rPr lang="en-US" altLang="zh-CN" dirty="0"/>
              <a:t>etc.</a:t>
            </a:r>
            <a:endParaRPr lang="zh-CN" altLang="zh-CN" dirty="0"/>
          </a:p>
          <a:p>
            <a:pPr lvl="0"/>
            <a:r>
              <a:rPr lang="en-US" altLang="zh-CN" b="1" dirty="0"/>
              <a:t>type</a:t>
            </a:r>
            <a:r>
              <a:rPr lang="en-US" altLang="zh-CN" dirty="0"/>
              <a:t>: 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form/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/file/</a:t>
            </a:r>
            <a:r>
              <a:rPr lang="en-US" altLang="zh-CN" dirty="0" err="1" smtClean="0"/>
              <a:t>sql</a:t>
            </a:r>
            <a:endParaRPr lang="zh-CN" altLang="zh-CN" dirty="0"/>
          </a:p>
          <a:p>
            <a:pPr lvl="0"/>
            <a:r>
              <a:rPr lang="en-US" altLang="zh-CN" b="1" dirty="0"/>
              <a:t>data</a:t>
            </a:r>
            <a:r>
              <a:rPr lang="en-US" altLang="zh-CN" dirty="0"/>
              <a:t>: </a:t>
            </a:r>
            <a:r>
              <a:rPr lang="zh-CN" altLang="en-US" dirty="0" smtClean="0"/>
              <a:t>              </a:t>
            </a:r>
            <a:r>
              <a:rPr lang="zh-CN" altLang="zh-CN" dirty="0" smtClean="0"/>
              <a:t>与</a:t>
            </a:r>
            <a:r>
              <a:rPr lang="en-US" altLang="zh-CN" dirty="0" smtClean="0"/>
              <a:t>type</a:t>
            </a:r>
            <a:r>
              <a:rPr lang="zh-CN" altLang="zh-CN" dirty="0"/>
              <a:t>相对应的数据类型；注意：数据引用格式为</a:t>
            </a:r>
          </a:p>
          <a:p>
            <a:pPr marL="457200" lvl="1" indent="0">
              <a:buNone/>
            </a:pPr>
            <a:r>
              <a:rPr lang="zh-CN" altLang="en-US" dirty="0" smtClean="0"/>
              <a:t>                        </a:t>
            </a:r>
            <a:r>
              <a:rPr lang="en-US" altLang="zh-CN" dirty="0" smtClean="0"/>
              <a:t>{“</a:t>
            </a:r>
            <a:r>
              <a:rPr lang="en-US" altLang="zh-CN" dirty="0" err="1" smtClean="0"/>
              <a:t>appidandbillno</a:t>
            </a:r>
            <a:r>
              <a:rPr lang="en-US" altLang="zh-CN" dirty="0" smtClean="0"/>
              <a:t>”:“</a:t>
            </a:r>
            <a:r>
              <a:rPr lang="en-US" altLang="zh-CN" dirty="0" err="1" smtClean="0"/>
              <a:t>appid</a:t>
            </a:r>
            <a:r>
              <a:rPr lang="en-US" altLang="zh-CN" dirty="0"/>
              <a:t>=${</a:t>
            </a:r>
            <a:r>
              <a:rPr lang="en-US" altLang="zh-CN" dirty="0" err="1"/>
              <a:t>appid</a:t>
            </a:r>
            <a:r>
              <a:rPr lang="en-US" altLang="zh-CN" dirty="0"/>
              <a:t>}&amp;</a:t>
            </a:r>
            <a:r>
              <a:rPr lang="en-US" altLang="zh-CN" dirty="0" err="1"/>
              <a:t>billno</a:t>
            </a:r>
            <a:r>
              <a:rPr lang="en-US" altLang="zh-CN" dirty="0"/>
              <a:t>=${</a:t>
            </a:r>
            <a:r>
              <a:rPr lang="en-US" altLang="zh-CN" dirty="0" err="1" smtClean="0"/>
              <a:t>billNo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其中</a:t>
            </a:r>
            <a:r>
              <a:rPr lang="en-US" altLang="zh-CN" dirty="0" err="1"/>
              <a:t>appid</a:t>
            </a:r>
            <a:r>
              <a:rPr lang="zh-CN" altLang="zh-CN" dirty="0"/>
              <a:t>和</a:t>
            </a:r>
            <a:r>
              <a:rPr lang="en-US" altLang="zh-CN" dirty="0" err="1"/>
              <a:t>billNo</a:t>
            </a:r>
            <a:r>
              <a:rPr lang="zh-CN" altLang="zh-CN" dirty="0"/>
              <a:t>是变量引用</a:t>
            </a:r>
          </a:p>
          <a:p>
            <a:pPr lvl="0"/>
            <a:r>
              <a:rPr lang="en-US" altLang="zh-CN" b="1" dirty="0"/>
              <a:t>checkpoint</a:t>
            </a:r>
            <a:r>
              <a:rPr lang="en-US" altLang="zh-CN" dirty="0"/>
              <a:t>: </a:t>
            </a:r>
            <a:r>
              <a:rPr lang="zh-CN" altLang="en-US" dirty="0" smtClean="0"/>
              <a:t>  </a:t>
            </a:r>
            <a:r>
              <a:rPr lang="zh-CN" altLang="zh-CN" dirty="0" smtClean="0"/>
              <a:t>断言点</a:t>
            </a:r>
            <a:r>
              <a:rPr lang="zh-CN" altLang="zh-CN" dirty="0"/>
              <a:t>，注意</a:t>
            </a:r>
            <a:r>
              <a:rPr lang="en-US" altLang="zh-CN" dirty="0" err="1"/>
              <a:t>json</a:t>
            </a:r>
            <a:r>
              <a:rPr lang="zh-CN" altLang="zh-CN" dirty="0"/>
              <a:t>格式的多级嵌套</a:t>
            </a:r>
          </a:p>
          <a:p>
            <a:pPr lvl="0"/>
            <a:r>
              <a:rPr lang="en-US" altLang="zh-CN" b="1" dirty="0"/>
              <a:t>cache</a:t>
            </a:r>
            <a:r>
              <a:rPr lang="en-US" altLang="zh-CN" dirty="0"/>
              <a:t>: </a:t>
            </a:r>
            <a:r>
              <a:rPr lang="zh-CN" altLang="en-US" dirty="0" smtClean="0"/>
              <a:t>           </a:t>
            </a:r>
            <a:r>
              <a:rPr lang="zh-CN" altLang="zh-CN" dirty="0" smtClean="0"/>
              <a:t>数据</a:t>
            </a:r>
            <a:r>
              <a:rPr lang="zh-CN" altLang="zh-CN" dirty="0"/>
              <a:t>缓存，支持</a:t>
            </a:r>
            <a:r>
              <a:rPr lang="en-US" altLang="zh-CN" dirty="0"/>
              <a:t>header</a:t>
            </a:r>
            <a:r>
              <a:rPr lang="zh-CN" altLang="zh-CN" dirty="0"/>
              <a:t>和</a:t>
            </a:r>
            <a:r>
              <a:rPr lang="en-US" altLang="zh-CN" dirty="0"/>
              <a:t>data</a:t>
            </a:r>
            <a:r>
              <a:rPr lang="zh-CN" altLang="zh-CN" dirty="0"/>
              <a:t>的缓存</a:t>
            </a:r>
          </a:p>
          <a:p>
            <a:pPr marL="457200" lvl="1" indent="0">
              <a:buNone/>
            </a:pPr>
            <a:r>
              <a:rPr lang="zh-CN" altLang="en-US" dirty="0" smtClean="0"/>
              <a:t>                       </a:t>
            </a:r>
            <a:r>
              <a:rPr lang="en-US" altLang="zh-CN" dirty="0" smtClean="0"/>
              <a:t>{"</a:t>
            </a:r>
            <a:r>
              <a:rPr lang="en-US" altLang="zh-CN" dirty="0"/>
              <a:t>header":{"result":{"</a:t>
            </a:r>
            <a:r>
              <a:rPr lang="en-US" altLang="zh-CN" dirty="0" err="1"/>
              <a:t>submitToken</a:t>
            </a:r>
            <a:r>
              <a:rPr lang="en-US" altLang="zh-CN" dirty="0"/>
              <a:t>":"</a:t>
            </a:r>
            <a:r>
              <a:rPr lang="en-US" altLang="zh-CN" dirty="0" err="1"/>
              <a:t>Submit_token</a:t>
            </a:r>
            <a:r>
              <a:rPr lang="en-US" altLang="zh-CN" dirty="0"/>
              <a:t>", "</a:t>
            </a:r>
            <a:r>
              <a:rPr lang="en-US" altLang="zh-CN" dirty="0" err="1"/>
              <a:t>userToken</a:t>
            </a:r>
            <a:r>
              <a:rPr lang="en-US" altLang="zh-CN" dirty="0"/>
              <a:t>":"OPERATOR_TOKEN"}}}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en-US" dirty="0" smtClean="0"/>
              <a:t>                        </a:t>
            </a:r>
            <a:r>
              <a:rPr lang="zh-CN" altLang="zh-CN" dirty="0" smtClean="0"/>
              <a:t>最</a:t>
            </a:r>
            <a:r>
              <a:rPr lang="zh-CN" altLang="zh-CN" dirty="0"/>
              <a:t>外层的键为</a:t>
            </a:r>
            <a:r>
              <a:rPr lang="en-US" altLang="zh-CN" dirty="0"/>
              <a:t>header</a:t>
            </a:r>
            <a:r>
              <a:rPr lang="zh-CN" altLang="zh-CN" dirty="0"/>
              <a:t>或者</a:t>
            </a:r>
            <a:r>
              <a:rPr lang="en-US" altLang="zh-CN" dirty="0"/>
              <a:t>data</a:t>
            </a:r>
            <a:r>
              <a:rPr lang="zh-CN" altLang="zh-CN" dirty="0"/>
              <a:t>，最内层键所对应的值为要缓存的键，即从结果中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                 </a:t>
            </a:r>
            <a:r>
              <a:rPr lang="en-US" altLang="zh-CN" dirty="0" err="1" smtClean="0"/>
              <a:t>submitToken</a:t>
            </a:r>
            <a:r>
              <a:rPr lang="zh-CN" altLang="zh-CN" dirty="0"/>
              <a:t>的</a:t>
            </a:r>
            <a:r>
              <a:rPr lang="en-US" altLang="zh-CN" dirty="0"/>
              <a:t>value</a:t>
            </a:r>
            <a:r>
              <a:rPr lang="zh-CN" altLang="zh-CN" dirty="0"/>
              <a:t>，然后赋给</a:t>
            </a:r>
            <a:r>
              <a:rPr lang="en-US" altLang="zh-CN" dirty="0" err="1"/>
              <a:t>Submit_token</a:t>
            </a:r>
            <a:r>
              <a:rPr lang="zh-CN" altLang="zh-CN" dirty="0"/>
              <a:t>进行缓存。</a:t>
            </a:r>
          </a:p>
          <a:p>
            <a:pPr lvl="0"/>
            <a:r>
              <a:rPr lang="en-US" altLang="zh-CN" b="1" dirty="0"/>
              <a:t>active</a:t>
            </a:r>
            <a:r>
              <a:rPr lang="en-US" altLang="zh-CN" dirty="0"/>
              <a:t>: </a:t>
            </a:r>
            <a:r>
              <a:rPr lang="zh-CN" altLang="en-US" dirty="0" smtClean="0"/>
              <a:t>          </a:t>
            </a:r>
            <a:r>
              <a:rPr lang="zh-CN" altLang="zh-CN" dirty="0" smtClean="0"/>
              <a:t>该</a:t>
            </a:r>
            <a:r>
              <a:rPr lang="en-US" altLang="zh-CN" dirty="0"/>
              <a:t>case</a:t>
            </a:r>
            <a:r>
              <a:rPr lang="zh-CN" altLang="zh-CN" dirty="0"/>
              <a:t>是否激活</a:t>
            </a:r>
          </a:p>
          <a:p>
            <a:pPr lvl="0"/>
            <a:r>
              <a:rPr lang="en-US" altLang="zh-CN" b="1" dirty="0"/>
              <a:t>others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    </a:t>
            </a:r>
            <a:r>
              <a:rPr lang="zh-CN" altLang="zh-CN" dirty="0" smtClean="0"/>
              <a:t>预留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72808" y="1332690"/>
            <a:ext cx="8426451" cy="8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邮件和报告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5719220"/>
            <a:ext cx="8915400" cy="5707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/>
              <a:t>邮件会展示</a:t>
            </a:r>
            <a:r>
              <a:rPr lang="en-US" altLang="zh-CN" dirty="0"/>
              <a:t>case id</a:t>
            </a:r>
            <a:r>
              <a:rPr lang="zh-CN" altLang="zh-CN" dirty="0"/>
              <a:t>和</a:t>
            </a:r>
            <a:r>
              <a:rPr lang="en-US" altLang="zh-CN" dirty="0"/>
              <a:t>case description</a:t>
            </a:r>
            <a:r>
              <a:rPr lang="zh-CN" altLang="zh-CN" dirty="0"/>
              <a:t>，成功原因和失败原因都会在详细中列出，后期</a:t>
            </a:r>
            <a:r>
              <a:rPr lang="en-US" altLang="zh-CN" dirty="0"/>
              <a:t>app </a:t>
            </a:r>
            <a:r>
              <a:rPr lang="zh-CN" altLang="zh-CN" dirty="0"/>
              <a:t>测试和</a:t>
            </a:r>
            <a:r>
              <a:rPr lang="en-US" altLang="zh-CN" dirty="0"/>
              <a:t>web</a:t>
            </a:r>
            <a:r>
              <a:rPr lang="zh-CN" altLang="zh-CN" dirty="0"/>
              <a:t>测试会增加</a:t>
            </a:r>
            <a:r>
              <a:rPr lang="en-US" altLang="zh-CN" dirty="0"/>
              <a:t>screen short</a:t>
            </a:r>
            <a:r>
              <a:rPr lang="zh-CN" altLang="zh-CN" dirty="0"/>
              <a:t>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11720" y="1448779"/>
            <a:ext cx="7988705" cy="4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5898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84</TotalTime>
  <Words>1073</Words>
  <Application>Microsoft Macintosh PowerPoint</Application>
  <PresentationFormat>宽屏</PresentationFormat>
  <Paragraphs>107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Century Gothic</vt:lpstr>
      <vt:lpstr>DengXian</vt:lpstr>
      <vt:lpstr>Mangal</vt:lpstr>
      <vt:lpstr>Wingdings</vt:lpstr>
      <vt:lpstr>Wingdings 3</vt:lpstr>
      <vt:lpstr>幼圆</vt:lpstr>
      <vt:lpstr>Arial</vt:lpstr>
      <vt:lpstr>丝状</vt:lpstr>
      <vt:lpstr>自动化测试框架说明</vt:lpstr>
      <vt:lpstr>概述</vt:lpstr>
      <vt:lpstr>几点说明</vt:lpstr>
      <vt:lpstr>框架结构</vt:lpstr>
      <vt:lpstr>流程</vt:lpstr>
      <vt:lpstr>流程</vt:lpstr>
      <vt:lpstr>Features</vt:lpstr>
      <vt:lpstr>数据集格式说明 </vt:lpstr>
      <vt:lpstr>邮件和报告 </vt:lpstr>
      <vt:lpstr>需要完善 </vt:lpstr>
      <vt:lpstr>接口协议规范 </vt:lpstr>
      <vt:lpstr>接口协议规范 </vt:lpstr>
      <vt:lpstr>接口协议规范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longqiu xu</dc:creator>
  <cp:lastModifiedBy>longqiu xu</cp:lastModifiedBy>
  <cp:revision>90</cp:revision>
  <dcterms:created xsi:type="dcterms:W3CDTF">2017-09-05T14:18:27Z</dcterms:created>
  <dcterms:modified xsi:type="dcterms:W3CDTF">2017-09-05T15:46:41Z</dcterms:modified>
</cp:coreProperties>
</file>