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ebc6080a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ebc6080a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 is not from Google Analytics and is instead taken </a:t>
            </a:r>
            <a:r>
              <a:rPr lang="en"/>
              <a:t>directly</a:t>
            </a:r>
            <a:r>
              <a:rPr lang="en"/>
              <a:t> from YouTube’s built in </a:t>
            </a:r>
            <a:r>
              <a:rPr lang="en"/>
              <a:t>analytics</a:t>
            </a:r>
            <a:r>
              <a:rPr lang="en"/>
              <a:t> page. Mention YouTube tags, mention diversity increased during JuliaCon’s...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ebc6080ad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ebc6080a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Huda and August will be leading the Diversity and Inclusion BoF.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ebc6080ad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ebc6080ad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ebc6080a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ebc6080a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ebc6080a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ebc6080a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ebc6080ad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ebc6080a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15,000 people signed up for JuliaAcademy in the last year.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ebc6080a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ebc6080a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Analytics also does not provide data on people’s ethnicity so I will only be presenting data on Gender and Age.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ebc6080a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ebc6080a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bc6080a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ebc6080a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visited the Julia website from 224 </a:t>
            </a:r>
            <a:r>
              <a:rPr lang="en"/>
              <a:t>different</a:t>
            </a:r>
            <a:r>
              <a:rPr lang="en"/>
              <a:t> countries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ebc6080a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ebc6080a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ebc6080a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ebc6080a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ebc6080a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ebc6080a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JuliaAcademy launched </a:t>
            </a:r>
            <a:r>
              <a:rPr lang="en"/>
              <a:t>September</a:t>
            </a:r>
            <a:r>
              <a:rPr lang="en"/>
              <a:t> of 2019 so we don’t have accurate numbers to compare against.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julialang.org/diversity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57614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1175" y="10845"/>
            <a:ext cx="745750" cy="46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7" name="Google Shape;8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1576142" y="1191256"/>
            <a:ext cx="745763" cy="45826"/>
            <a:chOff x="4580561" y="2589004"/>
            <a:chExt cx="1064464" cy="25200"/>
          </a:xfrm>
        </p:grpSpPr>
        <p:sp>
          <p:nvSpPr>
            <p:cNvPr id="39" name="Google Shape;3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" name="Google Shape;4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1175" y="10845"/>
            <a:ext cx="745750" cy="46610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 txBox="1"/>
          <p:nvPr/>
        </p:nvSpPr>
        <p:spPr>
          <a:xfrm>
            <a:off x="288325" y="94200"/>
            <a:ext cx="286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https://julialang.org/diversity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5" name="Google Shape;5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2" name="Google Shape;6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9" name="Google Shape;6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etalx.com/juliacon2020/talk/F7DKF8/" TargetMode="External"/><Relationship Id="rId4" Type="http://schemas.openxmlformats.org/officeDocument/2006/relationships/hyperlink" Target="https://live.juliacon.org/discord/join" TargetMode="External"/><Relationship Id="rId5" Type="http://schemas.openxmlformats.org/officeDocument/2006/relationships/hyperlink" Target="mailto:diversity@julialang.or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upport.google.com/analytics/answer/2992042?hl=en&amp;authuser=2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iscourse.julialang.org/t/julia-for-data-science-course-launching-on-juliaacademy-today/40192" TargetMode="External"/><Relationship Id="rId4" Type="http://schemas.openxmlformats.org/officeDocument/2006/relationships/hyperlink" Target="https://julialang.org/blog/2020/02/gci-summary/" TargetMode="External"/><Relationship Id="rId10" Type="http://schemas.openxmlformats.org/officeDocument/2006/relationships/hyperlink" Target="https://www.youtube.com/playlist?list=PLP8iPy9hna6SUVDR2Q_MQmP_f5cgcO7Vu" TargetMode="External"/><Relationship Id="rId9" Type="http://schemas.openxmlformats.org/officeDocument/2006/relationships/hyperlink" Target="https://discourse.julialang.org/t/call-for-mentors-mlh-fellowship-the-julia-language/39764" TargetMode="External"/><Relationship Id="rId5" Type="http://schemas.openxmlformats.org/officeDocument/2006/relationships/hyperlink" Target="https://julialang.org/blog/2020/05/jsoc-gsoc2020/" TargetMode="External"/><Relationship Id="rId6" Type="http://schemas.openxmlformats.org/officeDocument/2006/relationships/hyperlink" Target="https://julialang.org/blog/2020/05/jsoc-gsoc2020/" TargetMode="External"/><Relationship Id="rId7" Type="http://schemas.openxmlformats.org/officeDocument/2006/relationships/hyperlink" Target="https://julialang.org/blog/2020/05/jsoc-gsoc2020/" TargetMode="External"/><Relationship Id="rId8" Type="http://schemas.openxmlformats.org/officeDocument/2006/relationships/hyperlink" Target="https://discourse.julialang.org/t/the-julia-language-google-season-of-docs-2020/3927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upport.google.com/analytics/answer/2799357?hl=e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upport.google.com/analytics/answer/2992042?hl=en&amp;authuser=2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upport.google.com/analytics/answer/2992042?hl=en&amp;authuser=2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Diversity and Inclusion Efforts in the Julia Community</a:t>
            </a:r>
            <a:endParaRPr sz="5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727950" y="3214575"/>
            <a:ext cx="7688100" cy="9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Logan Kilpatrick</a:t>
            </a:r>
            <a:endParaRPr b="1" sz="2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Julia Language Community Manager </a:t>
            </a:r>
            <a:endParaRPr sz="2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7650" y="60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Julia Languages YouTube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5" y="1310300"/>
            <a:ext cx="8373150" cy="362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7650" y="60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r>
              <a:rPr lang="en"/>
              <a:t>: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7650" y="1499750"/>
            <a:ext cx="7688700" cy="29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The Julia Community is becoming more diverse.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We still have </a:t>
            </a:r>
            <a:r>
              <a:rPr b="1" lang="en" sz="2000" u="sng">
                <a:solidFill>
                  <a:srgbClr val="000000"/>
                </a:solidFill>
              </a:rPr>
              <a:t>a lot</a:t>
            </a:r>
            <a:r>
              <a:rPr lang="en" sz="2000">
                <a:solidFill>
                  <a:srgbClr val="000000"/>
                </a:solidFill>
              </a:rPr>
              <a:t> of work to do and room to improve.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 to the “</a:t>
            </a: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Moving forward on diversity &amp; inclusion in the Julia community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BoF tod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 16:55 –17:40 on </a:t>
            </a: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Discord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any suggestions or the like to </a:t>
            </a: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diversity@julialang.org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join the #diversity channel on Slack.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2052000" y="1821900"/>
            <a:ext cx="5040000" cy="14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 </a:t>
            </a:r>
            <a:endParaRPr sz="7200"/>
          </a:p>
        </p:txBody>
      </p:sp>
      <p:sp>
        <p:nvSpPr>
          <p:cNvPr id="168" name="Google Shape;168;p24"/>
          <p:cNvSpPr txBox="1"/>
          <p:nvPr/>
        </p:nvSpPr>
        <p:spPr>
          <a:xfrm>
            <a:off x="681600" y="3593400"/>
            <a:ext cx="7780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Questions? Ping me on Discord in the Red Track chat, on Slack, or via email at logan@julialang.org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563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JuliaLang.org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4720750"/>
            <a:ext cx="7688700" cy="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How Google defines a user: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https://support.google.com/analytics/answer/2992042?hl=en&amp;authuser=2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425" y="1403725"/>
            <a:ext cx="4418752" cy="331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729450" y="60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727650" y="1229800"/>
            <a:ext cx="76887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have done in the last year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info on Google Analytics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JuliaLang Website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Discourse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Docs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Julia Academy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Takeaways &amp; Next Steps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727650" y="59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done: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727650" y="1360675"/>
            <a:ext cx="76887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Launched 3 new Julia Academy courses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Supported 212 Students in GCI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Currently </a:t>
            </a: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mentoring</a:t>
            </a: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 25 students through JSoC/GSoC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Participating in our inaugural year of GSoD/JSoD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Partnered w/ MLH for the inaugural year of the MLH Fellowship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Made Julia events global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60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Notes: 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575100" y="1298450"/>
            <a:ext cx="79974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Most</a:t>
            </a:r>
            <a:r>
              <a:rPr lang="en" sz="2000">
                <a:solidFill>
                  <a:srgbClr val="000000"/>
                </a:solidFill>
              </a:rPr>
              <a:t> of these stats come from Google Analytics. You can read more about Google Analytics here: </a:t>
            </a:r>
            <a:r>
              <a:rPr lang="en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About Demographics and Interests - Analytics Help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While Google does have a lot of data, it is not </a:t>
            </a:r>
            <a:r>
              <a:rPr lang="en" sz="2000">
                <a:solidFill>
                  <a:srgbClr val="000000"/>
                </a:solidFill>
              </a:rPr>
              <a:t>calculating</a:t>
            </a:r>
            <a:r>
              <a:rPr lang="en" sz="2000">
                <a:solidFill>
                  <a:srgbClr val="000000"/>
                </a:solidFill>
              </a:rPr>
              <a:t> all of the metrics about our users 100% correctly. Google does not provide a standard margin of error so please take all of these numbers with a healthy dose of </a:t>
            </a:r>
            <a:r>
              <a:rPr lang="en" sz="2000">
                <a:solidFill>
                  <a:srgbClr val="000000"/>
                </a:solidFill>
              </a:rPr>
              <a:t>skepticism</a:t>
            </a:r>
            <a:r>
              <a:rPr lang="en" sz="2000">
                <a:solidFill>
                  <a:srgbClr val="000000"/>
                </a:solidFill>
              </a:rPr>
              <a:t>.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(Jul 28, 2019 - Jul 28, 2020 ) vs (Jul 26, 2018 - Jul 27, 2019)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563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JuliaLang.org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450" y="4720750"/>
            <a:ext cx="7688700" cy="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How Google defines a user: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https://support.google.com/analytics/answer/2992042?hl=en&amp;authuser=2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00" y="1331850"/>
            <a:ext cx="8432601" cy="33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563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JuliaLang.org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29450" y="4720750"/>
            <a:ext cx="7688700" cy="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How Google defines a user: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https://support.google.com/analytics/answer/2992042?hl=en&amp;authuser=2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925" y="1189850"/>
            <a:ext cx="1916075" cy="358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4000" y="1189850"/>
            <a:ext cx="2005350" cy="353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7650" y="624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Discourse.JuliaLang.org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725"/>
            <a:ext cx="8839199" cy="35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7650" y="55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Docs.JuliaLang.org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2325"/>
            <a:ext cx="8839202" cy="3476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JuliaAcademy.com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2325"/>
            <a:ext cx="8839202" cy="3476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