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2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8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74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5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636D93-C81B-45EA-A7D6-F355F8E5742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F8C590-E9D1-4EBF-AB52-4BC75C58D55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0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DFA8-42FA-43C6-B1D4-F7D6CFECA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41D2F-5CB1-459B-A4EE-A426361CD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Morrison</a:t>
            </a:r>
          </a:p>
          <a:p>
            <a:r>
              <a:rPr lang="en-US" dirty="0"/>
              <a:t>Logan Padon</a:t>
            </a:r>
          </a:p>
        </p:txBody>
      </p:sp>
    </p:spTree>
    <p:extLst>
      <p:ext uri="{BB962C8B-B14F-4D97-AF65-F5344CB8AC3E}">
        <p14:creationId xmlns:p14="http://schemas.microsoft.com/office/powerpoint/2010/main" val="240055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C344A-E626-4E64-9DDD-D733B8B2CCAC}"/>
              </a:ext>
            </a:extLst>
          </p:cNvPr>
          <p:cNvSpPr/>
          <p:nvPr/>
        </p:nvSpPr>
        <p:spPr>
          <a:xfrm>
            <a:off x="2778054" y="2023970"/>
            <a:ext cx="1802296" cy="14356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210A1-F2AB-40D6-83E1-14E62701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with Shape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FA965-D656-4BF8-9AC9-AE7CFB64D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Reshaping done by a Bayesian image segmentation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4D36CF-E3CD-4C68-AF9A-9AE764CE3A7D}"/>
              </a:ext>
            </a:extLst>
          </p:cNvPr>
          <p:cNvSpPr/>
          <p:nvPr/>
        </p:nvSpPr>
        <p:spPr>
          <a:xfrm>
            <a:off x="445129" y="2020295"/>
            <a:ext cx="1537253" cy="1378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984AFF-BB6E-40F2-A527-2D693BED6DE2}"/>
              </a:ext>
            </a:extLst>
          </p:cNvPr>
          <p:cNvSpPr/>
          <p:nvPr/>
        </p:nvSpPr>
        <p:spPr>
          <a:xfrm>
            <a:off x="3016593" y="2129576"/>
            <a:ext cx="1325218" cy="1246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K-Colors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54F051-A720-4EAF-8AC8-DBB481AB0D55}"/>
              </a:ext>
            </a:extLst>
          </p:cNvPr>
          <p:cNvSpPr/>
          <p:nvPr/>
        </p:nvSpPr>
        <p:spPr>
          <a:xfrm>
            <a:off x="5078575" y="1783080"/>
            <a:ext cx="1537253" cy="1477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Filtered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06F145-2F32-47EA-8340-2C8484CCC953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1982382" y="2709408"/>
            <a:ext cx="795672" cy="3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2EB9F46-8394-41B1-A9FA-612B018BDA51}"/>
              </a:ext>
            </a:extLst>
          </p:cNvPr>
          <p:cNvSpPr/>
          <p:nvPr/>
        </p:nvSpPr>
        <p:spPr>
          <a:xfrm>
            <a:off x="7505177" y="1760850"/>
            <a:ext cx="1669774" cy="1448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E27A37-7791-4571-A5F7-00A148E0FF6E}"/>
              </a:ext>
            </a:extLst>
          </p:cNvPr>
          <p:cNvCxnSpPr>
            <a:stCxn id="11" idx="6"/>
            <a:endCxn id="26" idx="2"/>
          </p:cNvCxnSpPr>
          <p:nvPr/>
        </p:nvCxnSpPr>
        <p:spPr>
          <a:xfrm flipV="1">
            <a:off x="6615828" y="2485181"/>
            <a:ext cx="889349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A53EEE8-4893-4BB1-8845-0FA1E0B37E4D}"/>
              </a:ext>
            </a:extLst>
          </p:cNvPr>
          <p:cNvSpPr/>
          <p:nvPr/>
        </p:nvSpPr>
        <p:spPr>
          <a:xfrm>
            <a:off x="10275880" y="1734843"/>
            <a:ext cx="1470991" cy="1500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EA0939-E4BC-4803-A729-8FBA78D68B46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>
            <a:off x="9174951" y="2485181"/>
            <a:ext cx="1100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75391B-CE23-418A-AC2C-AA685C7F00A6}"/>
              </a:ext>
            </a:extLst>
          </p:cNvPr>
          <p:cNvCxnSpPr>
            <a:stCxn id="8" idx="3"/>
            <a:endCxn id="11" idx="2"/>
          </p:cNvCxnSpPr>
          <p:nvPr/>
        </p:nvCxnSpPr>
        <p:spPr>
          <a:xfrm flipV="1">
            <a:off x="4580350" y="2521757"/>
            <a:ext cx="498225" cy="22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2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82DB-B0DC-461F-B792-179F4ACC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F4F1-49E7-4D59-A90C-3780E253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One-shot learning</a:t>
            </a:r>
          </a:p>
          <a:p>
            <a:r>
              <a:rPr lang="en-US" dirty="0" err="1"/>
              <a:t>Pokemon</a:t>
            </a:r>
            <a:r>
              <a:rPr lang="en-US" dirty="0"/>
              <a:t> look unique</a:t>
            </a:r>
          </a:p>
          <a:p>
            <a:pPr lvl="1"/>
            <a:r>
              <a:rPr lang="en-US" dirty="0"/>
              <a:t>&lt;6 unique colors per </a:t>
            </a:r>
            <a:r>
              <a:rPr lang="en-US" dirty="0" err="1"/>
              <a:t>Pokemon</a:t>
            </a:r>
            <a:endParaRPr lang="en-US" dirty="0"/>
          </a:p>
          <a:p>
            <a:pPr lvl="1"/>
            <a:r>
              <a:rPr lang="en-US" dirty="0"/>
              <a:t>Designed to look different from each other</a:t>
            </a:r>
          </a:p>
          <a:p>
            <a:pPr lvl="1"/>
            <a:r>
              <a:rPr lang="en-US" dirty="0"/>
              <a:t>Unique shapes</a:t>
            </a:r>
          </a:p>
          <a:p>
            <a:pPr marL="201168" lvl="1" indent="0">
              <a:buNone/>
            </a:pPr>
            <a:r>
              <a:rPr lang="en-US" dirty="0"/>
              <a:t>Lots of TCG images, distorted in some way from the in-game sprites, often different art styles</a:t>
            </a:r>
          </a:p>
          <a:p>
            <a:pPr marL="201168" lvl="1" indent="0">
              <a:buNone/>
            </a:pPr>
            <a:r>
              <a:rPr lang="en-US" dirty="0"/>
              <a:t>Been attempted, but using complicated methods</a:t>
            </a:r>
          </a:p>
          <a:p>
            <a:pPr marL="201168" lvl="1" indent="0">
              <a:buNone/>
            </a:pPr>
            <a:r>
              <a:rPr lang="en-US" dirty="0"/>
              <a:t>Difficult problem (best known methods achieve 30%) so lower results could still be good progress</a:t>
            </a:r>
          </a:p>
          <a:p>
            <a:pPr marL="201168" lvl="1" indent="0">
              <a:buNone/>
            </a:pPr>
            <a:r>
              <a:rPr lang="en-US" dirty="0"/>
              <a:t>Limiting ourselves to the first 151, no </a:t>
            </a:r>
            <a:r>
              <a:rPr lang="en-US" dirty="0" err="1"/>
              <a:t>shinies</a:t>
            </a:r>
            <a:r>
              <a:rPr lang="en-US" dirty="0"/>
              <a:t>, no forms</a:t>
            </a:r>
          </a:p>
        </p:txBody>
      </p:sp>
    </p:spTree>
    <p:extLst>
      <p:ext uri="{BB962C8B-B14F-4D97-AF65-F5344CB8AC3E}">
        <p14:creationId xmlns:p14="http://schemas.microsoft.com/office/powerpoint/2010/main" val="306836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EC3C-97DF-4EF9-B159-D2ACEAC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C9CC-B1F6-4CB5-B616-89EE989F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segmentation is it’s own problem</a:t>
            </a:r>
          </a:p>
          <a:p>
            <a:r>
              <a:rPr lang="en-US" dirty="0"/>
              <a:t>Prebuilt models were interesting but often wrong</a:t>
            </a:r>
          </a:p>
          <a:p>
            <a:r>
              <a:rPr lang="en-US" dirty="0"/>
              <a:t>Possible Solutions: Accept </a:t>
            </a:r>
            <a:r>
              <a:rPr lang="en-US" dirty="0" err="1"/>
              <a:t>segmenters</a:t>
            </a:r>
            <a:r>
              <a:rPr lang="en-US" dirty="0"/>
              <a:t> as-is, crude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74540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2FEAB6-A96B-450B-9C64-097E4CFB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 in theory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03DF76-3739-45C0-A39C-2DAD8E3A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68283-5BC0-49FC-9931-9544BACA8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Examples given by the prebuilt model we used</a:t>
            </a:r>
          </a:p>
        </p:txBody>
      </p:sp>
      <p:pic>
        <p:nvPicPr>
          <p:cNvPr id="3074" name="Picture 2" descr="my_seg_results1.png">
            <a:extLst>
              <a:ext uri="{FF2B5EF4-FFF2-40B4-BE49-F238E27FC236}">
                <a16:creationId xmlns:a16="http://schemas.microsoft.com/office/drawing/2014/main" id="{5567CA11-F4F1-40D5-9D8A-6DE2724F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337" y="1737359"/>
            <a:ext cx="8307663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18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AACD91-085F-417E-8F64-66644419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Image Segmentation in Practice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2BFD1B-DCBA-4743-A0D2-F1A56FE1C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exSegmentation.png">
            <a:extLst>
              <a:ext uri="{FF2B5EF4-FFF2-40B4-BE49-F238E27FC236}">
                <a16:creationId xmlns:a16="http://schemas.microsoft.com/office/drawing/2014/main" id="{242B5C11-80AE-459B-BA9B-CF53AD35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586" y="302948"/>
            <a:ext cx="8062365" cy="625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95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9AFE-6C19-4F7F-AA6F-0CA47D4D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1AD6-6C67-4642-A2EF-4C6B9B85A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K-means clustering allows us to pick the find the 5 most common colors in a given image</a:t>
            </a:r>
          </a:p>
          <a:p>
            <a:r>
              <a:rPr lang="en-US" dirty="0"/>
              <a:t>We can compare the training image’s colors to the test image’s colors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4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8452-32FA-4FD8-87B1-5B85AA67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0B6D-92B9-4D0B-AE8A-34A8D398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image:</a:t>
            </a:r>
          </a:p>
          <a:p>
            <a:r>
              <a:rPr lang="en-US" dirty="0"/>
              <a:t>For every possible color (</a:t>
            </a:r>
            <a:r>
              <a:rPr lang="en-US" dirty="0" err="1"/>
              <a:t>chosenColor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every color in the image’s K-means cluster (</a:t>
            </a:r>
            <a:r>
              <a:rPr lang="en-US" dirty="0" err="1"/>
              <a:t>imageColor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Z += 1 / </a:t>
            </a:r>
            <a:r>
              <a:rPr lang="en-US" dirty="0" err="1"/>
              <a:t>euclideanDistance</a:t>
            </a:r>
            <a:r>
              <a:rPr lang="en-US" dirty="0"/>
              <a:t>(</a:t>
            </a:r>
            <a:r>
              <a:rPr lang="en-US" dirty="0" err="1"/>
              <a:t>chosenColor</a:t>
            </a:r>
            <a:r>
              <a:rPr lang="en-US" dirty="0"/>
              <a:t>, </a:t>
            </a:r>
            <a:r>
              <a:rPr lang="en-US" dirty="0" err="1"/>
              <a:t>imageColor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962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AE10-2703-45FF-8B9E-4B583150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imageColors</a:t>
            </a:r>
            <a:r>
              <a:rPr lang="en-US" dirty="0"/>
              <a:t> | </a:t>
            </a:r>
            <a:r>
              <a:rPr lang="en-US" dirty="0" err="1"/>
              <a:t>classColors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2CF1-9FFA-4EE9-9A15-C8B78AAF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image, and </a:t>
            </a:r>
            <a:r>
              <a:rPr lang="en-US" dirty="0" err="1"/>
              <a:t>classColors</a:t>
            </a:r>
            <a:endParaRPr lang="en-US" dirty="0"/>
          </a:p>
          <a:p>
            <a:r>
              <a:rPr lang="en-US" dirty="0"/>
              <a:t>Take the closest color in </a:t>
            </a:r>
            <a:r>
              <a:rPr lang="en-US" dirty="0" err="1"/>
              <a:t>classColor</a:t>
            </a:r>
            <a:r>
              <a:rPr lang="en-US" dirty="0"/>
              <a:t> to </a:t>
            </a:r>
            <a:r>
              <a:rPr lang="en-US" dirty="0" err="1"/>
              <a:t>imageColor</a:t>
            </a:r>
            <a:endParaRPr lang="en-US" dirty="0"/>
          </a:p>
          <a:p>
            <a:r>
              <a:rPr lang="en-US" dirty="0"/>
              <a:t>For each color in the test image’s k-cluster (</a:t>
            </a:r>
            <a:r>
              <a:rPr lang="en-US" dirty="0" err="1"/>
              <a:t>imageColor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P_temp</a:t>
            </a:r>
            <a:r>
              <a:rPr lang="en-US" dirty="0"/>
              <a:t>[n] = 1/Z * 1/</a:t>
            </a:r>
            <a:r>
              <a:rPr lang="en-US" dirty="0" err="1"/>
              <a:t>euclideanDistance</a:t>
            </a:r>
            <a:r>
              <a:rPr lang="en-US" dirty="0"/>
              <a:t>(</a:t>
            </a:r>
            <a:r>
              <a:rPr lang="en-US" dirty="0" err="1"/>
              <a:t>chosenColor</a:t>
            </a:r>
            <a:r>
              <a:rPr lang="en-US" dirty="0"/>
              <a:t>, </a:t>
            </a:r>
            <a:r>
              <a:rPr lang="en-US" dirty="0" err="1"/>
              <a:t>imageColor</a:t>
            </a:r>
            <a:r>
              <a:rPr lang="en-US" dirty="0"/>
              <a:t>)</a:t>
            </a:r>
          </a:p>
          <a:p>
            <a:pPr marL="201168" lvl="1" indent="0">
              <a:buNone/>
            </a:pPr>
            <a:r>
              <a:rPr lang="en-US" dirty="0"/>
              <a:t>P = product(</a:t>
            </a:r>
            <a:r>
              <a:rPr lang="en-US" dirty="0" err="1"/>
              <a:t>P_temp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081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089B82-C0A3-420F-B37C-CCF1129484E1}"/>
              </a:ext>
            </a:extLst>
          </p:cNvPr>
          <p:cNvSpPr/>
          <p:nvPr/>
        </p:nvSpPr>
        <p:spPr>
          <a:xfrm>
            <a:off x="2272748" y="36651"/>
            <a:ext cx="7646504" cy="47045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CC0F8B-F956-4BFA-B165-F227C279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15B9AD-101A-4970-8538-62FE28C50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Assumes independence for each color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B446E2-1A54-4FC7-9F6C-C61A5E4E8367}"/>
              </a:ext>
            </a:extLst>
          </p:cNvPr>
          <p:cNvSpPr/>
          <p:nvPr/>
        </p:nvSpPr>
        <p:spPr>
          <a:xfrm>
            <a:off x="337625" y="1983545"/>
            <a:ext cx="1544184" cy="131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Pokemon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4445B0-ACF7-4056-B7E5-48A6523D1DC6}"/>
              </a:ext>
            </a:extLst>
          </p:cNvPr>
          <p:cNvSpPr/>
          <p:nvPr/>
        </p:nvSpPr>
        <p:spPr>
          <a:xfrm>
            <a:off x="5539408" y="699982"/>
            <a:ext cx="1113183" cy="1061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B8DA9-C337-411F-8A60-53CA8B17AD1F}"/>
              </a:ext>
            </a:extLst>
          </p:cNvPr>
          <p:cNvSpPr txBox="1"/>
          <p:nvPr/>
        </p:nvSpPr>
        <p:spPr>
          <a:xfrm>
            <a:off x="5615322" y="163777"/>
            <a:ext cx="96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K-Colors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9B3A49-EDA0-4921-8770-170899B54024}"/>
              </a:ext>
            </a:extLst>
          </p:cNvPr>
          <p:cNvSpPr/>
          <p:nvPr/>
        </p:nvSpPr>
        <p:spPr>
          <a:xfrm>
            <a:off x="5539408" y="3363335"/>
            <a:ext cx="1113183" cy="1061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6F3EC-408C-4FE2-B04C-F7D1618B7CBD}"/>
              </a:ext>
            </a:extLst>
          </p:cNvPr>
          <p:cNvSpPr txBox="1"/>
          <p:nvPr/>
        </p:nvSpPr>
        <p:spPr>
          <a:xfrm>
            <a:off x="5982230" y="22503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862606-2AD6-4B44-9238-74296E5ED2D6}"/>
              </a:ext>
            </a:extLst>
          </p:cNvPr>
          <p:cNvSpPr/>
          <p:nvPr/>
        </p:nvSpPr>
        <p:spPr>
          <a:xfrm>
            <a:off x="10482470" y="1983545"/>
            <a:ext cx="1371905" cy="1316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6529B8-2BEF-4301-92A2-C29EF620F591}"/>
              </a:ext>
            </a:extLst>
          </p:cNvPr>
          <p:cNvCxnSpPr>
            <a:stCxn id="7" idx="6"/>
          </p:cNvCxnSpPr>
          <p:nvPr/>
        </p:nvCxnSpPr>
        <p:spPr>
          <a:xfrm>
            <a:off x="1881809" y="2641668"/>
            <a:ext cx="39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6534F4-E08C-4A7B-893F-4360D3AAD4EB}"/>
              </a:ext>
            </a:extLst>
          </p:cNvPr>
          <p:cNvCxnSpPr>
            <a:endCxn id="13" idx="2"/>
          </p:cNvCxnSpPr>
          <p:nvPr/>
        </p:nvCxnSpPr>
        <p:spPr>
          <a:xfrm>
            <a:off x="9919252" y="2641668"/>
            <a:ext cx="563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46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275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Pokemon Identification</vt:lpstr>
      <vt:lpstr>Why this problem?</vt:lpstr>
      <vt:lpstr>Image Segmentation</vt:lpstr>
      <vt:lpstr>Image Segmentation in theory</vt:lpstr>
      <vt:lpstr>Image Segmentation in Practice</vt:lpstr>
      <vt:lpstr>Color Aggregation</vt:lpstr>
      <vt:lpstr>Normalization Constant</vt:lpstr>
      <vt:lpstr>P(imageColors | classColors)</vt:lpstr>
      <vt:lpstr>Current System</vt:lpstr>
      <vt:lpstr>System with Shape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Identification</dc:title>
  <dc:creator>Padon, Logan Scott</dc:creator>
  <cp:lastModifiedBy>Padon, Logan Scott</cp:lastModifiedBy>
  <cp:revision>3</cp:revision>
  <dcterms:created xsi:type="dcterms:W3CDTF">2019-05-01T08:21:08Z</dcterms:created>
  <dcterms:modified xsi:type="dcterms:W3CDTF">2019-05-10T19:06:10Z</dcterms:modified>
</cp:coreProperties>
</file>