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0" r:id="rId7"/>
    <p:sldId id="283" r:id="rId8"/>
    <p:sldId id="282"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4" d="100"/>
          <a:sy n="64" d="100"/>
        </p:scale>
        <p:origin x="75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co Logan" userId="a87dcb8ede419884" providerId="LiveId" clId="{9F12E686-B7A9-456B-94C9-642F2C097118}"/>
    <pc:docChg chg="undo custSel addSld modSld sldOrd">
      <pc:chgData name="Pasco Logan" userId="a87dcb8ede419884" providerId="LiveId" clId="{9F12E686-B7A9-456B-94C9-642F2C097118}" dt="2022-08-13T23:53:35.585" v="697"/>
      <pc:docMkLst>
        <pc:docMk/>
      </pc:docMkLst>
      <pc:sldChg chg="modSp mod">
        <pc:chgData name="Pasco Logan" userId="a87dcb8ede419884" providerId="LiveId" clId="{9F12E686-B7A9-456B-94C9-642F2C097118}" dt="2022-08-11T01:47:02.876" v="447" actId="255"/>
        <pc:sldMkLst>
          <pc:docMk/>
          <pc:sldMk cId="4167884232" sldId="278"/>
        </pc:sldMkLst>
        <pc:spChg chg="mod">
          <ac:chgData name="Pasco Logan" userId="a87dcb8ede419884" providerId="LiveId" clId="{9F12E686-B7A9-456B-94C9-642F2C097118}" dt="2022-08-11T01:46:43.949" v="446" actId="255"/>
          <ac:spMkLst>
            <pc:docMk/>
            <pc:sldMk cId="4167884232" sldId="278"/>
            <ac:spMk id="2" creationId="{0D1F047C-C727-42A7-85C5-68C5AA1B1A93}"/>
          </ac:spMkLst>
        </pc:spChg>
        <pc:spChg chg="mod">
          <ac:chgData name="Pasco Logan" userId="a87dcb8ede419884" providerId="LiveId" clId="{9F12E686-B7A9-456B-94C9-642F2C097118}" dt="2022-08-11T01:47:02.876" v="447" actId="255"/>
          <ac:spMkLst>
            <pc:docMk/>
            <pc:sldMk cId="4167884232" sldId="278"/>
            <ac:spMk id="3" creationId="{DB93FB3F-A8D4-46D3-A1C6-C79C64563729}"/>
          </ac:spMkLst>
        </pc:spChg>
      </pc:sldChg>
      <pc:sldChg chg="modSp mod">
        <pc:chgData name="Pasco Logan" userId="a87dcb8ede419884" providerId="LiveId" clId="{9F12E686-B7A9-456B-94C9-642F2C097118}" dt="2022-08-11T01:45:07.230" v="443" actId="14100"/>
        <pc:sldMkLst>
          <pc:docMk/>
          <pc:sldMk cId="3220235682" sldId="279"/>
        </pc:sldMkLst>
        <pc:spChg chg="mod">
          <ac:chgData name="Pasco Logan" userId="a87dcb8ede419884" providerId="LiveId" clId="{9F12E686-B7A9-456B-94C9-642F2C097118}" dt="2022-08-11T01:45:07.230" v="443" actId="14100"/>
          <ac:spMkLst>
            <pc:docMk/>
            <pc:sldMk cId="3220235682" sldId="279"/>
            <ac:spMk id="24" creationId="{F260476B-CCA6-412B-A9C5-399C34AE6F05}"/>
          </ac:spMkLst>
        </pc:spChg>
      </pc:sldChg>
      <pc:sldChg chg="modSp mod">
        <pc:chgData name="Pasco Logan" userId="a87dcb8ede419884" providerId="LiveId" clId="{9F12E686-B7A9-456B-94C9-642F2C097118}" dt="2022-08-11T01:47:45.950" v="449" actId="20577"/>
        <pc:sldMkLst>
          <pc:docMk/>
          <pc:sldMk cId="3164395229" sldId="280"/>
        </pc:sldMkLst>
        <pc:spChg chg="mod">
          <ac:chgData name="Pasco Logan" userId="a87dcb8ede419884" providerId="LiveId" clId="{9F12E686-B7A9-456B-94C9-642F2C097118}" dt="2022-08-11T01:47:45.950" v="449" actId="20577"/>
          <ac:spMkLst>
            <pc:docMk/>
            <pc:sldMk cId="3164395229" sldId="280"/>
            <ac:spMk id="2" creationId="{EA71C371-5376-787E-F082-C3264AC15F66}"/>
          </ac:spMkLst>
        </pc:spChg>
        <pc:spChg chg="mod">
          <ac:chgData name="Pasco Logan" userId="a87dcb8ede419884" providerId="LiveId" clId="{9F12E686-B7A9-456B-94C9-642F2C097118}" dt="2022-08-11T01:45:35.484" v="445" actId="255"/>
          <ac:spMkLst>
            <pc:docMk/>
            <pc:sldMk cId="3164395229" sldId="280"/>
            <ac:spMk id="3" creationId="{86159C1C-C648-D307-60F3-C7172CE9078E}"/>
          </ac:spMkLst>
        </pc:spChg>
      </pc:sldChg>
      <pc:sldChg chg="modSp mod">
        <pc:chgData name="Pasco Logan" userId="a87dcb8ede419884" providerId="LiveId" clId="{9F12E686-B7A9-456B-94C9-642F2C097118}" dt="2022-08-11T01:41:42.249" v="426" actId="2711"/>
        <pc:sldMkLst>
          <pc:docMk/>
          <pc:sldMk cId="2467586416" sldId="282"/>
        </pc:sldMkLst>
        <pc:spChg chg="mod">
          <ac:chgData name="Pasco Logan" userId="a87dcb8ede419884" providerId="LiveId" clId="{9F12E686-B7A9-456B-94C9-642F2C097118}" dt="2022-08-11T01:41:42.249" v="426" actId="2711"/>
          <ac:spMkLst>
            <pc:docMk/>
            <pc:sldMk cId="2467586416" sldId="282"/>
            <ac:spMk id="3" creationId="{86159C1C-C648-D307-60F3-C7172CE9078E}"/>
          </ac:spMkLst>
        </pc:spChg>
      </pc:sldChg>
      <pc:sldChg chg="modSp mod ord">
        <pc:chgData name="Pasco Logan" userId="a87dcb8ede419884" providerId="LiveId" clId="{9F12E686-B7A9-456B-94C9-642F2C097118}" dt="2022-08-13T22:42:45.900" v="495" actId="20577"/>
        <pc:sldMkLst>
          <pc:docMk/>
          <pc:sldMk cId="4164418015" sldId="283"/>
        </pc:sldMkLst>
        <pc:spChg chg="mod">
          <ac:chgData name="Pasco Logan" userId="a87dcb8ede419884" providerId="LiveId" clId="{9F12E686-B7A9-456B-94C9-642F2C097118}" dt="2022-08-13T22:42:45.900" v="495" actId="20577"/>
          <ac:spMkLst>
            <pc:docMk/>
            <pc:sldMk cId="4164418015" sldId="283"/>
            <ac:spMk id="2" creationId="{EA71C371-5376-787E-F082-C3264AC15F66}"/>
          </ac:spMkLst>
        </pc:spChg>
        <pc:spChg chg="mod">
          <ac:chgData name="Pasco Logan" userId="a87dcb8ede419884" providerId="LiveId" clId="{9F12E686-B7A9-456B-94C9-642F2C097118}" dt="2022-08-13T22:42:05.101" v="467" actId="20577"/>
          <ac:spMkLst>
            <pc:docMk/>
            <pc:sldMk cId="4164418015" sldId="283"/>
            <ac:spMk id="3" creationId="{86159C1C-C648-D307-60F3-C7172CE9078E}"/>
          </ac:spMkLst>
        </pc:spChg>
      </pc:sldChg>
      <pc:sldChg chg="modSp add mod">
        <pc:chgData name="Pasco Logan" userId="a87dcb8ede419884" providerId="LiveId" clId="{9F12E686-B7A9-456B-94C9-642F2C097118}" dt="2022-08-13T23:53:35.585" v="697"/>
        <pc:sldMkLst>
          <pc:docMk/>
          <pc:sldMk cId="3139839895" sldId="284"/>
        </pc:sldMkLst>
        <pc:spChg chg="mod">
          <ac:chgData name="Pasco Logan" userId="a87dcb8ede419884" providerId="LiveId" clId="{9F12E686-B7A9-456B-94C9-642F2C097118}" dt="2022-08-13T22:49:23.954" v="541" actId="20577"/>
          <ac:spMkLst>
            <pc:docMk/>
            <pc:sldMk cId="3139839895" sldId="284"/>
            <ac:spMk id="2" creationId="{EA71C371-5376-787E-F082-C3264AC15F66}"/>
          </ac:spMkLst>
        </pc:spChg>
        <pc:spChg chg="mod">
          <ac:chgData name="Pasco Logan" userId="a87dcb8ede419884" providerId="LiveId" clId="{9F12E686-B7A9-456B-94C9-642F2C097118}" dt="2022-08-13T23:53:35.585" v="697"/>
          <ac:spMkLst>
            <pc:docMk/>
            <pc:sldMk cId="3139839895" sldId="284"/>
            <ac:spMk id="3" creationId="{86159C1C-C648-D307-60F3-C7172CE907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800" dirty="0"/>
              <a:t>Agile Presentation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400" dirty="0"/>
              <a:t>SNHU CS 250</a:t>
            </a:r>
          </a:p>
          <a:p>
            <a:pPr algn="l"/>
            <a:r>
              <a:rPr lang="en-US" sz="2400" dirty="0"/>
              <a:t>Pasco Logan</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Roles of a Scrum Team: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987015"/>
            <a:ext cx="4403596" cy="5652324"/>
          </a:xfrm>
        </p:spPr>
        <p:txBody>
          <a:bodyPr anchor="t">
            <a:normAutofit fontScale="47500" lnSpcReduction="20000"/>
          </a:bodyPr>
          <a:lstStyle/>
          <a:p>
            <a:r>
              <a:rPr lang="en-US" sz="3800" dirty="0"/>
              <a:t>Product Owner:</a:t>
            </a:r>
          </a:p>
          <a:p>
            <a:pPr marL="36900" indent="0">
              <a:buNone/>
            </a:pPr>
            <a:r>
              <a:rPr lang="en-US" sz="3600" dirty="0"/>
              <a:t>The person in this job acts as a liaison between the client, corporate stakeholders, and the development team.</a:t>
            </a:r>
          </a:p>
          <a:p>
            <a:r>
              <a:rPr lang="en-US" sz="4400" dirty="0"/>
              <a:t>Scrum Master:</a:t>
            </a:r>
          </a:p>
          <a:p>
            <a:pPr marL="36900" indent="0">
              <a:buNone/>
            </a:pPr>
            <a:r>
              <a:rPr lang="en-US" sz="3600" dirty="0"/>
              <a:t>The major responsibility of the scrum master is to support the project owner and the development team as they efficiently complete development tasks.</a:t>
            </a:r>
          </a:p>
          <a:p>
            <a:r>
              <a:rPr lang="en-US" sz="4400" dirty="0"/>
              <a:t>Development Team:</a:t>
            </a:r>
          </a:p>
          <a:p>
            <a:pPr marL="36900" indent="0">
              <a:buNone/>
            </a:pPr>
            <a:r>
              <a:rPr lang="en-US" sz="4200" dirty="0"/>
              <a:t>The members of the development team are at the very heart of the agile project development process. The team is made up of members with competence in a variety of fields.</a:t>
            </a:r>
          </a:p>
          <a:p>
            <a:pPr marL="36900" indent="0">
              <a:buNone/>
            </a:pPr>
            <a:r>
              <a:rPr lang="en-US" sz="3500" dirty="0"/>
              <a:t>References: Muhammad Raza. “Agile Roles &amp; Responsibilities” </a:t>
            </a:r>
          </a:p>
          <a:p>
            <a:pPr marL="36900" indent="0">
              <a:buNone/>
            </a:pPr>
            <a:endParaRPr lang="en-US" sz="2100" dirty="0"/>
          </a:p>
          <a:p>
            <a:pPr marL="36900" indent="0">
              <a:buNone/>
            </a:pPr>
            <a:endParaRPr lang="en-US" sz="21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C371-5376-787E-F082-C3264AC15F66}"/>
              </a:ext>
            </a:extLst>
          </p:cNvPr>
          <p:cNvSpPr>
            <a:spLocks noGrp="1"/>
          </p:cNvSpPr>
          <p:nvPr>
            <p:ph type="title"/>
          </p:nvPr>
        </p:nvSpPr>
        <p:spPr>
          <a:xfrm>
            <a:off x="4417887" y="129926"/>
            <a:ext cx="7505273" cy="1257300"/>
          </a:xfrm>
        </p:spPr>
        <p:txBody>
          <a:bodyPr/>
          <a:lstStyle/>
          <a:p>
            <a:r>
              <a:rPr lang="en-US" dirty="0"/>
              <a:t>SDLC from an Agile approach:</a:t>
            </a:r>
          </a:p>
        </p:txBody>
      </p:sp>
      <p:sp>
        <p:nvSpPr>
          <p:cNvPr id="3" name="Content Placeholder 2">
            <a:extLst>
              <a:ext uri="{FF2B5EF4-FFF2-40B4-BE49-F238E27FC236}">
                <a16:creationId xmlns:a16="http://schemas.microsoft.com/office/drawing/2014/main" id="{86159C1C-C648-D307-60F3-C7172CE9078E}"/>
              </a:ext>
            </a:extLst>
          </p:cNvPr>
          <p:cNvSpPr>
            <a:spLocks noGrp="1"/>
          </p:cNvSpPr>
          <p:nvPr>
            <p:ph idx="1"/>
          </p:nvPr>
        </p:nvSpPr>
        <p:spPr>
          <a:xfrm>
            <a:off x="4684043" y="1156913"/>
            <a:ext cx="6972959" cy="5661330"/>
          </a:xfrm>
        </p:spPr>
        <p:txBody>
          <a:bodyPr>
            <a:normAutofit fontScale="70000" lnSpcReduction="20000"/>
          </a:bodyPr>
          <a:lstStyle/>
          <a:p>
            <a:r>
              <a:rPr lang="en-US" sz="2600" dirty="0"/>
              <a:t>Product Backlog:</a:t>
            </a:r>
          </a:p>
          <a:p>
            <a:pPr marL="36900" indent="0">
              <a:buNone/>
            </a:pPr>
            <a:r>
              <a:rPr lang="en-US" sz="1900" dirty="0"/>
              <a:t>This is a list that was created after a meeting with the whole scrum team. The list includes the unfinished features, which are arranged according to priority.</a:t>
            </a:r>
          </a:p>
          <a:p>
            <a:r>
              <a:rPr lang="en-US" sz="2600" dirty="0"/>
              <a:t>Sprint Planning &amp; Backlog Creation:</a:t>
            </a:r>
          </a:p>
          <a:p>
            <a:pPr marL="36900" indent="0">
              <a:buNone/>
            </a:pPr>
            <a:r>
              <a:rPr lang="en-US" sz="1900" dirty="0"/>
              <a:t>Every backlog item will be added to a scheduled sprint. Based on priority and duration, a number will be assigned to each sprint. When everything is accomplished, the team will be able to access this information by posting it on a Kanban/task board.</a:t>
            </a:r>
          </a:p>
          <a:p>
            <a:r>
              <a:rPr lang="en-US" sz="2600" dirty="0"/>
              <a:t>Sprints / Daily Meetings:</a:t>
            </a:r>
          </a:p>
          <a:p>
            <a:pPr marL="36900" indent="0">
              <a:buNone/>
            </a:pPr>
            <a:r>
              <a:rPr lang="en-US" sz="1700" dirty="0"/>
              <a:t>The purpose of this brief daily meeting is to evaluate previous sprints and make plans for the upcoming sprint objectives. Any obstacles or successes can be discussed during this meeting. This is meant to be brief so that the scrum master may host another meeting if a more in-depth discussion is required.</a:t>
            </a:r>
          </a:p>
          <a:p>
            <a:r>
              <a:rPr lang="en-US" sz="2600" dirty="0"/>
              <a:t>Product increment release &amp; Sprint Review:</a:t>
            </a:r>
          </a:p>
          <a:p>
            <a:pPr marL="36900" indent="0">
              <a:buNone/>
            </a:pPr>
            <a:r>
              <a:rPr lang="en-US" sz="1500" dirty="0"/>
              <a:t>A product won't be released unless it has undergone sufficient adjustments to offer the product owner some benefit. The product owner will then be able to start testing features and looking for bugs. Agile enables regular product releases. The team evaluates the sprints that led up to this release once it is released.</a:t>
            </a:r>
          </a:p>
          <a:p>
            <a:r>
              <a:rPr lang="en-US" sz="2600" dirty="0"/>
              <a:t>Retrospective &amp; Next Sprint Planning:</a:t>
            </a:r>
          </a:p>
          <a:p>
            <a:pPr marL="36900" indent="0">
              <a:buNone/>
            </a:pPr>
            <a:r>
              <a:rPr lang="en-US" sz="1700" dirty="0"/>
              <a:t>Retrospective analysis and sprint planning come last. The team will assess the procedure at this point. Any advantages and disadvantages must be considered and used in the subsequent print planning. This is intended to guarantee that the procedure is continuously simplified. Each repeat of these processes ought to become more effective if done properly.</a:t>
            </a:r>
          </a:p>
          <a:p>
            <a:pPr marL="36900" indent="0">
              <a:buNone/>
            </a:pPr>
            <a:r>
              <a:rPr lang="en-US" sz="2000" dirty="0">
                <a:effectLst/>
                <a:ea typeface="Times New Roman" panose="02020603050405020304" pitchFamily="18" charset="0"/>
                <a:cs typeface="Times New Roman" panose="02020603050405020304" pitchFamily="18" charset="0"/>
              </a:rPr>
              <a:t>References: </a:t>
            </a:r>
            <a:r>
              <a:rPr lang="en-US" sz="2000" dirty="0" err="1">
                <a:effectLst/>
                <a:ea typeface="Times New Roman" panose="02020603050405020304" pitchFamily="18" charset="0"/>
                <a:cs typeface="Times New Roman" panose="02020603050405020304" pitchFamily="18" charset="0"/>
              </a:rPr>
              <a:t>Gurendo</a:t>
            </a:r>
            <a:r>
              <a:rPr lang="en-US" sz="2000" dirty="0">
                <a:effectLst/>
                <a:ea typeface="Times New Roman" panose="02020603050405020304" pitchFamily="18" charset="0"/>
                <a:cs typeface="Times New Roman" panose="02020603050405020304" pitchFamily="18" charset="0"/>
              </a:rPr>
              <a:t>, Dmitry. “Scrum Methodology Phases Which Help in Agile SDLC Process: 5 Key Steps.” </a:t>
            </a:r>
          </a:p>
          <a:p>
            <a:pPr marL="36900" indent="0">
              <a:buNone/>
            </a:pPr>
            <a:endParaRPr lang="en-US" dirty="0"/>
          </a:p>
          <a:p>
            <a:pPr marL="36900" indent="0">
              <a:buNone/>
            </a:pPr>
            <a:endParaRPr lang="en-US" dirty="0"/>
          </a:p>
        </p:txBody>
      </p:sp>
      <p:pic>
        <p:nvPicPr>
          <p:cNvPr id="4" name="Picture 3">
            <a:extLst>
              <a:ext uri="{FF2B5EF4-FFF2-40B4-BE49-F238E27FC236}">
                <a16:creationId xmlns:a16="http://schemas.microsoft.com/office/drawing/2014/main" id="{0D9AC23A-FB8A-2B22-58E7-E2D6C6838BB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1825640" y="10"/>
            <a:ext cx="6096000" cy="6857990"/>
          </a:xfrm>
          <a:prstGeom prst="rect">
            <a:avLst/>
          </a:prstGeom>
        </p:spPr>
      </p:pic>
    </p:spTree>
    <p:extLst>
      <p:ext uri="{BB962C8B-B14F-4D97-AF65-F5344CB8AC3E}">
        <p14:creationId xmlns:p14="http://schemas.microsoft.com/office/powerpoint/2010/main" val="316439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C371-5376-787E-F082-C3264AC15F66}"/>
              </a:ext>
            </a:extLst>
          </p:cNvPr>
          <p:cNvSpPr>
            <a:spLocks noGrp="1"/>
          </p:cNvSpPr>
          <p:nvPr>
            <p:ph type="title"/>
          </p:nvPr>
        </p:nvSpPr>
        <p:spPr>
          <a:xfrm>
            <a:off x="4417887" y="129926"/>
            <a:ext cx="7505273" cy="1257300"/>
          </a:xfrm>
        </p:spPr>
        <p:txBody>
          <a:bodyPr>
            <a:normAutofit/>
          </a:bodyPr>
          <a:lstStyle/>
          <a:p>
            <a:r>
              <a:rPr lang="en-US" dirty="0"/>
              <a:t>Comparing Agile vs Waterfall:</a:t>
            </a:r>
          </a:p>
        </p:txBody>
      </p:sp>
      <p:sp>
        <p:nvSpPr>
          <p:cNvPr id="3" name="Content Placeholder 2">
            <a:extLst>
              <a:ext uri="{FF2B5EF4-FFF2-40B4-BE49-F238E27FC236}">
                <a16:creationId xmlns:a16="http://schemas.microsoft.com/office/drawing/2014/main" id="{86159C1C-C648-D307-60F3-C7172CE9078E}"/>
              </a:ext>
            </a:extLst>
          </p:cNvPr>
          <p:cNvSpPr>
            <a:spLocks noGrp="1"/>
          </p:cNvSpPr>
          <p:nvPr>
            <p:ph idx="1"/>
          </p:nvPr>
        </p:nvSpPr>
        <p:spPr>
          <a:xfrm>
            <a:off x="4604530" y="500930"/>
            <a:ext cx="6972959" cy="5661330"/>
          </a:xfrm>
        </p:spPr>
        <p:txBody>
          <a:bodyPr>
            <a:normAutofit lnSpcReduction="10000"/>
          </a:bodyPr>
          <a:lstStyle/>
          <a:p>
            <a:pPr marL="36900" indent="0">
              <a:buNone/>
            </a:pPr>
            <a:endParaRPr lang="en-US" dirty="0"/>
          </a:p>
          <a:p>
            <a:r>
              <a:rPr lang="en-US" sz="2800" dirty="0"/>
              <a:t>Agile:</a:t>
            </a:r>
          </a:p>
          <a:p>
            <a:pPr marL="36900" indent="0">
              <a:buNone/>
            </a:pPr>
            <a:r>
              <a:rPr lang="en-US" sz="1900" dirty="0">
                <a:effectLst/>
                <a:ea typeface="Times New Roman" panose="02020603050405020304" pitchFamily="18" charset="0"/>
                <a:cs typeface="Times New Roman" panose="02020603050405020304" pitchFamily="18" charset="0"/>
              </a:rPr>
              <a:t>Agile methodology is a practice that helps continuous iteration of development and testing in the software development process. Agile was developed as a flexible method that welcomes incorporating changes of direction even late in the process, as well as accounting for stakeholders’ feedback throughout the process. In this model, development and testing activities are concurrent, unlike the Waterfall model. This process allows customers, developers, managers, and testers to communicate more.</a:t>
            </a:r>
            <a:endParaRPr lang="en-US" sz="1900" dirty="0"/>
          </a:p>
          <a:p>
            <a:r>
              <a:rPr lang="en-US" sz="2800" dirty="0"/>
              <a:t>Waterfall:</a:t>
            </a:r>
          </a:p>
          <a:p>
            <a:pPr marL="36900" indent="0">
              <a:buNone/>
            </a:pPr>
            <a:r>
              <a:rPr lang="en-US" sz="1900" dirty="0">
                <a:cs typeface="Calibri" panose="020F0502020204030204" pitchFamily="34" charset="0"/>
              </a:rPr>
              <a:t>Waterfall methodology is a linear form of project management ideal for projects where the end result is clearly established from the beginning of the project. The expectations for the project and the deliverables of each stage are clear and are required in order to progress to the next phase.</a:t>
            </a:r>
          </a:p>
        </p:txBody>
      </p:sp>
      <p:pic>
        <p:nvPicPr>
          <p:cNvPr id="4" name="Picture 3">
            <a:extLst>
              <a:ext uri="{FF2B5EF4-FFF2-40B4-BE49-F238E27FC236}">
                <a16:creationId xmlns:a16="http://schemas.microsoft.com/office/drawing/2014/main" id="{0D9AC23A-FB8A-2B22-58E7-E2D6C6838BB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1825640" y="10"/>
            <a:ext cx="6096000" cy="6857990"/>
          </a:xfrm>
          <a:prstGeom prst="rect">
            <a:avLst/>
          </a:prstGeom>
        </p:spPr>
      </p:pic>
    </p:spTree>
    <p:extLst>
      <p:ext uri="{BB962C8B-B14F-4D97-AF65-F5344CB8AC3E}">
        <p14:creationId xmlns:p14="http://schemas.microsoft.com/office/powerpoint/2010/main" val="416441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C371-5376-787E-F082-C3264AC15F66}"/>
              </a:ext>
            </a:extLst>
          </p:cNvPr>
          <p:cNvSpPr>
            <a:spLocks noGrp="1"/>
          </p:cNvSpPr>
          <p:nvPr>
            <p:ph type="title"/>
          </p:nvPr>
        </p:nvSpPr>
        <p:spPr>
          <a:xfrm>
            <a:off x="4417887" y="129926"/>
            <a:ext cx="7505273" cy="1257300"/>
          </a:xfrm>
        </p:spPr>
        <p:txBody>
          <a:bodyPr/>
          <a:lstStyle/>
          <a:p>
            <a:r>
              <a:rPr lang="en-US" dirty="0"/>
              <a:t>Agile vs Waterfall Differences:</a:t>
            </a:r>
          </a:p>
        </p:txBody>
      </p:sp>
      <p:sp>
        <p:nvSpPr>
          <p:cNvPr id="3" name="Content Placeholder 2">
            <a:extLst>
              <a:ext uri="{FF2B5EF4-FFF2-40B4-BE49-F238E27FC236}">
                <a16:creationId xmlns:a16="http://schemas.microsoft.com/office/drawing/2014/main" id="{86159C1C-C648-D307-60F3-C7172CE9078E}"/>
              </a:ext>
            </a:extLst>
          </p:cNvPr>
          <p:cNvSpPr>
            <a:spLocks noGrp="1"/>
          </p:cNvSpPr>
          <p:nvPr>
            <p:ph idx="1"/>
          </p:nvPr>
        </p:nvSpPr>
        <p:spPr>
          <a:xfrm>
            <a:off x="4684043" y="1156913"/>
            <a:ext cx="6972959" cy="5661330"/>
          </a:xfrm>
        </p:spPr>
        <p:txBody>
          <a:bodyPr>
            <a:normAutofit fontScale="85000" lnSpcReduction="10000"/>
          </a:bodyPr>
          <a:lstStyle/>
          <a:p>
            <a:pPr marL="36900" indent="0">
              <a:buNone/>
            </a:pPr>
            <a:r>
              <a:rPr lang="en-US" sz="1900" dirty="0">
                <a:effectLst/>
                <a:ea typeface="Times New Roman" panose="02020603050405020304" pitchFamily="18" charset="0"/>
                <a:cs typeface="Times New Roman" panose="02020603050405020304" pitchFamily="18" charset="0"/>
              </a:rPr>
              <a:t>	Based on this specific assignment, I can assess some of the distinctions between the two approaches. When the product owner approached the team with adjustments, for example, we were able to make changes sooner rather than later and recover. If the plan had been changed using a waterfall process, significant document modifications and budget reviews would have been necessary. Due to the utilization of sprints, agile development teams can modify releases more quickly, resulting in unavoidably more interactions with the product owner. This aided in informing the designers of these modifications before they could finalize the product. Furthermore, knowing where this new or updated work would fall in the ongoing project is made straightforward by having a backlog already in place. Waterfall activities are divided into discrete, linearly-ordered phases, each characterized by a specialization of duties and dependent on the previous phase's deliverables. As a result, waterfall methodology design is one of the least flexible and iterative processes because progress is typically made in a single direction. Projects are not broken up into sprints, which results in less interaction between teams and the product owner and a higher probability of failure. We were able to proceed to finish the items on the product backlog list thanks to the adoption of agile, making the adoption of new features easy. Waterfall might have been able to address this problem, but doing so would have needed significantly more resources and possibly resulted in the project failing, delaying work, or even worse, requiring to be restarted.</a:t>
            </a:r>
          </a:p>
          <a:p>
            <a:pPr marL="3690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buNone/>
            </a:pPr>
            <a:endParaRPr lang="en-US" dirty="0"/>
          </a:p>
          <a:p>
            <a:pPr marL="36900" indent="0">
              <a:buNone/>
            </a:pPr>
            <a:endParaRPr lang="en-US" dirty="0"/>
          </a:p>
        </p:txBody>
      </p:sp>
      <p:pic>
        <p:nvPicPr>
          <p:cNvPr id="4" name="Picture 3">
            <a:extLst>
              <a:ext uri="{FF2B5EF4-FFF2-40B4-BE49-F238E27FC236}">
                <a16:creationId xmlns:a16="http://schemas.microsoft.com/office/drawing/2014/main" id="{0D9AC23A-FB8A-2B22-58E7-E2D6C6838BB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1825640" y="10"/>
            <a:ext cx="6096000" cy="6857990"/>
          </a:xfrm>
          <a:prstGeom prst="rect">
            <a:avLst/>
          </a:prstGeom>
        </p:spPr>
      </p:pic>
    </p:spTree>
    <p:extLst>
      <p:ext uri="{BB962C8B-B14F-4D97-AF65-F5344CB8AC3E}">
        <p14:creationId xmlns:p14="http://schemas.microsoft.com/office/powerpoint/2010/main" val="24675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C371-5376-787E-F082-C3264AC15F66}"/>
              </a:ext>
            </a:extLst>
          </p:cNvPr>
          <p:cNvSpPr>
            <a:spLocks noGrp="1"/>
          </p:cNvSpPr>
          <p:nvPr>
            <p:ph type="title"/>
          </p:nvPr>
        </p:nvSpPr>
        <p:spPr>
          <a:xfrm>
            <a:off x="4417887" y="129926"/>
            <a:ext cx="7505273" cy="1257300"/>
          </a:xfrm>
        </p:spPr>
        <p:txBody>
          <a:bodyPr/>
          <a:lstStyle/>
          <a:p>
            <a:r>
              <a:rPr lang="en-US" dirty="0"/>
              <a:t>References:</a:t>
            </a:r>
          </a:p>
        </p:txBody>
      </p:sp>
      <p:sp>
        <p:nvSpPr>
          <p:cNvPr id="3" name="Content Placeholder 2">
            <a:extLst>
              <a:ext uri="{FF2B5EF4-FFF2-40B4-BE49-F238E27FC236}">
                <a16:creationId xmlns:a16="http://schemas.microsoft.com/office/drawing/2014/main" id="{86159C1C-C648-D307-60F3-C7172CE9078E}"/>
              </a:ext>
            </a:extLst>
          </p:cNvPr>
          <p:cNvSpPr>
            <a:spLocks noGrp="1"/>
          </p:cNvSpPr>
          <p:nvPr>
            <p:ph idx="1"/>
          </p:nvPr>
        </p:nvSpPr>
        <p:spPr>
          <a:xfrm>
            <a:off x="4684043" y="1156913"/>
            <a:ext cx="6972959" cy="5661330"/>
          </a:xfrm>
        </p:spPr>
        <p:txBody>
          <a:bodyPr>
            <a:normAutofit/>
          </a:bodyPr>
          <a:lstStyle/>
          <a:p>
            <a:endParaRPr lang="en-US" dirty="0"/>
          </a:p>
          <a:p>
            <a:r>
              <a:rPr lang="en-US" dirty="0"/>
              <a:t>Muhammad Raza. “Agile Roles &amp; Responsibilities” </a:t>
            </a:r>
          </a:p>
          <a:p>
            <a:r>
              <a:rPr lang="en-US" dirty="0" err="1"/>
              <a:t>Gurendo</a:t>
            </a:r>
            <a:r>
              <a:rPr lang="en-US" dirty="0"/>
              <a:t>, Dmitry. “Scrum Methodology Phases Which Help in Agile SDLC Process: 5 Key Steps.” </a:t>
            </a:r>
          </a:p>
          <a:p>
            <a:r>
              <a:rPr lang="en-US" dirty="0"/>
              <a:t>Cobb, C. G. (2015). The project managers guide to mastering agile. </a:t>
            </a:r>
            <a:r>
              <a:rPr lang="en-US"/>
              <a:t>Wiley.</a:t>
            </a:r>
            <a:endParaRPr lang="en-US" dirty="0"/>
          </a:p>
          <a:p>
            <a:endParaRPr lang="en-US" dirty="0"/>
          </a:p>
        </p:txBody>
      </p:sp>
      <p:pic>
        <p:nvPicPr>
          <p:cNvPr id="4" name="Picture 3">
            <a:extLst>
              <a:ext uri="{FF2B5EF4-FFF2-40B4-BE49-F238E27FC236}">
                <a16:creationId xmlns:a16="http://schemas.microsoft.com/office/drawing/2014/main" id="{0D9AC23A-FB8A-2B22-58E7-E2D6C6838BB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1825640" y="10"/>
            <a:ext cx="6096000" cy="6857990"/>
          </a:xfrm>
          <a:prstGeom prst="rect">
            <a:avLst/>
          </a:prstGeom>
        </p:spPr>
      </p:pic>
    </p:spTree>
    <p:extLst>
      <p:ext uri="{BB962C8B-B14F-4D97-AF65-F5344CB8AC3E}">
        <p14:creationId xmlns:p14="http://schemas.microsoft.com/office/powerpoint/2010/main" val="3139839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{B70D2C12-3C17-45D3-96E9-2539D8D6AA75}tf55705232_win32</Template>
  <TotalTime>4389</TotalTime>
  <Words>893</Words>
  <Application>Microsoft Office PowerPoint</Application>
  <PresentationFormat>Widescreen</PresentationFormat>
  <Paragraphs>39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Goudy Old Style</vt:lpstr>
      <vt:lpstr>Wingdings 2</vt:lpstr>
      <vt:lpstr>SlateVTI</vt:lpstr>
      <vt:lpstr>Agile Presentation</vt:lpstr>
      <vt:lpstr>Roles of a Scrum Team: </vt:lpstr>
      <vt:lpstr>SDLC from an Agile approach:</vt:lpstr>
      <vt:lpstr>Comparing Agile vs Waterfall:</vt:lpstr>
      <vt:lpstr>Agile vs Waterfall Differences: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Pasco Logan</dc:creator>
  <cp:lastModifiedBy>Pasco Logan</cp:lastModifiedBy>
  <cp:revision>1</cp:revision>
  <dcterms:created xsi:type="dcterms:W3CDTF">2022-08-10T22:44:40Z</dcterms:created>
  <dcterms:modified xsi:type="dcterms:W3CDTF">2022-08-13T23:53:44Z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