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259" r:id="rId4"/>
    <p:sldId id="257" r:id="rId5"/>
    <p:sldId id="260" r:id="rId6"/>
    <p:sldId id="276" r:id="rId7"/>
    <p:sldId id="261" r:id="rId8"/>
    <p:sldId id="262" r:id="rId9"/>
    <p:sldId id="264" r:id="rId10"/>
    <p:sldId id="263" r:id="rId11"/>
    <p:sldId id="266" r:id="rId12"/>
    <p:sldId id="265" r:id="rId13"/>
    <p:sldId id="267" r:id="rId14"/>
    <p:sldId id="269" r:id="rId15"/>
    <p:sldId id="277" r:id="rId16"/>
    <p:sldId id="258" r:id="rId17"/>
    <p:sldId id="273" r:id="rId18"/>
    <p:sldId id="270" r:id="rId19"/>
    <p:sldId id="278" r:id="rId20"/>
    <p:sldId id="279" r:id="rId21"/>
    <p:sldId id="274" r:id="rId22"/>
    <p:sldId id="272" r:id="rId23"/>
    <p:sldId id="280" r:id="rId24"/>
    <p:sldId id="268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4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7DA40-518A-9748-AF73-2411146BFD4E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36FBD-8E21-5749-9CA6-DD4D1872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2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facebook</a:t>
            </a:r>
            <a:r>
              <a:rPr lang="en-US" dirty="0" smtClean="0"/>
              <a:t> loading,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auto-complete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6FBD-8E21-5749-9CA6-DD4D18724D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/en-US/docs/Web/JavaScript/</a:t>
            </a:r>
            <a:r>
              <a:rPr lang="en-US" dirty="0" err="1" smtClean="0"/>
              <a:t>A_re-introduction_to_JavaScript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6FBD-8E21-5749-9CA6-DD4D18724D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3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/en-US/docs/Web/JavaScript/</a:t>
            </a:r>
            <a:r>
              <a:rPr lang="en-US" dirty="0" err="1" smtClean="0"/>
              <a:t>A_re-introduction_to_JavaScript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6FBD-8E21-5749-9CA6-DD4D18724D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3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overapi.com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6FBD-8E21-5749-9CA6-DD4D18724D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53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6FBD-8E21-5749-9CA6-DD4D18724D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 are not 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6FBD-8E21-5749-9CA6-DD4D18724D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20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 are not 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6FBD-8E21-5749-9CA6-DD4D18724D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2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8F0-F374-C74C-BFFA-72F8BA86FEF6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7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8F0-F374-C74C-BFFA-72F8BA86FEF6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2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8F0-F374-C74C-BFFA-72F8BA86FEF6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2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8F0-F374-C74C-BFFA-72F8BA86FEF6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8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8F0-F374-C74C-BFFA-72F8BA86FEF6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8F0-F374-C74C-BFFA-72F8BA86FEF6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8F0-F374-C74C-BFFA-72F8BA86FEF6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1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8F0-F374-C74C-BFFA-72F8BA86FEF6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9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8F0-F374-C74C-BFFA-72F8BA86FEF6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4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8F0-F374-C74C-BFFA-72F8BA86FEF6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7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A8F0-F374-C74C-BFFA-72F8BA86FEF6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5A8F0-F374-C74C-BFFA-72F8BA86FEF6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2A1D-46EF-7144-9E3F-A35C9023B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it-ebooks.info/book/274/" TargetMode="External"/><Relationship Id="rId4" Type="http://schemas.openxmlformats.org/officeDocument/2006/relationships/hyperlink" Target="https://developer.mozilla.org/en-US/docs/Web/JavaScript/Reference" TargetMode="External"/><Relationship Id="rId5" Type="http://schemas.openxmlformats.org/officeDocument/2006/relationships/hyperlink" Target="http://jquerymobil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uiblog.com/crockford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loganwatanabe/js_jquery_tal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JavaScript and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Crash Course</a:t>
            </a:r>
          </a:p>
          <a:p>
            <a:r>
              <a:rPr lang="en-US" dirty="0" smtClean="0"/>
              <a:t>October 25		WEH 5403</a:t>
            </a:r>
          </a:p>
          <a:p>
            <a:r>
              <a:rPr lang="en-US" dirty="0" smtClean="0"/>
              <a:t>Logan Watanabe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4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Switch(text){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Case ‘option1’: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Break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Case ‘same as option2’: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Case ‘option2’: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break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Default: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8218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arr</a:t>
            </a:r>
            <a:r>
              <a:rPr lang="en-US" dirty="0" smtClean="0">
                <a:latin typeface="Courier"/>
                <a:cs typeface="Courier"/>
              </a:rPr>
              <a:t> = [0, “one”];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//or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arr</a:t>
            </a:r>
            <a:r>
              <a:rPr lang="en-US" dirty="0" smtClean="0">
                <a:latin typeface="Courier"/>
                <a:cs typeface="Courier"/>
              </a:rPr>
              <a:t>=[];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arr</a:t>
            </a:r>
            <a:r>
              <a:rPr lang="en-US" dirty="0" smtClean="0">
                <a:latin typeface="Courier"/>
                <a:cs typeface="Courier"/>
              </a:rPr>
              <a:t>[0] = 0;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arr</a:t>
            </a:r>
            <a:r>
              <a:rPr lang="en-US" dirty="0" smtClean="0">
                <a:latin typeface="Courier"/>
                <a:cs typeface="Courier"/>
              </a:rPr>
              <a:t>[1] = “one”;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arr.length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arr.push</a:t>
            </a:r>
            <a:r>
              <a:rPr lang="en-US" dirty="0" smtClean="0">
                <a:latin typeface="Courier"/>
                <a:cs typeface="Courier"/>
              </a:rPr>
              <a:t>(‘two’);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3652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function </a:t>
            </a:r>
            <a:r>
              <a:rPr lang="en-US" dirty="0" err="1" smtClean="0">
                <a:latin typeface="Courier"/>
                <a:cs typeface="Courier"/>
              </a:rPr>
              <a:t>Method_name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params</a:t>
            </a:r>
            <a:r>
              <a:rPr lang="en-US" dirty="0" smtClean="0">
                <a:latin typeface="Courier"/>
                <a:cs typeface="Courier"/>
              </a:rPr>
              <a:t>){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//do something, or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return “something” + </a:t>
            </a:r>
            <a:r>
              <a:rPr lang="en-US" dirty="0" err="1" smtClean="0">
                <a:latin typeface="Courier"/>
                <a:cs typeface="Courier"/>
              </a:rPr>
              <a:t>params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+mj-lt"/>
                <a:cs typeface="Courier"/>
              </a:rPr>
              <a:t>params</a:t>
            </a:r>
            <a:r>
              <a:rPr lang="en-US" dirty="0" smtClean="0">
                <a:latin typeface="+mj-lt"/>
                <a:cs typeface="Courier"/>
              </a:rPr>
              <a:t> == arguments[]</a:t>
            </a:r>
          </a:p>
          <a:p>
            <a:pPr marL="0" indent="0">
              <a:buNone/>
            </a:pPr>
            <a:endParaRPr lang="en-US" dirty="0">
              <a:latin typeface="+mj-lt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Courier"/>
              </a:rPr>
              <a:t>scope of </a:t>
            </a:r>
            <a:r>
              <a:rPr lang="en-US" dirty="0" err="1" smtClean="0">
                <a:latin typeface="+mj-lt"/>
                <a:cs typeface="Courier"/>
              </a:rPr>
              <a:t>vars</a:t>
            </a:r>
            <a:r>
              <a:rPr lang="en-US" dirty="0" smtClean="0">
                <a:latin typeface="+mj-lt"/>
                <a:cs typeface="Courier"/>
              </a:rPr>
              <a:t> are </a:t>
            </a:r>
            <a:r>
              <a:rPr lang="en-US" dirty="0" err="1" smtClean="0">
                <a:latin typeface="+mj-lt"/>
                <a:cs typeface="Courier"/>
              </a:rPr>
              <a:t>containted</a:t>
            </a:r>
            <a:r>
              <a:rPr lang="en-US" dirty="0" smtClean="0">
                <a:latin typeface="+mj-lt"/>
                <a:cs typeface="Courier"/>
              </a:rPr>
              <a:t> within their parents only</a:t>
            </a:r>
          </a:p>
        </p:txBody>
      </p:sp>
    </p:spTree>
    <p:extLst>
      <p:ext uri="{BB962C8B-B14F-4D97-AF65-F5344CB8AC3E}">
        <p14:creationId xmlns:p14="http://schemas.microsoft.com/office/powerpoint/2010/main" val="1527286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Set of </a:t>
            </a:r>
            <a:r>
              <a:rPr lang="en-US" dirty="0" err="1" smtClean="0"/>
              <a:t>key:value</a:t>
            </a:r>
            <a:r>
              <a:rPr lang="en-US" dirty="0" smtClean="0"/>
              <a:t> pairs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joe</a:t>
            </a:r>
            <a:r>
              <a:rPr lang="en-US" dirty="0" smtClean="0"/>
              <a:t> = {name: “Joe”, age: 20};</a:t>
            </a:r>
          </a:p>
          <a:p>
            <a:pPr marL="0" indent="0">
              <a:buNone/>
            </a:pPr>
            <a:r>
              <a:rPr lang="en-US" dirty="0" err="1" smtClean="0"/>
              <a:t>joe.name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joe</a:t>
            </a:r>
            <a:r>
              <a:rPr lang="en-US" dirty="0" smtClean="0"/>
              <a:t>[“name”];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joe.pets</a:t>
            </a:r>
            <a:r>
              <a:rPr lang="en-US" dirty="0" smtClean="0"/>
              <a:t> = [{</a:t>
            </a:r>
            <a:r>
              <a:rPr lang="en-US" dirty="0" err="1" smtClean="0"/>
              <a:t>name:”Spot</a:t>
            </a:r>
            <a:r>
              <a:rPr lang="en-US" dirty="0" smtClean="0"/>
              <a:t>”, </a:t>
            </a:r>
            <a:r>
              <a:rPr lang="en-US" dirty="0" err="1" smtClean="0"/>
              <a:t>type:”dog</a:t>
            </a:r>
            <a:r>
              <a:rPr lang="en-US" dirty="0" smtClean="0"/>
              <a:t>}, {</a:t>
            </a:r>
            <a:r>
              <a:rPr lang="en-US" dirty="0" err="1" smtClean="0"/>
              <a:t>name:”</a:t>
            </a:r>
            <a:r>
              <a:rPr lang="en-US" dirty="0" err="1"/>
              <a:t>G</a:t>
            </a:r>
            <a:r>
              <a:rPr lang="en-US" dirty="0" err="1" smtClean="0"/>
              <a:t>oldie</a:t>
            </a:r>
            <a:r>
              <a:rPr lang="en-US" dirty="0" smtClean="0"/>
              <a:t>”, </a:t>
            </a:r>
            <a:r>
              <a:rPr lang="en-US" dirty="0" err="1" smtClean="0"/>
              <a:t>type:”fish</a:t>
            </a:r>
            <a:r>
              <a:rPr lang="en-US" dirty="0" smtClean="0"/>
              <a:t>”}]</a:t>
            </a:r>
          </a:p>
          <a:p>
            <a:pPr marL="0" indent="0">
              <a:buNone/>
            </a:pPr>
            <a:r>
              <a:rPr lang="en-US" dirty="0" err="1" smtClean="0"/>
              <a:t>joe.pets</a:t>
            </a:r>
            <a:r>
              <a:rPr lang="en-US" dirty="0" smtClean="0"/>
              <a:t>[0].name</a:t>
            </a:r>
          </a:p>
        </p:txBody>
      </p:sp>
    </p:spTree>
    <p:extLst>
      <p:ext uri="{BB962C8B-B14F-4D97-AF65-F5344CB8AC3E}">
        <p14:creationId xmlns:p14="http://schemas.microsoft.com/office/powerpoint/2010/main" val="1974982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“Classes”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function Person(first, last) 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this.first</a:t>
            </a:r>
            <a:r>
              <a:rPr lang="en-US" dirty="0" smtClean="0">
                <a:latin typeface="Courier"/>
                <a:cs typeface="Courier"/>
              </a:rPr>
              <a:t> = first;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this.last</a:t>
            </a:r>
            <a:r>
              <a:rPr lang="en-US" dirty="0" smtClean="0">
                <a:latin typeface="Courier"/>
                <a:cs typeface="Courier"/>
              </a:rPr>
              <a:t> = last;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s = new Person("Simon", "</a:t>
            </a:r>
            <a:r>
              <a:rPr lang="en-US" dirty="0" err="1" smtClean="0">
                <a:latin typeface="Courier"/>
                <a:cs typeface="Courier"/>
              </a:rPr>
              <a:t>Willison</a:t>
            </a:r>
            <a:r>
              <a:rPr lang="en-US" dirty="0" smtClean="0">
                <a:latin typeface="Courier"/>
                <a:cs typeface="Courier"/>
              </a:rPr>
              <a:t>");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Person.prototype.fullName</a:t>
            </a:r>
            <a:r>
              <a:rPr lang="en-US" dirty="0" smtClean="0">
                <a:latin typeface="Courier"/>
                <a:cs typeface="Courier"/>
              </a:rPr>
              <a:t> = function() 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return </a:t>
            </a:r>
            <a:r>
              <a:rPr lang="en-US" dirty="0" err="1" smtClean="0">
                <a:latin typeface="Courier"/>
                <a:cs typeface="Courier"/>
              </a:rPr>
              <a:t>this.first</a:t>
            </a:r>
            <a:r>
              <a:rPr lang="en-US" dirty="0" smtClean="0">
                <a:latin typeface="Courier"/>
                <a:cs typeface="Courier"/>
              </a:rPr>
              <a:t> + ' ' + </a:t>
            </a:r>
            <a:r>
              <a:rPr lang="en-US" dirty="0" err="1" smtClean="0">
                <a:latin typeface="Courier"/>
                <a:cs typeface="Courier"/>
              </a:rPr>
              <a:t>this.last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};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Person.prototype.fullNameReversed</a:t>
            </a:r>
            <a:r>
              <a:rPr lang="en-US" dirty="0" smtClean="0">
                <a:latin typeface="Courier"/>
                <a:cs typeface="Courier"/>
              </a:rPr>
              <a:t> = function() 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return </a:t>
            </a:r>
            <a:r>
              <a:rPr lang="en-US" dirty="0" err="1" smtClean="0">
                <a:latin typeface="Courier"/>
                <a:cs typeface="Courier"/>
              </a:rPr>
              <a:t>this.last</a:t>
            </a:r>
            <a:r>
              <a:rPr lang="en-US" dirty="0" smtClean="0">
                <a:latin typeface="Courier"/>
                <a:cs typeface="Courier"/>
              </a:rPr>
              <a:t> + ', ' + </a:t>
            </a:r>
            <a:r>
              <a:rPr lang="en-US" dirty="0" err="1" smtClean="0">
                <a:latin typeface="Courier"/>
                <a:cs typeface="Courier"/>
              </a:rPr>
              <a:t>this.first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0015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in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 and the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62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HTML of your webpage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JavaScript allows us to access all parts of the DOM dynamically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Traversing the DOM (parents/children)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53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&lt;body&gt;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&lt;div&gt;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&lt;</a:t>
            </a:r>
            <a:r>
              <a:rPr lang="en-US" dirty="0" err="1" smtClean="0">
                <a:latin typeface="Courier"/>
                <a:cs typeface="Courier"/>
              </a:rPr>
              <a:t>ul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	&lt;li&gt;&lt;/li&gt;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	&lt;li&gt;&lt;/li&gt;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&lt;/</a:t>
            </a:r>
            <a:r>
              <a:rPr lang="en-US" dirty="0" err="1" smtClean="0">
                <a:latin typeface="Courier"/>
                <a:cs typeface="Courier"/>
              </a:rPr>
              <a:t>ul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&lt;/div&gt;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&lt;/body&gt;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51315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&amp;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html: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&lt;script type = "text/</a:t>
            </a:r>
            <a:r>
              <a:rPr lang="en-US" dirty="0" err="1" smtClean="0">
                <a:latin typeface="Courier"/>
                <a:cs typeface="Courier"/>
              </a:rPr>
              <a:t>javascript</a:t>
            </a:r>
            <a:r>
              <a:rPr lang="en-US" dirty="0" smtClean="0">
                <a:latin typeface="Courier"/>
                <a:cs typeface="Courier"/>
              </a:rPr>
              <a:t>" </a:t>
            </a:r>
            <a:r>
              <a:rPr lang="en-US" dirty="0" err="1" smtClean="0">
                <a:latin typeface="Courier"/>
                <a:cs typeface="Courier"/>
              </a:rPr>
              <a:t>src</a:t>
            </a:r>
            <a:r>
              <a:rPr lang="en-US" dirty="0" smtClean="0">
                <a:latin typeface="Courier"/>
                <a:cs typeface="Courier"/>
              </a:rPr>
              <a:t>="</a:t>
            </a:r>
            <a:r>
              <a:rPr lang="en-US" dirty="0" err="1" smtClean="0">
                <a:latin typeface="Courier"/>
                <a:cs typeface="Courier"/>
              </a:rPr>
              <a:t>something.js</a:t>
            </a:r>
            <a:r>
              <a:rPr lang="en-US" dirty="0" smtClean="0">
                <a:latin typeface="Courier"/>
                <a:cs typeface="Courier"/>
              </a:rPr>
              <a:t>"&gt;&lt;/script&gt;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cs typeface="Courier"/>
              </a:rPr>
              <a:t>something.js</a:t>
            </a:r>
            <a:r>
              <a:rPr lang="en-US" dirty="0" smtClean="0">
                <a:cs typeface="Courier"/>
              </a:rPr>
              <a:t>:</a:t>
            </a:r>
            <a:endParaRPr lang="en-US" dirty="0"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(function()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// this will run once the DOM loads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2724878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Carrying out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cs typeface="Courier"/>
              </a:rPr>
              <a:t>1. Target:</a:t>
            </a:r>
          </a:p>
          <a:p>
            <a:pPr marL="0" indent="0">
              <a:buNone/>
            </a:pPr>
            <a:r>
              <a:rPr lang="en-US" dirty="0" smtClean="0">
                <a:cs typeface="Courier"/>
              </a:rPr>
              <a:t>	an element of the DOM (via tag, id, class, 		traversal)</a:t>
            </a:r>
          </a:p>
          <a:p>
            <a:pPr marL="0" indent="0">
              <a:buNone/>
            </a:pPr>
            <a:endParaRPr lang="en-US" dirty="0" smtClean="0"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cs typeface="Courier"/>
              </a:rPr>
              <a:t>2. Trigger: </a:t>
            </a:r>
          </a:p>
          <a:p>
            <a:pPr marL="0" indent="0">
              <a:buNone/>
            </a:pPr>
            <a:r>
              <a:rPr lang="en-US" dirty="0">
                <a:cs typeface="Courier"/>
              </a:rPr>
              <a:t>	</a:t>
            </a:r>
            <a:r>
              <a:rPr lang="en-US" dirty="0" smtClean="0">
                <a:cs typeface="Courier"/>
              </a:rPr>
              <a:t>only activates when an event happens</a:t>
            </a:r>
          </a:p>
          <a:p>
            <a:pPr marL="0" indent="0">
              <a:buNone/>
            </a:pPr>
            <a:endParaRPr lang="en-US" dirty="0"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cs typeface="Courier"/>
              </a:rPr>
              <a:t>3. Function: </a:t>
            </a:r>
          </a:p>
          <a:p>
            <a:pPr marL="0" indent="0">
              <a:buNone/>
            </a:pPr>
            <a:r>
              <a:rPr lang="en-US" dirty="0">
                <a:cs typeface="Courier"/>
              </a:rPr>
              <a:t>	</a:t>
            </a:r>
            <a:r>
              <a:rPr lang="en-US" dirty="0" smtClean="0">
                <a:cs typeface="Courier"/>
              </a:rPr>
              <a:t>what to do once that event happens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1469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89" y="274638"/>
            <a:ext cx="6389710" cy="1143000"/>
          </a:xfrm>
        </p:spPr>
        <p:txBody>
          <a:bodyPr/>
          <a:lstStyle/>
          <a:p>
            <a:pPr algn="l"/>
            <a:r>
              <a:rPr lang="en-US" dirty="0" smtClean="0"/>
              <a:t>Scotty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7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6:00</a:t>
            </a:r>
          </a:p>
          <a:p>
            <a:pPr marL="0" indent="0">
              <a:buNone/>
            </a:pPr>
            <a:r>
              <a:rPr lang="en-US" dirty="0" smtClean="0"/>
              <a:t>Dinner WEH 5415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6:30</a:t>
            </a:r>
          </a:p>
          <a:p>
            <a:r>
              <a:rPr lang="en-US" dirty="0" smtClean="0"/>
              <a:t>Web Apps 		WEH 5302</a:t>
            </a:r>
          </a:p>
          <a:p>
            <a:r>
              <a:rPr lang="en-US" dirty="0" smtClean="0"/>
              <a:t>Typography </a:t>
            </a:r>
            <a:r>
              <a:rPr lang="en-US" dirty="0" smtClean="0"/>
              <a:t>		WEH 5409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11/1 @ 11:30</a:t>
            </a:r>
          </a:p>
          <a:p>
            <a:r>
              <a:rPr lang="en-US" dirty="0" smtClean="0"/>
              <a:t>JS Game Lab 		WEH 5403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6"/>
            <a:ext cx="2801608" cy="140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71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 up </a:t>
            </a:r>
            <a:r>
              <a:rPr lang="en-US" dirty="0" err="1" smtClean="0"/>
              <a:t>index.html</a:t>
            </a:r>
            <a:r>
              <a:rPr lang="en-US" dirty="0" smtClean="0"/>
              <a:t> and </a:t>
            </a:r>
            <a:r>
              <a:rPr lang="en-US" dirty="0" err="1" smtClean="0"/>
              <a:t>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80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28"/>
            <a:ext cx="8229600" cy="48563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JavaScript Library that makes it easier to traverse the DOM.</a:t>
            </a:r>
          </a:p>
          <a:p>
            <a:pPr marL="0" indent="0">
              <a:buNone/>
            </a:pPr>
            <a:r>
              <a:rPr lang="en-US" dirty="0" smtClean="0"/>
              <a:t>built in functions that manipulate the DOM.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open up </a:t>
            </a:r>
            <a:r>
              <a:rPr lang="en-US" dirty="0" err="1" smtClean="0"/>
              <a:t>form.html</a:t>
            </a:r>
            <a:r>
              <a:rPr lang="en-US" dirty="0" smtClean="0"/>
              <a:t> and </a:t>
            </a:r>
            <a:r>
              <a:rPr lang="en-US" dirty="0" err="1" smtClean="0"/>
              <a:t>form.js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to load in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4347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APIs are servers that respond to requests on their public ports.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request information from them via a </a:t>
            </a:r>
            <a:r>
              <a:rPr lang="en-US" dirty="0" err="1" smtClean="0"/>
              <a:t>url</a:t>
            </a:r>
            <a:r>
              <a:rPr lang="en-US" dirty="0" smtClean="0"/>
              <a:t> and get them back in JSON (</a:t>
            </a:r>
            <a:r>
              <a:rPr lang="en-US" dirty="0" err="1" smtClean="0"/>
              <a:t>javascript</a:t>
            </a:r>
            <a:r>
              <a:rPr lang="en-US" dirty="0" smtClean="0"/>
              <a:t> object) format.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AJAX = asynchronous </a:t>
            </a:r>
            <a:r>
              <a:rPr lang="en-US" dirty="0" err="1" smtClean="0"/>
              <a:t>js</a:t>
            </a:r>
            <a:r>
              <a:rPr lang="en-US" dirty="0" smtClean="0"/>
              <a:t> and </a:t>
            </a:r>
            <a:r>
              <a:rPr lang="en-US" dirty="0" err="1" smtClean="0"/>
              <a:t>xhtml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51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70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1654"/>
            <a:ext cx="8229600" cy="60363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JavaScript does not wait for </a:t>
            </a:r>
            <a:r>
              <a:rPr lang="en-US" dirty="0" smtClean="0"/>
              <a:t>function responses,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so it only sends the request then moves on to the next piece of code.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x = $.get(‘</a:t>
            </a:r>
            <a:r>
              <a:rPr lang="en-US" dirty="0" err="1" smtClean="0">
                <a:latin typeface="Courier"/>
                <a:cs typeface="Courier"/>
              </a:rPr>
              <a:t>url</a:t>
            </a:r>
            <a:r>
              <a:rPr lang="en-US" dirty="0" smtClean="0">
                <a:latin typeface="Courier"/>
                <a:cs typeface="Courier"/>
              </a:rPr>
              <a:t>’, callback());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cs typeface="Courier"/>
              </a:rPr>
              <a:t>^^</a:t>
            </a:r>
            <a:r>
              <a:rPr lang="en-US" dirty="0" err="1" smtClean="0">
                <a:solidFill>
                  <a:srgbClr val="FF0000"/>
                </a:solidFill>
                <a:cs typeface="Courier"/>
              </a:rPr>
              <a:t>vv</a:t>
            </a:r>
            <a:r>
              <a:rPr lang="en-US" dirty="0" smtClean="0">
                <a:solidFill>
                  <a:srgbClr val="FF0000"/>
                </a:solidFill>
                <a:cs typeface="Courier"/>
              </a:rPr>
              <a:t>  </a:t>
            </a:r>
            <a:r>
              <a:rPr lang="en-US" sz="2200" dirty="0" smtClean="0">
                <a:solidFill>
                  <a:srgbClr val="FF0000"/>
                </a:solidFill>
                <a:cs typeface="Courier"/>
              </a:rPr>
              <a:t>These start running at (basically) the same time</a:t>
            </a:r>
            <a:endParaRPr lang="en-US" sz="2200" dirty="0">
              <a:solidFill>
                <a:srgbClr val="FF0000"/>
              </a:solidFill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x.some_action</a:t>
            </a:r>
            <a:r>
              <a:rPr lang="en-US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!! ERROR: x is undefined !!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Can’t guarantee that functions will finish before a certain code unless they are nested via callbacks.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61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function </a:t>
            </a:r>
            <a:r>
              <a:rPr lang="en-US" dirty="0" err="1" smtClean="0">
                <a:latin typeface="Courier"/>
                <a:cs typeface="Courier"/>
              </a:rPr>
              <a:t>ajax</a:t>
            </a:r>
            <a:r>
              <a:rPr lang="en-US" dirty="0" smtClean="0">
                <a:latin typeface="Courier"/>
                <a:cs typeface="Courier"/>
              </a:rPr>
              <a:t>(callback()){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results = […]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callback(results);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cs typeface="Courier"/>
              </a:rPr>
              <a:t>^^ what the server returns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cs typeface="Courier"/>
              </a:rPr>
              <a:t>vv</a:t>
            </a:r>
            <a:r>
              <a:rPr lang="en-US" dirty="0" smtClean="0">
                <a:solidFill>
                  <a:srgbClr val="FF0000"/>
                </a:solidFill>
                <a:cs typeface="Courier"/>
              </a:rPr>
              <a:t> how we handle it</a:t>
            </a:r>
            <a:endParaRPr lang="en-US" dirty="0" smtClean="0"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.get(‘</a:t>
            </a:r>
            <a:r>
              <a:rPr lang="en-US" dirty="0" err="1" smtClean="0">
                <a:latin typeface="Courier"/>
                <a:cs typeface="Courier"/>
              </a:rPr>
              <a:t>url</a:t>
            </a:r>
            <a:r>
              <a:rPr lang="en-US" dirty="0" smtClean="0">
                <a:latin typeface="Courier"/>
                <a:cs typeface="Courier"/>
              </a:rPr>
              <a:t>’, function(item1, item2){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43503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Learning JS</a:t>
            </a:r>
          </a:p>
          <a:p>
            <a:r>
              <a:rPr lang="en-US" dirty="0">
                <a:hlinkClick r:id="rId2"/>
              </a:rPr>
              <a:t>http://yuiblog.com/crockford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 [videos]</a:t>
            </a:r>
          </a:p>
          <a:p>
            <a:r>
              <a:rPr lang="en-US" dirty="0">
                <a:hlinkClick r:id="rId3"/>
              </a:rPr>
              <a:t>http://it-ebooks.info/book/274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 [book]</a:t>
            </a:r>
          </a:p>
          <a:p>
            <a:r>
              <a:rPr lang="en-US" dirty="0">
                <a:hlinkClick r:id="rId4"/>
              </a:rPr>
              <a:t>https://developer.mozilla.org/en-US/docs/Web/JavaScript/</a:t>
            </a:r>
            <a:r>
              <a:rPr lang="en-US" dirty="0" smtClean="0">
                <a:hlinkClick r:id="rId4"/>
              </a:rPr>
              <a:t>Reference</a:t>
            </a:r>
            <a:r>
              <a:rPr lang="en-US" dirty="0" smtClean="0"/>
              <a:t> [</a:t>
            </a:r>
            <a:r>
              <a:rPr lang="en-US" dirty="0" err="1" smtClean="0"/>
              <a:t>javascript</a:t>
            </a:r>
            <a:r>
              <a:rPr lang="en-US" dirty="0" smtClean="0"/>
              <a:t> docs]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>
                <a:hlinkClick r:id="rId5"/>
              </a:rPr>
              <a:t>http://jquerymobile.com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 [styling framework that is easy for </a:t>
            </a:r>
            <a:r>
              <a:rPr lang="en-US" dirty="0" err="1" smtClean="0"/>
              <a:t>jquery</a:t>
            </a:r>
            <a:r>
              <a:rPr lang="en-US" dirty="0" smtClean="0"/>
              <a:t> users]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Google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67-328:  Mobile to Cloud: Developing Distributed Apps (Prof. Mertz)  [node,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io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77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sz="3100" dirty="0" smtClean="0"/>
              <a:t>please fill out the survey when you get it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Thanks for listening</a:t>
            </a:r>
          </a:p>
          <a:p>
            <a:r>
              <a:rPr lang="en-US" dirty="0" err="1" smtClean="0"/>
              <a:t>lwatanab@andrew.cmu.edu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3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Look@ </a:t>
            </a:r>
            <a:r>
              <a:rPr lang="en-US" dirty="0" err="1" smtClean="0"/>
              <a:t>js</a:t>
            </a:r>
            <a:r>
              <a:rPr lang="en-US" dirty="0" smtClean="0"/>
              <a:t> syntax</a:t>
            </a:r>
          </a:p>
          <a:p>
            <a:r>
              <a:rPr lang="en-US" dirty="0" smtClean="0"/>
              <a:t>JavaScript and HTML</a:t>
            </a:r>
          </a:p>
          <a:p>
            <a:r>
              <a:rPr lang="en-US" dirty="0" smtClean="0"/>
              <a:t>Exercises using JavaScript</a:t>
            </a:r>
          </a:p>
          <a:p>
            <a:r>
              <a:rPr lang="en-US" dirty="0" smtClean="0"/>
              <a:t>Exercises using </a:t>
            </a:r>
            <a:r>
              <a:rPr lang="en-US" dirty="0" err="1" smtClean="0"/>
              <a:t>jQuery</a:t>
            </a:r>
            <a:endParaRPr lang="en-US" dirty="0"/>
          </a:p>
          <a:p>
            <a:r>
              <a:rPr lang="en-US" dirty="0" smtClean="0"/>
              <a:t>Open Floor</a:t>
            </a:r>
          </a:p>
          <a:p>
            <a:endParaRPr lang="en-US" dirty="0" smtClean="0"/>
          </a:p>
          <a:p>
            <a:r>
              <a:rPr lang="en-US" dirty="0" smtClean="0"/>
              <a:t>(Dinner)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2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Dynamic programming language</a:t>
            </a:r>
          </a:p>
          <a:p>
            <a:pPr marL="0" indent="0">
              <a:buNone/>
            </a:pPr>
            <a:r>
              <a:rPr lang="en-US" dirty="0" smtClean="0"/>
              <a:t>Web browsers use it to allow interaction with the user, communicate asynchronously, and alter the document displayed.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Server-side 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403689"/>
            <a:ext cx="2232074" cy="1116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205" y="4380213"/>
            <a:ext cx="2404599" cy="424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993" y="4975568"/>
            <a:ext cx="2693622" cy="757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847" y="5732599"/>
            <a:ext cx="3605791" cy="7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6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supplement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https://github.com/loganwatanabe/</a:t>
            </a:r>
            <a:r>
              <a:rPr lang="en-US" dirty="0" smtClean="0">
                <a:hlinkClick r:id="rId3"/>
              </a:rPr>
              <a:t>js_jquery_talk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cs typeface="Courier"/>
              </a:rPr>
              <a:t>crash_course.js</a:t>
            </a:r>
            <a:endParaRPr lang="en-US" dirty="0" smtClean="0"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cs typeface="Courier"/>
              </a:rPr>
              <a:t>chrome </a:t>
            </a:r>
            <a:r>
              <a:rPr lang="en-US" dirty="0" err="1" smtClean="0">
                <a:cs typeface="Courier"/>
              </a:rPr>
              <a:t>js</a:t>
            </a:r>
            <a:r>
              <a:rPr lang="en-US" dirty="0" smtClean="0">
                <a:cs typeface="Courier"/>
              </a:rPr>
              <a:t> console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4769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Numbers</a:t>
            </a:r>
          </a:p>
          <a:p>
            <a:pPr marL="0" indent="0">
              <a:buNone/>
            </a:pPr>
            <a:r>
              <a:rPr lang="en-US" dirty="0" smtClean="0"/>
              <a:t>Strings</a:t>
            </a:r>
          </a:p>
          <a:p>
            <a:pPr marL="0" indent="0">
              <a:buNone/>
            </a:pPr>
            <a:r>
              <a:rPr lang="en-US" dirty="0" smtClean="0"/>
              <a:t>Booleans</a:t>
            </a:r>
          </a:p>
          <a:p>
            <a:pPr marL="0" indent="0">
              <a:buNone/>
            </a:pPr>
            <a:r>
              <a:rPr lang="en-US" dirty="0" smtClean="0"/>
              <a:t>Symbols</a:t>
            </a:r>
          </a:p>
          <a:p>
            <a:pPr marL="0" indent="0">
              <a:buNone/>
            </a:pPr>
            <a:r>
              <a:rPr lang="en-US" dirty="0" smtClean="0"/>
              <a:t>Objects</a:t>
            </a:r>
          </a:p>
          <a:p>
            <a:pPr marL="0" indent="0">
              <a:buNone/>
            </a:pPr>
            <a:r>
              <a:rPr lang="en-US" dirty="0" smtClean="0"/>
              <a:t>Null</a:t>
            </a:r>
          </a:p>
          <a:p>
            <a:pPr marL="0" indent="0">
              <a:buNone/>
            </a:pPr>
            <a:r>
              <a:rPr lang="en-US" dirty="0" smtClean="0"/>
              <a:t>Undefined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But, most everything is assigned as an object: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v</a:t>
            </a:r>
            <a:r>
              <a:rPr lang="en-US" dirty="0" err="1" smtClean="0">
                <a:latin typeface="Courier"/>
                <a:cs typeface="Courier"/>
              </a:rPr>
              <a:t>ar</a:t>
            </a:r>
            <a:r>
              <a:rPr lang="en-US" dirty="0" smtClean="0">
                <a:latin typeface="Courier"/>
                <a:cs typeface="Courier"/>
              </a:rPr>
              <a:t> a = 12;</a:t>
            </a:r>
          </a:p>
        </p:txBody>
      </p:sp>
    </p:spTree>
    <p:extLst>
      <p:ext uri="{BB962C8B-B14F-4D97-AF65-F5344CB8AC3E}">
        <p14:creationId xmlns:p14="http://schemas.microsoft.com/office/powerpoint/2010/main" val="144302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3806"/>
            <a:ext cx="8229600" cy="49123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rad = 2;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rad * </a:t>
            </a:r>
            <a:r>
              <a:rPr lang="en-US" dirty="0" err="1" smtClean="0">
                <a:latin typeface="Courier"/>
                <a:cs typeface="Courier"/>
              </a:rPr>
              <a:t>Math.PI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hw</a:t>
            </a:r>
            <a:r>
              <a:rPr lang="en-US" dirty="0" smtClean="0">
                <a:latin typeface="Courier"/>
                <a:cs typeface="Courier"/>
              </a:rPr>
              <a:t> = “Hello World.”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alert(</a:t>
            </a:r>
            <a:r>
              <a:rPr lang="en-US" dirty="0" err="1" smtClean="0">
                <a:latin typeface="Courier"/>
                <a:cs typeface="Courier"/>
              </a:rPr>
              <a:t>hw.toUpperCase</a:t>
            </a:r>
            <a:r>
              <a:rPr lang="en-US" dirty="0" smtClean="0">
                <a:latin typeface="Courier"/>
                <a:cs typeface="Courier"/>
              </a:rPr>
              <a:t>());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Boolean()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Number()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String()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029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Null/undefined/</a:t>
            </a:r>
            <a:r>
              <a:rPr lang="en-US" dirty="0" err="1" smtClean="0"/>
              <a:t>NaN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Semicolons;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&amp;&amp;, ||, == </a:t>
            </a:r>
            <a:r>
              <a:rPr lang="en-US" dirty="0" err="1" smtClean="0"/>
              <a:t>vs</a:t>
            </a:r>
            <a:r>
              <a:rPr lang="en-US" dirty="0" smtClean="0"/>
              <a:t> ===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try: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false == 0;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false === 0;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9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If(){…}else if(){…}else{}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//comment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While(){…}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Do{}while()</a:t>
            </a:r>
          </a:p>
          <a:p>
            <a:pPr marL="0" indent="0">
              <a:buNone/>
            </a:pPr>
            <a:r>
              <a:rPr lang="sv-SE" dirty="0" smtClean="0">
                <a:latin typeface="Courier"/>
                <a:cs typeface="Courier"/>
              </a:rPr>
              <a:t>for (var i = 0; i &lt; 5; i++) {}</a:t>
            </a: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0498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884</Words>
  <Application>Microsoft Macintosh PowerPoint</Application>
  <PresentationFormat>On-screen Show (4:3)</PresentationFormat>
  <Paragraphs>221</Paragraphs>
  <Slides>26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Intro To JavaScript and jQuery</vt:lpstr>
      <vt:lpstr>Scotty Labs</vt:lpstr>
      <vt:lpstr>Overview</vt:lpstr>
      <vt:lpstr>JavaScript</vt:lpstr>
      <vt:lpstr>JavaScript Basics</vt:lpstr>
      <vt:lpstr>JavaScript Basics</vt:lpstr>
      <vt:lpstr>Chrome Exercises</vt:lpstr>
      <vt:lpstr>Things to note</vt:lpstr>
      <vt:lpstr>structures</vt:lpstr>
      <vt:lpstr>structures</vt:lpstr>
      <vt:lpstr>Arrays</vt:lpstr>
      <vt:lpstr>Functions</vt:lpstr>
      <vt:lpstr>Objects</vt:lpstr>
      <vt:lpstr>“Classes”</vt:lpstr>
      <vt:lpstr>JS in Practice</vt:lpstr>
      <vt:lpstr>Document Object Model</vt:lpstr>
      <vt:lpstr>DOM structure</vt:lpstr>
      <vt:lpstr>JavaScript &amp; HTML</vt:lpstr>
      <vt:lpstr>Carrying out JavaScript</vt:lpstr>
      <vt:lpstr>Exercise</vt:lpstr>
      <vt:lpstr>jQuery</vt:lpstr>
      <vt:lpstr>API requests</vt:lpstr>
      <vt:lpstr>AJAX functions</vt:lpstr>
      <vt:lpstr>Function Callbacks</vt:lpstr>
      <vt:lpstr>Resources</vt:lpstr>
      <vt:lpstr>Questions? please fill out the survey when you get 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 and jQuery</dc:title>
  <dc:creator>Logan Watanabe</dc:creator>
  <cp:lastModifiedBy>Logan Watanabe</cp:lastModifiedBy>
  <cp:revision>26</cp:revision>
  <dcterms:created xsi:type="dcterms:W3CDTF">2014-10-17T21:14:57Z</dcterms:created>
  <dcterms:modified xsi:type="dcterms:W3CDTF">2014-10-25T16:39:39Z</dcterms:modified>
</cp:coreProperties>
</file>