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3"/>
  </p:notesMasterIdLst>
  <p:sldIdLst>
    <p:sldId id="257" r:id="rId2"/>
    <p:sldId id="258" r:id="rId3"/>
    <p:sldId id="259" r:id="rId4"/>
    <p:sldId id="261"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9" r:id="rId20"/>
    <p:sldId id="280" r:id="rId21"/>
    <p:sldId id="281" r:id="rId22"/>
    <p:sldId id="282" r:id="rId23"/>
    <p:sldId id="283"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67" r:id="rId79"/>
    <p:sldId id="368" r:id="rId80"/>
    <p:sldId id="369" r:id="rId81"/>
    <p:sldId id="385"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07" autoAdjust="0"/>
  </p:normalViewPr>
  <p:slideViewPr>
    <p:cSldViewPr snapToGrid="0">
      <p:cViewPr varScale="1">
        <p:scale>
          <a:sx n="95" d="100"/>
          <a:sy n="95" d="100"/>
        </p:scale>
        <p:origin x="20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17586-9D54-46E0-A726-0CEF8FC82003}" type="datetimeFigureOut">
              <a:rPr lang="zh-CN" altLang="en-US" smtClean="0"/>
              <a:t>2014/9/6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1B9DA-46C1-464B-BA62-C3BB487F9A1A}" type="slidenum">
              <a:rPr lang="zh-CN" altLang="en-US" smtClean="0"/>
              <a:t>‹#›</a:t>
            </a:fld>
            <a:endParaRPr lang="zh-CN" altLang="en-US"/>
          </a:p>
        </p:txBody>
      </p:sp>
    </p:spTree>
    <p:extLst>
      <p:ext uri="{BB962C8B-B14F-4D97-AF65-F5344CB8AC3E}">
        <p14:creationId xmlns:p14="http://schemas.microsoft.com/office/powerpoint/2010/main" val="333608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878116.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1645953.htm"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baike.baidu.com/view/262765.htm" TargetMode="External"/><Relationship Id="rId5" Type="http://schemas.openxmlformats.org/officeDocument/2006/relationships/hyperlink" Target="http://baike.baidu.com/view/1360.htm" TargetMode="External"/><Relationship Id="rId4" Type="http://schemas.openxmlformats.org/officeDocument/2006/relationships/hyperlink" Target="http://baike.baidu.com/view/89060.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917575" y="744538"/>
            <a:ext cx="4962525" cy="3722687"/>
          </a:xfrm>
          <a:ln/>
        </p:spPr>
      </p:sp>
      <p:sp>
        <p:nvSpPr>
          <p:cNvPr id="137219"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panose="02010600030101010101" pitchFamily="2" charset="-122"/>
            </a:endParaRPr>
          </a:p>
        </p:txBody>
      </p:sp>
    </p:spTree>
    <p:extLst>
      <p:ext uri="{BB962C8B-B14F-4D97-AF65-F5344CB8AC3E}">
        <p14:creationId xmlns:p14="http://schemas.microsoft.com/office/powerpoint/2010/main" val="912540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anose="02010600030101010101" pitchFamily="2" charset="-122"/>
              </a:rPr>
              <a:t>存储并向用户返回可能的位置信息，在</a:t>
            </a:r>
            <a:r>
              <a:rPr lang="en-US" altLang="zh-CN" dirty="0" smtClean="0">
                <a:ea typeface="宋体" panose="02010600030101010101" pitchFamily="2" charset="-122"/>
              </a:rPr>
              <a:t>SIP</a:t>
            </a:r>
            <a:r>
              <a:rPr lang="zh-CN" altLang="en-US" dirty="0" smtClean="0">
                <a:ea typeface="宋体" panose="02010600030101010101" pitchFamily="2" charset="-122"/>
              </a:rPr>
              <a:t>网络架构中起到重要作用的</a:t>
            </a:r>
            <a:r>
              <a:rPr lang="en-US" altLang="zh-CN" dirty="0" smtClean="0">
                <a:ea typeface="宋体" panose="02010600030101010101" pitchFamily="2" charset="-122"/>
              </a:rPr>
              <a:t>Internet</a:t>
            </a:r>
            <a:r>
              <a:rPr lang="zh-CN" altLang="en-US" dirty="0" smtClean="0">
                <a:ea typeface="宋体" panose="02010600030101010101" pitchFamily="2" charset="-122"/>
              </a:rPr>
              <a:t>公共服务器。位置服务器的信息可能来自</a:t>
            </a:r>
            <a:r>
              <a:rPr lang="en-US" altLang="zh-CN" dirty="0" smtClean="0">
                <a:ea typeface="宋体" panose="02010600030101010101" pitchFamily="2" charset="-122"/>
              </a:rPr>
              <a:t>SIP</a:t>
            </a:r>
            <a:r>
              <a:rPr lang="zh-CN" altLang="en-US" dirty="0" smtClean="0">
                <a:ea typeface="宋体" panose="02010600030101010101" pitchFamily="2" charset="-122"/>
              </a:rPr>
              <a:t>注册服务器，也可能通过其他渠道获取。位置服务器与</a:t>
            </a:r>
            <a:r>
              <a:rPr lang="en-US" altLang="zh-CN" dirty="0" smtClean="0">
                <a:ea typeface="宋体" panose="02010600030101010101" pitchFamily="2" charset="-122"/>
              </a:rPr>
              <a:t>SIP</a:t>
            </a:r>
            <a:r>
              <a:rPr lang="zh-CN" altLang="en-US" dirty="0" smtClean="0">
                <a:ea typeface="宋体" panose="02010600030101010101" pitchFamily="2" charset="-122"/>
              </a:rPr>
              <a:t>服务器之间通过使用</a:t>
            </a:r>
            <a:r>
              <a:rPr lang="en-US" altLang="zh-CN" b="1" dirty="0" smtClean="0">
                <a:ea typeface="宋体" panose="02010600030101010101" pitchFamily="2" charset="-122"/>
              </a:rPr>
              <a:t>LDAP</a:t>
            </a:r>
            <a:r>
              <a:rPr lang="zh-CN" altLang="en-US" b="1" dirty="0" smtClean="0">
                <a:ea typeface="宋体" panose="02010600030101010101" pitchFamily="2" charset="-122"/>
              </a:rPr>
              <a:t>协议</a:t>
            </a:r>
            <a:r>
              <a:rPr lang="zh-CN" altLang="en-US" dirty="0" smtClean="0">
                <a:ea typeface="宋体" panose="02010600030101010101" pitchFamily="2" charset="-122"/>
              </a:rPr>
              <a:t> 进行通信，位置服务器可能返回多个位置信息，重定向服务器和代理服务器可以采用不同的方式来处理这多个位置信息</a:t>
            </a:r>
            <a:r>
              <a:rPr lang="zh-CN" altLang="en-US" dirty="0" smtClean="0">
                <a:ea typeface="宋体" panose="02010600030101010101" pitchFamily="2" charset="-122"/>
              </a:rPr>
              <a:t>。</a:t>
            </a:r>
            <a:endParaRPr lang="en-US" altLang="zh-CN" dirty="0" smtClean="0">
              <a:ea typeface="宋体" panose="02010600030101010101" pitchFamily="2" charset="-122"/>
            </a:endParaRPr>
          </a:p>
          <a:p>
            <a:r>
              <a:rPr lang="en-US" altLang="zh-CN" dirty="0" smtClean="0">
                <a:effectLst/>
              </a:rPr>
              <a:t>LDAP</a:t>
            </a:r>
            <a:r>
              <a:rPr lang="zh-CN" altLang="en-US" dirty="0" smtClean="0">
                <a:effectLst/>
              </a:rPr>
              <a:t>是轻量</a:t>
            </a:r>
            <a:r>
              <a:rPr lang="zh-CN" altLang="en-US" dirty="0" smtClean="0">
                <a:effectLst/>
                <a:hlinkClick r:id="rId3"/>
              </a:rPr>
              <a:t>目录访问协议</a:t>
            </a:r>
            <a:r>
              <a:rPr lang="zh-CN" altLang="en-US" dirty="0" smtClean="0">
                <a:effectLst/>
              </a:rPr>
              <a:t>，英文全称是</a:t>
            </a:r>
            <a:r>
              <a:rPr lang="en-US" altLang="zh-CN" dirty="0" smtClean="0">
                <a:effectLst/>
              </a:rPr>
              <a:t>Lightweight Directory Access Protocol</a:t>
            </a:r>
            <a:r>
              <a:rPr lang="zh-CN" altLang="en-US" dirty="0" smtClean="0">
                <a:effectLst/>
              </a:rPr>
              <a:t>，一般都简称为</a:t>
            </a:r>
            <a:r>
              <a:rPr lang="en-US" altLang="zh-CN" dirty="0" smtClean="0">
                <a:effectLst/>
              </a:rPr>
              <a:t>LDAP</a:t>
            </a:r>
            <a:r>
              <a:rPr lang="zh-CN" altLang="en-US" dirty="0" smtClean="0">
                <a:effectLst/>
              </a:rPr>
              <a:t>。它是基于</a:t>
            </a:r>
            <a:r>
              <a:rPr lang="en-US" altLang="zh-CN" dirty="0" smtClean="0">
                <a:effectLst/>
              </a:rPr>
              <a:t>X.500</a:t>
            </a:r>
            <a:r>
              <a:rPr lang="zh-CN" altLang="en-US" dirty="0" smtClean="0">
                <a:effectLst/>
              </a:rPr>
              <a:t>标准的，但是简单多了并且可以根据需要定制。与</a:t>
            </a:r>
            <a:r>
              <a:rPr lang="en-US" altLang="zh-CN" dirty="0" smtClean="0">
                <a:effectLst/>
              </a:rPr>
              <a:t>X.500</a:t>
            </a:r>
            <a:r>
              <a:rPr lang="zh-CN" altLang="en-US" dirty="0" smtClean="0">
                <a:effectLst/>
              </a:rPr>
              <a:t>不同，</a:t>
            </a:r>
            <a:r>
              <a:rPr lang="en-US" altLang="zh-CN" dirty="0" smtClean="0">
                <a:effectLst/>
              </a:rPr>
              <a:t>LDAP</a:t>
            </a:r>
            <a:r>
              <a:rPr lang="zh-CN" altLang="en-US" dirty="0" smtClean="0">
                <a:effectLst/>
              </a:rPr>
              <a:t>支持</a:t>
            </a:r>
            <a:r>
              <a:rPr lang="en-US" altLang="zh-CN" dirty="0" smtClean="0">
                <a:effectLst/>
              </a:rPr>
              <a:t>TCP/IP</a:t>
            </a:r>
            <a:r>
              <a:rPr lang="zh-CN" altLang="en-US" dirty="0" smtClean="0">
                <a:effectLst/>
              </a:rPr>
              <a:t>，这对访问</a:t>
            </a:r>
            <a:r>
              <a:rPr lang="en-US" altLang="zh-CN" dirty="0" smtClean="0">
                <a:effectLst/>
              </a:rPr>
              <a:t>Internet</a:t>
            </a:r>
            <a:r>
              <a:rPr lang="zh-CN" altLang="en-US" dirty="0" smtClean="0">
                <a:effectLst/>
              </a:rPr>
              <a:t>是必须的。</a:t>
            </a:r>
            <a:r>
              <a:rPr lang="en-US" altLang="zh-CN" dirty="0" smtClean="0">
                <a:effectLst/>
              </a:rPr>
              <a:t>LDAP</a:t>
            </a:r>
            <a:r>
              <a:rPr lang="zh-CN" altLang="en-US" dirty="0" smtClean="0">
                <a:effectLst/>
              </a:rPr>
              <a:t>的核心规范在</a:t>
            </a:r>
            <a:r>
              <a:rPr lang="en-US" altLang="zh-CN" dirty="0" smtClean="0">
                <a:effectLst/>
              </a:rPr>
              <a:t>RFC</a:t>
            </a:r>
            <a:r>
              <a:rPr lang="zh-CN" altLang="en-US" dirty="0" smtClean="0">
                <a:effectLst/>
              </a:rPr>
              <a:t>中都有定义，所有与</a:t>
            </a:r>
            <a:r>
              <a:rPr lang="en-US" altLang="zh-CN" dirty="0" smtClean="0">
                <a:effectLst/>
              </a:rPr>
              <a:t>LDAP</a:t>
            </a:r>
            <a:r>
              <a:rPr lang="zh-CN" altLang="en-US" dirty="0" smtClean="0">
                <a:effectLst/>
              </a:rPr>
              <a:t>相关的</a:t>
            </a:r>
            <a:r>
              <a:rPr lang="en-US" altLang="zh-CN" dirty="0" smtClean="0">
                <a:effectLst/>
              </a:rPr>
              <a:t>RFC</a:t>
            </a:r>
            <a:r>
              <a:rPr lang="zh-CN" altLang="en-US" dirty="0" smtClean="0">
                <a:effectLst/>
              </a:rPr>
              <a:t>都可以在</a:t>
            </a:r>
            <a:r>
              <a:rPr lang="en-US" altLang="zh-CN" dirty="0" err="1" smtClean="0">
                <a:effectLst/>
              </a:rPr>
              <a:t>LDAPman</a:t>
            </a:r>
            <a:r>
              <a:rPr lang="en-US" altLang="zh-CN" dirty="0" smtClean="0">
                <a:effectLst/>
              </a:rPr>
              <a:t> RFC</a:t>
            </a:r>
            <a:r>
              <a:rPr lang="zh-CN" altLang="en-US" dirty="0" smtClean="0">
                <a:effectLst/>
              </a:rPr>
              <a:t>网页中找到。</a:t>
            </a:r>
            <a:r>
              <a:rPr lang="zh-CN" altLang="en-US" dirty="0" smtClean="0"/>
              <a:t>简单的说来，</a:t>
            </a:r>
            <a:r>
              <a:rPr lang="en-US" altLang="zh-CN" dirty="0" smtClean="0"/>
              <a:t>LDAP</a:t>
            </a:r>
            <a:r>
              <a:rPr lang="zh-CN" altLang="en-US" dirty="0" smtClean="0"/>
              <a:t>是一个得到关于人或者资源的集中、静态数据的快速方式。</a:t>
            </a:r>
          </a:p>
          <a:p>
            <a:r>
              <a:rPr lang="en-US" altLang="zh-CN" dirty="0" smtClean="0"/>
              <a:t>LDAP</a:t>
            </a:r>
            <a:r>
              <a:rPr lang="zh-CN" altLang="en-US" dirty="0" smtClean="0"/>
              <a:t>是一个用来发布目录信息到许多不同资源的协议。通常它都作为一个集中的地址被使用，不过根据组织者的需要，它可以做得更加强大。</a:t>
            </a:r>
          </a:p>
          <a:p>
            <a:endParaRPr lang="zh-CN" altLang="en-US" dirty="0" smtClean="0">
              <a:ea typeface="宋体" panose="02010600030101010101" pitchFamily="2" charset="-122"/>
            </a:endParaRPr>
          </a:p>
        </p:txBody>
      </p:sp>
    </p:spTree>
    <p:extLst>
      <p:ext uri="{BB962C8B-B14F-4D97-AF65-F5344CB8AC3E}">
        <p14:creationId xmlns:p14="http://schemas.microsoft.com/office/powerpoint/2010/main" val="2850313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917575" y="744538"/>
            <a:ext cx="4962525" cy="3722687"/>
          </a:xfrm>
          <a:ln/>
        </p:spPr>
      </p:sp>
      <p:sp>
        <p:nvSpPr>
          <p:cNvPr id="148483"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smtClean="0">
                <a:latin typeface="FuturaA Md BT" pitchFamily="34" charset="0"/>
                <a:ea typeface="宋体" panose="02010600030101010101" pitchFamily="2" charset="-122"/>
              </a:rPr>
              <a:t>SIP</a:t>
            </a:r>
            <a:r>
              <a:rPr lang="zh-CN" altLang="en-US" sz="2400" smtClean="0">
                <a:latin typeface="FuturaA Md BT" pitchFamily="34" charset="0"/>
                <a:ea typeface="宋体" panose="02010600030101010101" pitchFamily="2" charset="-122"/>
              </a:rPr>
              <a:t>地址可以出现在消息的</a:t>
            </a:r>
            <a:r>
              <a:rPr lang="en-US" altLang="zh-CN" sz="2400" smtClean="0">
                <a:latin typeface="FuturaA Md BT" pitchFamily="34" charset="0"/>
                <a:ea typeface="宋体" panose="02010600030101010101" pitchFamily="2" charset="-122"/>
              </a:rPr>
              <a:t>REQUEST-URI, FROM, TO, CONTACT, VIA</a:t>
            </a:r>
            <a:r>
              <a:rPr lang="zh-CN" altLang="en-US" sz="2400" smtClean="0">
                <a:latin typeface="FuturaA Md BT" pitchFamily="34" charset="0"/>
                <a:ea typeface="宋体" panose="02010600030101010101" pitchFamily="2" charset="-122"/>
              </a:rPr>
              <a:t>和</a:t>
            </a:r>
            <a:r>
              <a:rPr lang="en-US" altLang="zh-CN" sz="2400" smtClean="0">
                <a:latin typeface="FuturaA Md BT" pitchFamily="34" charset="0"/>
                <a:ea typeface="宋体" panose="02010600030101010101" pitchFamily="2" charset="-122"/>
              </a:rPr>
              <a:t>REQORD-ROUTE</a:t>
            </a:r>
            <a:r>
              <a:rPr lang="zh-CN" altLang="en-US" sz="2400" smtClean="0">
                <a:latin typeface="FuturaA Md BT" pitchFamily="34" charset="0"/>
                <a:ea typeface="宋体" panose="02010600030101010101" pitchFamily="2" charset="-122"/>
              </a:rPr>
              <a:t>等关键字后。</a:t>
            </a:r>
          </a:p>
          <a:p>
            <a:pPr eaLnBrk="1" hangingPunct="1"/>
            <a:r>
              <a:rPr lang="en-US" altLang="zh-CN" sz="2400" smtClean="0">
                <a:latin typeface="FuturaA Md BT" pitchFamily="34" charset="0"/>
                <a:ea typeface="宋体" panose="02010600030101010101" pitchFamily="2" charset="-122"/>
              </a:rPr>
              <a:t>transport| user| method  | ttl | maddr| other |header </a:t>
            </a:r>
            <a:r>
              <a:rPr lang="zh-CN" altLang="en-US" sz="2400" smtClean="0">
                <a:latin typeface="FuturaA Md BT" pitchFamily="34" charset="0"/>
                <a:ea typeface="宋体" panose="02010600030101010101" pitchFamily="2" charset="-122"/>
              </a:rPr>
              <a:t>等参数不能出现在</a:t>
            </a:r>
            <a:r>
              <a:rPr lang="en-US" altLang="zh-CN" sz="2400" smtClean="0">
                <a:latin typeface="FuturaA Md BT" pitchFamily="34" charset="0"/>
                <a:ea typeface="宋体" panose="02010600030101010101" pitchFamily="2" charset="-122"/>
              </a:rPr>
              <a:t>from </a:t>
            </a:r>
            <a:r>
              <a:rPr lang="zh-CN" altLang="en-US" sz="2400" smtClean="0">
                <a:latin typeface="FuturaA Md BT" pitchFamily="34" charset="0"/>
                <a:ea typeface="宋体" panose="02010600030101010101" pitchFamily="2" charset="-122"/>
              </a:rPr>
              <a:t>，</a:t>
            </a:r>
            <a:r>
              <a:rPr lang="en-US" altLang="zh-CN" sz="2400" smtClean="0">
                <a:latin typeface="FuturaA Md BT" pitchFamily="34" charset="0"/>
                <a:ea typeface="宋体" panose="02010600030101010101" pitchFamily="2" charset="-122"/>
              </a:rPr>
              <a:t>to </a:t>
            </a:r>
            <a:r>
              <a:rPr lang="zh-CN" altLang="en-US" sz="2400" smtClean="0">
                <a:latin typeface="FuturaA Md BT" pitchFamily="34" charset="0"/>
                <a:ea typeface="宋体" panose="02010600030101010101" pitchFamily="2" charset="-122"/>
              </a:rPr>
              <a:t>首域和</a:t>
            </a:r>
            <a:r>
              <a:rPr lang="en-US" altLang="zh-CN" sz="2400" smtClean="0">
                <a:latin typeface="FuturaA Md BT" pitchFamily="34" charset="0"/>
                <a:ea typeface="宋体" panose="02010600030101010101" pitchFamily="2" charset="-122"/>
              </a:rPr>
              <a:t>request uri</a:t>
            </a:r>
            <a:r>
              <a:rPr lang="zh-CN" altLang="en-US" sz="2400" smtClean="0">
                <a:latin typeface="FuturaA Md BT" pitchFamily="34" charset="0"/>
                <a:ea typeface="宋体" panose="02010600030101010101" pitchFamily="2" charset="-122"/>
              </a:rPr>
              <a:t>中</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备注</a:t>
            </a:r>
            <a:r>
              <a:rPr lang="en-US" altLang="zh-CN" smtClean="0">
                <a:ea typeface="宋体" panose="02010600030101010101" pitchFamily="2" charset="-122"/>
              </a:rPr>
              <a:t>:sip</a:t>
            </a:r>
            <a:r>
              <a:rPr lang="zh-CN" altLang="en-US" smtClean="0">
                <a:ea typeface="宋体" panose="02010600030101010101" pitchFamily="2" charset="-122"/>
              </a:rPr>
              <a:t>支持用户的移动性</a:t>
            </a:r>
            <a:r>
              <a:rPr lang="en-US" altLang="zh-CN" smtClean="0">
                <a:ea typeface="宋体" panose="02010600030101010101" pitchFamily="2" charset="-122"/>
              </a:rPr>
              <a:t>(</a:t>
            </a:r>
            <a:r>
              <a:rPr lang="zh-CN" altLang="en-US" smtClean="0">
                <a:ea typeface="宋体" panose="02010600030101010101" pitchFamily="2" charset="-122"/>
              </a:rPr>
              <a:t>使用不同的</a:t>
            </a:r>
            <a:r>
              <a:rPr lang="en-US" altLang="zh-CN" smtClean="0">
                <a:ea typeface="宋体" panose="02010600030101010101" pitchFamily="2" charset="-122"/>
              </a:rPr>
              <a:t>domain,</a:t>
            </a:r>
            <a:r>
              <a:rPr lang="zh-CN" altLang="en-US" smtClean="0">
                <a:ea typeface="宋体" panose="02010600030101010101" pitchFamily="2" charset="-122"/>
              </a:rPr>
              <a:t>电话号码</a:t>
            </a:r>
            <a:r>
              <a:rPr lang="en-US" altLang="zh-CN" smtClean="0">
                <a:ea typeface="宋体" panose="02010600030101010101" pitchFamily="2" charset="-122"/>
              </a:rPr>
              <a:t>,PDA</a:t>
            </a:r>
            <a:r>
              <a:rPr lang="zh-CN" altLang="en-US" smtClean="0">
                <a:ea typeface="宋体" panose="02010600030101010101" pitchFamily="2" charset="-122"/>
              </a:rPr>
              <a:t>等等</a:t>
            </a:r>
            <a:r>
              <a:rPr lang="en-US" altLang="zh-CN" smtClean="0">
                <a:ea typeface="宋体" panose="02010600030101010101" pitchFamily="2" charset="-122"/>
              </a:rPr>
              <a:t>),</a:t>
            </a:r>
            <a:r>
              <a:rPr lang="zh-CN" altLang="en-US" smtClean="0">
                <a:ea typeface="宋体" panose="02010600030101010101" pitchFamily="2" charset="-122"/>
              </a:rPr>
              <a:t>每个用户都必须注册到注册服务器</a:t>
            </a:r>
            <a:r>
              <a:rPr lang="en-US" altLang="zh-CN" smtClean="0">
                <a:ea typeface="宋体" panose="02010600030101010101" pitchFamily="2" charset="-122"/>
              </a:rPr>
              <a:t>.</a:t>
            </a:r>
            <a:r>
              <a:rPr lang="zh-CN" altLang="en-US" smtClean="0">
                <a:ea typeface="宋体" panose="02010600030101010101" pitchFamily="2" charset="-122"/>
              </a:rPr>
              <a:t>除非注册信息有用户自己更改</a:t>
            </a:r>
            <a:r>
              <a:rPr lang="en-US" altLang="zh-CN" smtClean="0">
                <a:ea typeface="宋体" panose="02010600030101010101" pitchFamily="2" charset="-122"/>
              </a:rPr>
              <a:t>,</a:t>
            </a:r>
            <a:r>
              <a:rPr lang="zh-CN" altLang="en-US" smtClean="0">
                <a:ea typeface="宋体" panose="02010600030101010101" pitchFamily="2" charset="-122"/>
              </a:rPr>
              <a:t>否则将保持</a:t>
            </a:r>
            <a:r>
              <a:rPr lang="en-US" altLang="zh-CN" smtClean="0">
                <a:ea typeface="宋体" panose="02010600030101010101" pitchFamily="2" charset="-122"/>
              </a:rPr>
              <a:t>X</a:t>
            </a:r>
            <a:r>
              <a:rPr lang="zh-CN" altLang="en-US" smtClean="0">
                <a:ea typeface="宋体" panose="02010600030101010101" pitchFamily="2" charset="-122"/>
              </a:rPr>
              <a:t>小时有效</a:t>
            </a:r>
            <a:r>
              <a:rPr lang="en-US" altLang="zh-CN" smtClean="0">
                <a:ea typeface="宋体" panose="02010600030101010101" pitchFamily="2" charset="-122"/>
              </a:rPr>
              <a:t>.</a:t>
            </a:r>
          </a:p>
          <a:p>
            <a:pPr eaLnBrk="1" hangingPunct="1"/>
            <a:r>
              <a:rPr lang="en-US" altLang="zh-CN" smtClean="0">
                <a:solidFill>
                  <a:srgbClr val="FFCD00"/>
                </a:solidFill>
                <a:latin typeface="Wingdings" panose="05000000000000000000" pitchFamily="2" charset="2"/>
                <a:ea typeface="宋体" panose="02010600030101010101" pitchFamily="2" charset="-122"/>
              </a:rPr>
              <a:t> </a:t>
            </a:r>
          </a:p>
          <a:p>
            <a:pPr eaLnBrk="1" hangingPunct="1"/>
            <a:r>
              <a:rPr lang="en-US" altLang="zh-CN" smtClean="0">
                <a:solidFill>
                  <a:srgbClr val="FFCD00"/>
                </a:solidFill>
                <a:latin typeface="Wingdings" panose="05000000000000000000" pitchFamily="2" charset="2"/>
                <a:ea typeface="宋体" panose="02010600030101010101" pitchFamily="2" charset="-122"/>
              </a:rPr>
              <a:t> </a:t>
            </a:r>
            <a:endParaRPr lang="en-US" altLang="zh-CN" smtClean="0">
              <a:solidFill>
                <a:srgbClr val="000000"/>
              </a:solidFill>
              <a:latin typeface="Tahoma" panose="020B0604030504040204" pitchFamily="34" charset="0"/>
              <a:ea typeface="宋体" panose="02010600030101010101" pitchFamily="2" charset="-122"/>
            </a:endParaRP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2670908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917575" y="744538"/>
            <a:ext cx="4962525" cy="3722687"/>
          </a:xfrm>
          <a:ln/>
        </p:spPr>
      </p:sp>
      <p:sp>
        <p:nvSpPr>
          <p:cNvPr id="150531"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如果</a:t>
            </a:r>
            <a:r>
              <a:rPr lang="en-US" altLang="zh-CN" smtClean="0">
                <a:ea typeface="宋体" panose="02010600030101010101" pitchFamily="2" charset="-122"/>
              </a:rPr>
              <a:t>UAC1</a:t>
            </a:r>
            <a:r>
              <a:rPr lang="zh-CN" altLang="en-US" smtClean="0">
                <a:ea typeface="宋体" panose="02010600030101010101" pitchFamily="2" charset="-122"/>
              </a:rPr>
              <a:t>知道</a:t>
            </a:r>
            <a:r>
              <a:rPr lang="en-US" altLang="zh-CN" smtClean="0">
                <a:ea typeface="宋体" panose="02010600030101010101" pitchFamily="2" charset="-122"/>
              </a:rPr>
              <a:t>UAC2</a:t>
            </a:r>
            <a:r>
              <a:rPr lang="zh-CN" altLang="en-US" smtClean="0">
                <a:ea typeface="宋体" panose="02010600030101010101" pitchFamily="2" charset="-122"/>
              </a:rPr>
              <a:t>的固定</a:t>
            </a:r>
            <a:r>
              <a:rPr lang="en-US" altLang="zh-CN" smtClean="0">
                <a:ea typeface="宋体" panose="02010600030101010101" pitchFamily="2" charset="-122"/>
              </a:rPr>
              <a:t>IP</a:t>
            </a:r>
            <a:r>
              <a:rPr lang="zh-CN" altLang="en-US" smtClean="0">
                <a:ea typeface="宋体" panose="02010600030101010101" pitchFamily="2" charset="-122"/>
              </a:rPr>
              <a:t>或者</a:t>
            </a:r>
            <a:r>
              <a:rPr lang="en-US" altLang="zh-CN" smtClean="0">
                <a:ea typeface="宋体" panose="02010600030101010101" pitchFamily="2" charset="-122"/>
              </a:rPr>
              <a:t>Domain name,</a:t>
            </a:r>
            <a:r>
              <a:rPr lang="zh-CN" altLang="en-US" smtClean="0">
                <a:ea typeface="宋体" panose="02010600030101010101" pitchFamily="2" charset="-122"/>
              </a:rPr>
              <a:t>就可以直接发起呼叫</a:t>
            </a:r>
          </a:p>
          <a:p>
            <a:pPr lvl="1" eaLnBrk="1" hangingPunct="1"/>
            <a:r>
              <a:rPr lang="zh-CN" altLang="en-US" smtClean="0">
                <a:ea typeface="宋体" panose="02010600030101010101" pitchFamily="2" charset="-122"/>
              </a:rPr>
              <a:t>如果需要的话</a:t>
            </a:r>
            <a:r>
              <a:rPr lang="en-US" altLang="zh-CN" smtClean="0">
                <a:ea typeface="宋体" panose="02010600030101010101" pitchFamily="2" charset="-122"/>
              </a:rPr>
              <a:t>,</a:t>
            </a:r>
            <a:r>
              <a:rPr lang="zh-CN" altLang="en-US" smtClean="0">
                <a:ea typeface="宋体" panose="02010600030101010101" pitchFamily="2" charset="-122"/>
              </a:rPr>
              <a:t>可以通过</a:t>
            </a:r>
            <a:r>
              <a:rPr lang="en-US" altLang="zh-CN" smtClean="0">
                <a:ea typeface="宋体" panose="02010600030101010101" pitchFamily="2" charset="-122"/>
              </a:rPr>
              <a:t>DNS</a:t>
            </a:r>
            <a:r>
              <a:rPr lang="zh-CN" altLang="en-US" smtClean="0">
                <a:ea typeface="宋体" panose="02010600030101010101" pitchFamily="2" charset="-122"/>
              </a:rPr>
              <a:t>服务器将</a:t>
            </a:r>
            <a:r>
              <a:rPr lang="en-US" altLang="zh-CN" smtClean="0">
                <a:ea typeface="宋体" panose="02010600030101010101" pitchFamily="2" charset="-122"/>
              </a:rPr>
              <a:t>Domain name</a:t>
            </a:r>
            <a:r>
              <a:rPr lang="zh-CN" altLang="en-US" smtClean="0">
                <a:ea typeface="宋体" panose="02010600030101010101" pitchFamily="2" charset="-122"/>
              </a:rPr>
              <a:t>转换为</a:t>
            </a:r>
            <a:r>
              <a:rPr lang="en-US" altLang="zh-CN" smtClean="0">
                <a:ea typeface="宋体" panose="02010600030101010101" pitchFamily="2" charset="-122"/>
              </a:rPr>
              <a:t>IP</a:t>
            </a:r>
            <a:r>
              <a:rPr lang="zh-CN" altLang="en-US" smtClean="0">
                <a:ea typeface="宋体" panose="02010600030101010101" pitchFamily="2" charset="-122"/>
              </a:rPr>
              <a:t>地址</a:t>
            </a:r>
          </a:p>
          <a:p>
            <a:pPr lvl="1" eaLnBrk="1" hangingPunct="1"/>
            <a:r>
              <a:rPr lang="zh-CN" altLang="en-US" smtClean="0">
                <a:ea typeface="宋体" panose="02010600030101010101" pitchFamily="2" charset="-122"/>
              </a:rPr>
              <a:t>直接发送请求</a:t>
            </a:r>
            <a:r>
              <a:rPr lang="en-US" altLang="zh-CN" smtClean="0">
                <a:ea typeface="宋体" panose="02010600030101010101" pitchFamily="2" charset="-122"/>
              </a:rPr>
              <a:t>(Message)</a:t>
            </a:r>
            <a:r>
              <a:rPr lang="zh-CN" altLang="en-US" smtClean="0">
                <a:ea typeface="宋体" panose="02010600030101010101" pitchFamily="2" charset="-122"/>
              </a:rPr>
              <a:t>消息到</a:t>
            </a:r>
            <a:r>
              <a:rPr lang="en-US" altLang="zh-CN" smtClean="0">
                <a:ea typeface="宋体" panose="02010600030101010101" pitchFamily="2" charset="-122"/>
              </a:rPr>
              <a:t>UAC2</a:t>
            </a:r>
          </a:p>
          <a:p>
            <a:pPr lvl="1" eaLnBrk="1" hangingPunct="1"/>
            <a:r>
              <a:rPr lang="en-US" altLang="zh-CN" smtClean="0">
                <a:ea typeface="宋体" panose="02010600030101010101" pitchFamily="2" charset="-122"/>
              </a:rPr>
              <a:t>UAC2</a:t>
            </a:r>
            <a:r>
              <a:rPr lang="zh-CN" altLang="en-US" smtClean="0">
                <a:ea typeface="宋体" panose="02010600030101010101" pitchFamily="2" charset="-122"/>
              </a:rPr>
              <a:t>响应</a:t>
            </a:r>
            <a:r>
              <a:rPr lang="en-US" altLang="zh-CN" smtClean="0">
                <a:ea typeface="宋体" panose="02010600030101010101" pitchFamily="2" charset="-122"/>
              </a:rPr>
              <a:t>UAC1</a:t>
            </a: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3852556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917575" y="744538"/>
            <a:ext cx="4962525" cy="3722687"/>
          </a:xfrm>
          <a:ln/>
        </p:spPr>
      </p:sp>
      <p:sp>
        <p:nvSpPr>
          <p:cNvPr id="151555"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如果</a:t>
            </a:r>
            <a:r>
              <a:rPr lang="en-US" altLang="zh-CN" smtClean="0">
                <a:ea typeface="宋体" panose="02010600030101010101" pitchFamily="2" charset="-122"/>
              </a:rPr>
              <a:t>UAC1</a:t>
            </a:r>
            <a:r>
              <a:rPr lang="zh-CN" altLang="en-US" smtClean="0">
                <a:ea typeface="宋体" panose="02010600030101010101" pitchFamily="2" charset="-122"/>
              </a:rPr>
              <a:t>想要联系</a:t>
            </a:r>
            <a:r>
              <a:rPr lang="en-US" altLang="zh-CN" smtClean="0">
                <a:ea typeface="宋体" panose="02010600030101010101" pitchFamily="2" charset="-122"/>
              </a:rPr>
              <a:t>UAC2:</a:t>
            </a:r>
          </a:p>
          <a:p>
            <a:pPr lvl="1" eaLnBrk="1" hangingPunct="1"/>
            <a:r>
              <a:rPr lang="en-US" altLang="zh-CN" smtClean="0">
                <a:ea typeface="宋体" panose="02010600030101010101" pitchFamily="2" charset="-122"/>
              </a:rPr>
              <a:t>1)</a:t>
            </a:r>
            <a:r>
              <a:rPr lang="zh-CN" altLang="en-US" smtClean="0">
                <a:ea typeface="宋体" panose="02010600030101010101" pitchFamily="2" charset="-122"/>
              </a:rPr>
              <a:t>首先要获得</a:t>
            </a:r>
            <a:r>
              <a:rPr lang="en-US" altLang="zh-CN" smtClean="0">
                <a:ea typeface="宋体" panose="02010600030101010101" pitchFamily="2" charset="-122"/>
              </a:rPr>
              <a:t>UAC2</a:t>
            </a:r>
            <a:r>
              <a:rPr lang="zh-CN" altLang="en-US" smtClean="0">
                <a:ea typeface="宋体" panose="02010600030101010101" pitchFamily="2" charset="-122"/>
              </a:rPr>
              <a:t>的地址</a:t>
            </a:r>
            <a:r>
              <a:rPr lang="en-US" altLang="zh-CN" smtClean="0">
                <a:ea typeface="宋体" panose="02010600030101010101" pitchFamily="2" charset="-122"/>
              </a:rPr>
              <a:t>(</a:t>
            </a:r>
            <a:r>
              <a:rPr lang="zh-CN" altLang="en-US" smtClean="0">
                <a:ea typeface="宋体" panose="02010600030101010101" pitchFamily="2" charset="-122"/>
              </a:rPr>
              <a:t>比如通过一个</a:t>
            </a:r>
            <a:r>
              <a:rPr lang="en-US" altLang="zh-CN" smtClean="0">
                <a:ea typeface="宋体" panose="02010600030101010101" pitchFamily="2" charset="-122"/>
              </a:rPr>
              <a:t>web</a:t>
            </a:r>
            <a:r>
              <a:rPr lang="zh-CN" altLang="en-US" smtClean="0">
                <a:ea typeface="宋体" panose="02010600030101010101" pitchFamily="2" charset="-122"/>
              </a:rPr>
              <a:t>页或者注册用户</a:t>
            </a:r>
            <a:r>
              <a:rPr lang="en-US" altLang="zh-CN" smtClean="0">
                <a:ea typeface="宋体" panose="02010600030101010101" pitchFamily="2" charset="-122"/>
              </a:rPr>
              <a:t>)</a:t>
            </a:r>
          </a:p>
          <a:p>
            <a:pPr lvl="1" eaLnBrk="1" hangingPunct="1"/>
            <a:r>
              <a:rPr lang="en-US" altLang="zh-CN" smtClean="0">
                <a:ea typeface="宋体" panose="02010600030101010101" pitchFamily="2" charset="-122"/>
              </a:rPr>
              <a:t>2)</a:t>
            </a:r>
            <a:r>
              <a:rPr lang="zh-CN" altLang="en-US" smtClean="0">
                <a:ea typeface="宋体" panose="02010600030101010101" pitchFamily="2" charset="-122"/>
              </a:rPr>
              <a:t>然后联系事先已配置的代理服务器</a:t>
            </a:r>
            <a:r>
              <a:rPr lang="en-US" altLang="zh-CN" smtClean="0">
                <a:ea typeface="宋体" panose="02010600030101010101" pitchFamily="2" charset="-122"/>
              </a:rPr>
              <a:t>,</a:t>
            </a:r>
            <a:r>
              <a:rPr lang="zh-CN" altLang="en-US" smtClean="0">
                <a:ea typeface="宋体" panose="02010600030101010101" pitchFamily="2" charset="-122"/>
              </a:rPr>
              <a:t>让其找到目标用户</a:t>
            </a:r>
            <a:r>
              <a:rPr lang="en-US" altLang="zh-CN" smtClean="0">
                <a:ea typeface="宋体" panose="02010600030101010101" pitchFamily="2" charset="-122"/>
              </a:rPr>
              <a:t>UAC2</a:t>
            </a:r>
            <a:r>
              <a:rPr lang="zh-CN" altLang="en-US" smtClean="0">
                <a:ea typeface="宋体" panose="02010600030101010101" pitchFamily="2" charset="-122"/>
              </a:rPr>
              <a:t>在哪里</a:t>
            </a:r>
            <a:r>
              <a:rPr lang="en-US" altLang="zh-CN" smtClean="0">
                <a:ea typeface="宋体" panose="02010600030101010101" pitchFamily="2" charset="-122"/>
              </a:rPr>
              <a:t>.</a:t>
            </a:r>
          </a:p>
          <a:p>
            <a:pPr lvl="1" eaLnBrk="1" hangingPunct="1"/>
            <a:r>
              <a:rPr lang="en-US" altLang="zh-CN" smtClean="0">
                <a:ea typeface="宋体" panose="02010600030101010101" pitchFamily="2" charset="-122"/>
              </a:rPr>
              <a:t>	</a:t>
            </a:r>
            <a:r>
              <a:rPr lang="zh-CN" altLang="en-US" sz="1000" smtClean="0">
                <a:ea typeface="宋体" panose="02010600030101010101" pitchFamily="2" charset="-122"/>
              </a:rPr>
              <a:t>注意</a:t>
            </a:r>
            <a:r>
              <a:rPr lang="en-US" altLang="zh-CN" sz="1000" smtClean="0">
                <a:ea typeface="宋体" panose="02010600030101010101" pitchFamily="2" charset="-122"/>
              </a:rPr>
              <a:t>:</a:t>
            </a:r>
            <a:r>
              <a:rPr lang="zh-CN" altLang="en-US" sz="1000" smtClean="0">
                <a:ea typeface="宋体" panose="02010600030101010101" pitchFamily="2" charset="-122"/>
              </a:rPr>
              <a:t>请求</a:t>
            </a:r>
            <a:r>
              <a:rPr lang="en-US" altLang="zh-CN" sz="1000" smtClean="0">
                <a:ea typeface="宋体" panose="02010600030101010101" pitchFamily="2" charset="-122"/>
              </a:rPr>
              <a:t>(Request)</a:t>
            </a:r>
            <a:r>
              <a:rPr lang="zh-CN" altLang="en-US" sz="1000" smtClean="0">
                <a:ea typeface="宋体" panose="02010600030101010101" pitchFamily="2" charset="-122"/>
              </a:rPr>
              <a:t>通过</a:t>
            </a:r>
            <a:r>
              <a:rPr lang="en-US" altLang="zh-CN" sz="1000" smtClean="0">
                <a:ea typeface="宋体" panose="02010600030101010101" pitchFamily="2" charset="-122"/>
              </a:rPr>
              <a:t>TCP</a:t>
            </a:r>
            <a:r>
              <a:rPr lang="zh-CN" altLang="en-US" sz="1000" smtClean="0">
                <a:ea typeface="宋体" panose="02010600030101010101" pitchFamily="2" charset="-122"/>
              </a:rPr>
              <a:t>或者</a:t>
            </a:r>
            <a:r>
              <a:rPr lang="en-US" altLang="zh-CN" sz="1000" smtClean="0">
                <a:ea typeface="宋体" panose="02010600030101010101" pitchFamily="2" charset="-122"/>
              </a:rPr>
              <a:t>UDP</a:t>
            </a:r>
            <a:r>
              <a:rPr lang="zh-CN" altLang="en-US" sz="1000" smtClean="0">
                <a:ea typeface="宋体" panose="02010600030101010101" pitchFamily="2" charset="-122"/>
              </a:rPr>
              <a:t>来发送</a:t>
            </a: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248089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917575" y="744538"/>
            <a:ext cx="4962525" cy="3722687"/>
          </a:xfrm>
          <a:ln/>
        </p:spPr>
      </p:sp>
      <p:sp>
        <p:nvSpPr>
          <p:cNvPr id="152579"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mtClean="0">
                <a:ea typeface="宋体" panose="02010600030101010101" pitchFamily="2" charset="-122"/>
              </a:rPr>
              <a:t>3)SIP</a:t>
            </a:r>
            <a:r>
              <a:rPr lang="zh-CN" altLang="en-US" smtClean="0">
                <a:ea typeface="宋体" panose="02010600030101010101" pitchFamily="2" charset="-122"/>
              </a:rPr>
              <a:t>服务器收到了请求并定位该用户</a:t>
            </a:r>
            <a:r>
              <a:rPr lang="en-US" altLang="zh-CN" smtClean="0">
                <a:ea typeface="宋体" panose="02010600030101010101" pitchFamily="2" charset="-122"/>
              </a:rPr>
              <a:t>UAC2</a:t>
            </a:r>
            <a:r>
              <a:rPr lang="zh-CN" altLang="en-US" smtClean="0">
                <a:ea typeface="宋体" panose="02010600030101010101" pitchFamily="2" charset="-122"/>
              </a:rPr>
              <a:t>在它的域</a:t>
            </a:r>
            <a:r>
              <a:rPr lang="en-US" altLang="zh-CN" smtClean="0">
                <a:ea typeface="宋体" panose="02010600030101010101" pitchFamily="2" charset="-122"/>
              </a:rPr>
              <a:t>(Domain)</a:t>
            </a:r>
            <a:r>
              <a:rPr lang="zh-CN" altLang="en-US" smtClean="0">
                <a:ea typeface="宋体" panose="02010600030101010101" pitchFamily="2" charset="-122"/>
              </a:rPr>
              <a:t>或者其他的</a:t>
            </a:r>
            <a:r>
              <a:rPr lang="en-US" altLang="zh-CN" smtClean="0">
                <a:ea typeface="宋体" panose="02010600030101010101" pitchFamily="2" charset="-122"/>
              </a:rPr>
              <a:t>(domain)</a:t>
            </a:r>
            <a:r>
              <a:rPr lang="zh-CN" altLang="en-US" smtClean="0">
                <a:ea typeface="宋体" panose="02010600030101010101" pitchFamily="2" charset="-122"/>
              </a:rPr>
              <a:t>中</a:t>
            </a:r>
            <a:r>
              <a:rPr lang="en-US" altLang="zh-CN" smtClean="0">
                <a:ea typeface="宋体" panose="02010600030101010101" pitchFamily="2" charset="-122"/>
              </a:rPr>
              <a:t>.</a:t>
            </a:r>
            <a:r>
              <a:rPr lang="zh-CN" altLang="en-US" smtClean="0">
                <a:ea typeface="宋体" panose="02010600030101010101" pitchFamily="2" charset="-122"/>
              </a:rPr>
              <a:t>因此</a:t>
            </a:r>
            <a:r>
              <a:rPr lang="en-US" altLang="zh-CN" smtClean="0">
                <a:ea typeface="宋体" panose="02010600030101010101" pitchFamily="2" charset="-122"/>
              </a:rPr>
              <a:t>,</a:t>
            </a:r>
            <a:r>
              <a:rPr lang="zh-CN" altLang="en-US" smtClean="0">
                <a:ea typeface="宋体" panose="02010600030101010101" pitchFamily="2" charset="-122"/>
              </a:rPr>
              <a:t>他需要联系定位服务器</a:t>
            </a:r>
            <a:r>
              <a:rPr lang="en-US" altLang="zh-CN" smtClean="0">
                <a:ea typeface="宋体" panose="02010600030101010101" pitchFamily="2" charset="-122"/>
              </a:rPr>
              <a:t>(Registrar). </a:t>
            </a:r>
          </a:p>
          <a:p>
            <a:pPr lvl="1" eaLnBrk="1" hangingPunct="1"/>
            <a:r>
              <a:rPr lang="en-US" altLang="zh-CN" smtClean="0">
                <a:ea typeface="宋体" panose="02010600030101010101" pitchFamily="2" charset="-122"/>
              </a:rPr>
              <a:t>4a)</a:t>
            </a:r>
            <a:r>
              <a:rPr lang="zh-CN" altLang="en-US" smtClean="0">
                <a:ea typeface="宋体" panose="02010600030101010101" pitchFamily="2" charset="-122"/>
              </a:rPr>
              <a:t>如果没有找到被叫用户</a:t>
            </a:r>
            <a:r>
              <a:rPr lang="en-US" altLang="zh-CN" smtClean="0">
                <a:ea typeface="宋体" panose="02010600030101010101" pitchFamily="2" charset="-122"/>
              </a:rPr>
              <a:t>.SIP</a:t>
            </a:r>
            <a:r>
              <a:rPr lang="zh-CN" altLang="en-US" smtClean="0">
                <a:ea typeface="宋体" panose="02010600030101010101" pitchFamily="2" charset="-122"/>
              </a:rPr>
              <a:t>服务器将返回一个响应</a:t>
            </a:r>
            <a:r>
              <a:rPr lang="en-US" altLang="zh-CN" smtClean="0">
                <a:ea typeface="宋体" panose="02010600030101010101" pitchFamily="2" charset="-122"/>
              </a:rPr>
              <a:t>(Response)</a:t>
            </a:r>
            <a:r>
              <a:rPr lang="zh-CN" altLang="en-US" smtClean="0">
                <a:ea typeface="宋体" panose="02010600030101010101" pitchFamily="2" charset="-122"/>
              </a:rPr>
              <a:t>来标示</a:t>
            </a:r>
          </a:p>
          <a:p>
            <a:pPr lvl="1" eaLnBrk="1" hangingPunct="1"/>
            <a:endParaRPr lang="zh-CN" altLang="en-US" smtClean="0">
              <a:ea typeface="宋体" panose="02010600030101010101" pitchFamily="2" charset="-122"/>
            </a:endParaRPr>
          </a:p>
          <a:p>
            <a:pPr eaLnBrk="1" hangingPunct="1"/>
            <a:r>
              <a:rPr lang="zh-CN" altLang="en-US" smtClean="0">
                <a:ea typeface="宋体" panose="02010600030101010101" pitchFamily="2" charset="-122"/>
              </a:rPr>
              <a:t>一次成功的</a:t>
            </a:r>
            <a:r>
              <a:rPr lang="en-US" altLang="zh-CN" smtClean="0">
                <a:ea typeface="宋体" panose="02010600030101010101" pitchFamily="2" charset="-122"/>
              </a:rPr>
              <a:t>DNS lookup</a:t>
            </a:r>
            <a:r>
              <a:rPr lang="zh-CN" altLang="en-US" smtClean="0">
                <a:ea typeface="宋体" panose="02010600030101010101" pitchFamily="2" charset="-122"/>
              </a:rPr>
              <a:t>是搜索的结果中包含一个或多个</a:t>
            </a:r>
            <a:r>
              <a:rPr lang="en-US" altLang="zh-CN" smtClean="0">
                <a:ea typeface="宋体" panose="02010600030101010101" pitchFamily="2" charset="-122"/>
              </a:rPr>
              <a:t>SIP</a:t>
            </a:r>
            <a:r>
              <a:rPr lang="zh-CN" altLang="en-US" smtClean="0">
                <a:ea typeface="宋体" panose="02010600030101010101" pitchFamily="2" charset="-122"/>
              </a:rPr>
              <a:t>服务器地址并且至少在这些地址中有一个</a:t>
            </a:r>
            <a:r>
              <a:rPr lang="en-US" altLang="zh-CN" smtClean="0">
                <a:ea typeface="宋体" panose="02010600030101010101" pitchFamily="2" charset="-122"/>
              </a:rPr>
              <a:t>SIP </a:t>
            </a:r>
            <a:r>
              <a:rPr lang="zh-CN" altLang="en-US" smtClean="0">
                <a:ea typeface="宋体" panose="02010600030101010101" pitchFamily="2" charset="-122"/>
              </a:rPr>
              <a:t>服务器可以成功的联系</a:t>
            </a:r>
            <a:r>
              <a:rPr lang="en-US" altLang="zh-CN" smtClean="0">
                <a:ea typeface="宋体" panose="02010600030101010101" pitchFamily="2" charset="-122"/>
              </a:rPr>
              <a:t>.</a:t>
            </a: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1720177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917575" y="744538"/>
            <a:ext cx="4962525" cy="3722687"/>
          </a:xfrm>
          <a:ln/>
        </p:spPr>
      </p:sp>
      <p:sp>
        <p:nvSpPr>
          <p:cNvPr id="153603"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panose="02010600030101010101" pitchFamily="2" charset="-122"/>
              </a:rPr>
              <a:t>4b)</a:t>
            </a:r>
            <a:r>
              <a:rPr lang="zh-CN" altLang="en-US" smtClean="0">
                <a:ea typeface="宋体" panose="02010600030101010101" pitchFamily="2" charset="-122"/>
              </a:rPr>
              <a:t>如果找到了被叫用户</a:t>
            </a:r>
            <a:r>
              <a:rPr lang="en-US" altLang="zh-CN" smtClean="0">
                <a:ea typeface="宋体" panose="02010600030101010101" pitchFamily="2" charset="-122"/>
              </a:rPr>
              <a:t>,</a:t>
            </a:r>
            <a:r>
              <a:rPr lang="zh-CN" altLang="en-US" smtClean="0">
                <a:ea typeface="宋体" panose="02010600030101010101" pitchFamily="2" charset="-122"/>
              </a:rPr>
              <a:t>代理服务器将发送进一步的请求</a:t>
            </a:r>
            <a:r>
              <a:rPr lang="en-US" altLang="zh-CN" smtClean="0">
                <a:ea typeface="宋体" panose="02010600030101010101" pitchFamily="2" charset="-122"/>
              </a:rPr>
              <a:t>(Request)</a:t>
            </a:r>
            <a:r>
              <a:rPr lang="zh-CN" altLang="en-US" smtClean="0">
                <a:ea typeface="宋体" panose="02010600030101010101" pitchFamily="2" charset="-122"/>
              </a:rPr>
              <a:t>给</a:t>
            </a:r>
            <a:r>
              <a:rPr lang="en-US" altLang="zh-CN" smtClean="0">
                <a:ea typeface="宋体" panose="02010600030101010101" pitchFamily="2" charset="-122"/>
              </a:rPr>
              <a:t>UAC2</a:t>
            </a:r>
            <a:r>
              <a:rPr lang="zh-CN" altLang="en-US" smtClean="0">
                <a:ea typeface="宋体" panose="02010600030101010101" pitchFamily="2" charset="-122"/>
              </a:rPr>
              <a:t>和响应</a:t>
            </a:r>
            <a:r>
              <a:rPr lang="en-US" altLang="zh-CN" smtClean="0">
                <a:ea typeface="宋体" panose="02010600030101010101" pitchFamily="2" charset="-122"/>
              </a:rPr>
              <a:t>(Response)</a:t>
            </a:r>
            <a:r>
              <a:rPr lang="zh-CN" altLang="en-US" smtClean="0">
                <a:ea typeface="宋体" panose="02010600030101010101" pitchFamily="2" charset="-122"/>
              </a:rPr>
              <a:t>给</a:t>
            </a:r>
            <a:r>
              <a:rPr lang="en-US" altLang="zh-CN" smtClean="0">
                <a:ea typeface="宋体" panose="02010600030101010101" pitchFamily="2" charset="-122"/>
              </a:rPr>
              <a:t>UAC1</a:t>
            </a:r>
          </a:p>
        </p:txBody>
      </p:sp>
    </p:spTree>
    <p:extLst>
      <p:ext uri="{BB962C8B-B14F-4D97-AF65-F5344CB8AC3E}">
        <p14:creationId xmlns:p14="http://schemas.microsoft.com/office/powerpoint/2010/main" val="153897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panose="02010600030101010101" pitchFamily="2" charset="-122"/>
              </a:rPr>
              <a:t>SIP</a:t>
            </a:r>
            <a:r>
              <a:rPr lang="zh-CN" altLang="en-US" smtClean="0">
                <a:ea typeface="宋体" panose="02010600030101010101" pitchFamily="2" charset="-122"/>
              </a:rPr>
              <a:t>的鉴权过程参考了</a:t>
            </a:r>
            <a:r>
              <a:rPr lang="en-US" altLang="zh-CN" smtClean="0">
                <a:ea typeface="宋体" panose="02010600030101010101" pitchFamily="2" charset="-122"/>
              </a:rPr>
              <a:t>HTTP</a:t>
            </a:r>
            <a:r>
              <a:rPr lang="zh-CN" altLang="en-US" smtClean="0">
                <a:ea typeface="宋体" panose="02010600030101010101" pitchFamily="2" charset="-122"/>
              </a:rPr>
              <a:t>的鉴权过程。</a:t>
            </a:r>
          </a:p>
          <a:p>
            <a:r>
              <a:rPr lang="zh-CN" altLang="en-US" smtClean="0">
                <a:ea typeface="宋体" panose="02010600030101010101" pitchFamily="2" charset="-122"/>
              </a:rPr>
              <a:t>可参考</a:t>
            </a:r>
            <a:r>
              <a:rPr lang="en-US" altLang="zh-CN" smtClean="0">
                <a:ea typeface="宋体" panose="02010600030101010101" pitchFamily="2" charset="-122"/>
              </a:rPr>
              <a:t>RFC1866,RFC2069</a:t>
            </a:r>
            <a:r>
              <a:rPr lang="zh-CN" altLang="en-US" smtClean="0">
                <a:ea typeface="宋体" panose="02010600030101010101" pitchFamily="2" charset="-122"/>
              </a:rPr>
              <a:t>。</a:t>
            </a:r>
          </a:p>
        </p:txBody>
      </p:sp>
    </p:spTree>
    <p:extLst>
      <p:ext uri="{BB962C8B-B14F-4D97-AF65-F5344CB8AC3E}">
        <p14:creationId xmlns:p14="http://schemas.microsoft.com/office/powerpoint/2010/main" val="3985511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917575" y="744538"/>
            <a:ext cx="4962525" cy="3722687"/>
          </a:xfrm>
          <a:ln/>
        </p:spPr>
      </p:sp>
      <p:sp>
        <p:nvSpPr>
          <p:cNvPr id="159747"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panose="02010600030101010101" pitchFamily="2" charset="-122"/>
              </a:rPr>
              <a:t>CRLF -- Carriage-Return Line-Feed </a:t>
            </a:r>
            <a:r>
              <a:rPr lang="zh-CN" altLang="en-US" smtClean="0">
                <a:ea typeface="宋体" panose="02010600030101010101" pitchFamily="2" charset="-122"/>
              </a:rPr>
              <a:t>回车换行</a:t>
            </a:r>
            <a:endParaRPr lang="en-US" altLang="zh-CN" u="sng" smtClean="0">
              <a:ea typeface="宋体" panose="02010600030101010101" pitchFamily="2" charset="-122"/>
            </a:endParaRPr>
          </a:p>
          <a:p>
            <a:pPr>
              <a:spcBef>
                <a:spcPct val="0"/>
              </a:spcBef>
            </a:pPr>
            <a:endParaRPr lang="en-US" altLang="zh-CN" u="sng" smtClean="0">
              <a:ea typeface="宋体" panose="02010600030101010101" pitchFamily="2" charset="-122"/>
            </a:endParaRPr>
          </a:p>
          <a:p>
            <a:pPr>
              <a:spcBef>
                <a:spcPct val="0"/>
              </a:spcBef>
            </a:pPr>
            <a:r>
              <a:rPr lang="en-US" altLang="zh-CN" u="sng" smtClean="0">
                <a:ea typeface="宋体" panose="02010600030101010101" pitchFamily="2" charset="-122"/>
              </a:rPr>
              <a:t>Method</a:t>
            </a:r>
            <a:r>
              <a:rPr lang="zh-CN" altLang="en-US" u="sng" smtClean="0">
                <a:ea typeface="宋体" panose="02010600030101010101" pitchFamily="2" charset="-122"/>
              </a:rPr>
              <a:t>：</a:t>
            </a:r>
          </a:p>
          <a:p>
            <a:pPr>
              <a:spcBef>
                <a:spcPct val="0"/>
              </a:spcBef>
            </a:pPr>
            <a:r>
              <a:rPr lang="zh-CN" altLang="en-US" sz="1500" smtClean="0">
                <a:latin typeface="FuturaA Md BT" pitchFamily="34" charset="0"/>
                <a:ea typeface="宋体" panose="02010600030101010101" pitchFamily="2" charset="-122"/>
              </a:rPr>
              <a:t>方法，定义请求的类型， 包括</a:t>
            </a:r>
          </a:p>
          <a:p>
            <a:pPr eaLnBrk="1" hangingPunct="1">
              <a:spcBef>
                <a:spcPct val="0"/>
              </a:spcBef>
            </a:pPr>
            <a:r>
              <a:rPr lang="zh-CN" altLang="en-US" sz="1500" smtClean="0">
                <a:latin typeface="FuturaA Md BT" pitchFamily="34" charset="0"/>
                <a:ea typeface="宋体" panose="02010600030101010101" pitchFamily="2" charset="-122"/>
              </a:rPr>
              <a:t>	</a:t>
            </a:r>
            <a:r>
              <a:rPr lang="en-US" altLang="zh-CN" sz="1500" smtClean="0">
                <a:latin typeface="FuturaA Md BT" pitchFamily="34" charset="0"/>
                <a:ea typeface="宋体" panose="02010600030101010101" pitchFamily="2" charset="-122"/>
              </a:rPr>
              <a:t>.INVITE</a:t>
            </a:r>
          </a:p>
          <a:p>
            <a:pPr eaLnBrk="1" hangingPunct="1">
              <a:spcBef>
                <a:spcPct val="0"/>
              </a:spcBef>
            </a:pPr>
            <a:r>
              <a:rPr lang="en-US" altLang="zh-CN" sz="1500" smtClean="0">
                <a:latin typeface="FuturaA Md BT" pitchFamily="34" charset="0"/>
                <a:ea typeface="宋体" panose="02010600030101010101" pitchFamily="2" charset="-122"/>
              </a:rPr>
              <a:t>	.BYE</a:t>
            </a:r>
          </a:p>
          <a:p>
            <a:pPr eaLnBrk="1" hangingPunct="1">
              <a:spcBef>
                <a:spcPct val="0"/>
              </a:spcBef>
            </a:pPr>
            <a:r>
              <a:rPr lang="en-US" altLang="zh-CN" sz="1500" smtClean="0">
                <a:latin typeface="FuturaA Md BT" pitchFamily="34" charset="0"/>
                <a:ea typeface="宋体" panose="02010600030101010101" pitchFamily="2" charset="-122"/>
              </a:rPr>
              <a:t>	.ACK</a:t>
            </a:r>
          </a:p>
          <a:p>
            <a:pPr eaLnBrk="1" hangingPunct="1">
              <a:spcBef>
                <a:spcPct val="0"/>
              </a:spcBef>
            </a:pPr>
            <a:r>
              <a:rPr lang="en-US" altLang="zh-CN" sz="1500" smtClean="0">
                <a:latin typeface="FuturaA Md BT" pitchFamily="34" charset="0"/>
                <a:ea typeface="宋体" panose="02010600030101010101" pitchFamily="2" charset="-122"/>
              </a:rPr>
              <a:t>	.CANCEL</a:t>
            </a:r>
          </a:p>
          <a:p>
            <a:pPr eaLnBrk="1" hangingPunct="1">
              <a:spcBef>
                <a:spcPct val="0"/>
              </a:spcBef>
            </a:pPr>
            <a:r>
              <a:rPr lang="en-US" altLang="zh-CN" sz="1500" smtClean="0">
                <a:latin typeface="FuturaA Md BT" pitchFamily="34" charset="0"/>
                <a:ea typeface="宋体" panose="02010600030101010101" pitchFamily="2" charset="-122"/>
              </a:rPr>
              <a:t>	.OPTIONS</a:t>
            </a:r>
          </a:p>
          <a:p>
            <a:pPr eaLnBrk="1" hangingPunct="1">
              <a:spcBef>
                <a:spcPct val="0"/>
              </a:spcBef>
            </a:pPr>
            <a:r>
              <a:rPr lang="en-US" altLang="zh-CN" sz="1500" smtClean="0">
                <a:latin typeface="FuturaA Md BT" pitchFamily="34" charset="0"/>
                <a:ea typeface="宋体" panose="02010600030101010101" pitchFamily="2" charset="-122"/>
              </a:rPr>
              <a:t>	.REGISTER</a:t>
            </a:r>
          </a:p>
          <a:p>
            <a:pPr eaLnBrk="1" hangingPunct="1">
              <a:spcBef>
                <a:spcPct val="0"/>
              </a:spcBef>
            </a:pPr>
            <a:endParaRPr lang="en-US" altLang="zh-CN" sz="1500" smtClean="0">
              <a:latin typeface="FuturaA Md BT" pitchFamily="34" charset="0"/>
              <a:ea typeface="宋体" panose="02010600030101010101" pitchFamily="2" charset="-122"/>
            </a:endParaRPr>
          </a:p>
          <a:p>
            <a:pPr eaLnBrk="1" hangingPunct="1">
              <a:spcBef>
                <a:spcPct val="0"/>
              </a:spcBef>
            </a:pPr>
            <a:r>
              <a:rPr lang="en-US" altLang="zh-CN" u="sng" smtClean="0">
                <a:ea typeface="宋体" panose="02010600030101010101" pitchFamily="2" charset="-122"/>
              </a:rPr>
              <a:t>Request-URI</a:t>
            </a:r>
            <a:r>
              <a:rPr lang="zh-CN" altLang="en-US" u="sng" smtClean="0">
                <a:ea typeface="宋体" panose="02010600030101010101" pitchFamily="2" charset="-122"/>
              </a:rPr>
              <a:t>：</a:t>
            </a:r>
          </a:p>
          <a:p>
            <a:pPr eaLnBrk="1" hangingPunct="1">
              <a:spcBef>
                <a:spcPct val="0"/>
              </a:spcBef>
            </a:pPr>
            <a:r>
              <a:rPr lang="zh-CN" altLang="en-US" sz="1500" smtClean="0">
                <a:latin typeface="FuturaA Md BT" pitchFamily="34" charset="0"/>
                <a:ea typeface="宋体" panose="02010600030101010101" pitchFamily="2" charset="-122"/>
              </a:rPr>
              <a:t>统一资源定位标示</a:t>
            </a:r>
            <a:r>
              <a:rPr lang="en-US" altLang="zh-CN" sz="1500" smtClean="0">
                <a:latin typeface="FuturaA Md BT" pitchFamily="34" charset="0"/>
                <a:ea typeface="宋体" panose="02010600030101010101" pitchFamily="2" charset="-122"/>
              </a:rPr>
              <a:t>(URI)</a:t>
            </a:r>
            <a:r>
              <a:rPr lang="zh-CN" altLang="en-US" sz="1500" smtClean="0">
                <a:latin typeface="FuturaA Md BT" pitchFamily="34" charset="0"/>
                <a:ea typeface="宋体" panose="02010600030101010101" pitchFamily="2" charset="-122"/>
              </a:rPr>
              <a:t>是一个紧凑的字符串用来标示用户或者服务器的请求</a:t>
            </a:r>
            <a:r>
              <a:rPr lang="en-US" altLang="zh-CN" sz="1500" smtClean="0">
                <a:latin typeface="FuturaA Md BT" pitchFamily="34" charset="0"/>
                <a:ea typeface="宋体" panose="02010600030101010101" pitchFamily="2" charset="-122"/>
              </a:rPr>
              <a:t>.</a:t>
            </a:r>
            <a:r>
              <a:rPr lang="zh-CN" altLang="en-US" sz="1500" smtClean="0">
                <a:latin typeface="FuturaA Md BT" pitchFamily="34" charset="0"/>
                <a:ea typeface="宋体" panose="02010600030101010101" pitchFamily="2" charset="-122"/>
              </a:rPr>
              <a:t>他可以由代理服务器重写通常</a:t>
            </a:r>
            <a:r>
              <a:rPr lang="en-US" altLang="zh-CN" sz="1500" smtClean="0">
                <a:latin typeface="FuturaA Md BT" pitchFamily="34" charset="0"/>
                <a:ea typeface="宋体" panose="02010600030101010101" pitchFamily="2" charset="-122"/>
              </a:rPr>
              <a:t>,</a:t>
            </a:r>
            <a:r>
              <a:rPr lang="zh-CN" altLang="en-US" sz="1500" smtClean="0">
                <a:latin typeface="FuturaA Md BT" pitchFamily="34" charset="0"/>
                <a:ea typeface="宋体" panose="02010600030101010101" pitchFamily="2" charset="-122"/>
              </a:rPr>
              <a:t>也可以叫做</a:t>
            </a:r>
            <a:r>
              <a:rPr lang="en-US" altLang="zh-CN" sz="1500" smtClean="0">
                <a:latin typeface="FuturaA Md BT" pitchFamily="34" charset="0"/>
                <a:ea typeface="宋体" panose="02010600030101010101" pitchFamily="2" charset="-122"/>
              </a:rPr>
              <a:t>SIP URL</a:t>
            </a:r>
          </a:p>
          <a:p>
            <a:pPr eaLnBrk="1" hangingPunct="1">
              <a:spcBef>
                <a:spcPct val="0"/>
              </a:spcBef>
            </a:pPr>
            <a:endParaRPr lang="en-US" altLang="zh-CN" sz="1500" smtClean="0">
              <a:latin typeface="FuturaA Md BT" pitchFamily="34" charset="0"/>
              <a:ea typeface="宋体" panose="02010600030101010101" pitchFamily="2" charset="-122"/>
            </a:endParaRPr>
          </a:p>
          <a:p>
            <a:pPr eaLnBrk="1" hangingPunct="1">
              <a:spcBef>
                <a:spcPct val="0"/>
              </a:spcBef>
            </a:pPr>
            <a:r>
              <a:rPr lang="en-US" altLang="zh-CN" u="sng" smtClean="0">
                <a:ea typeface="宋体" panose="02010600030101010101" pitchFamily="2" charset="-122"/>
              </a:rPr>
              <a:t>SIP-Version</a:t>
            </a:r>
            <a:endParaRPr lang="en-US" altLang="zh-CN" sz="1500" smtClean="0">
              <a:latin typeface="FuturaA Md BT" pitchFamily="34" charset="0"/>
              <a:ea typeface="宋体" panose="02010600030101010101" pitchFamily="2" charset="-122"/>
            </a:endParaRPr>
          </a:p>
          <a:p>
            <a:pPr eaLnBrk="1" hangingPunct="1">
              <a:spcBef>
                <a:spcPct val="0"/>
              </a:spcBef>
            </a:pPr>
            <a:r>
              <a:rPr lang="zh-CN" altLang="en-US" sz="1500" smtClean="0">
                <a:latin typeface="FuturaA Md BT" pitchFamily="34" charset="0"/>
                <a:ea typeface="宋体" panose="02010600030101010101" pitchFamily="2" charset="-122"/>
              </a:rPr>
              <a:t>用来标示目前使用的</a:t>
            </a:r>
            <a:r>
              <a:rPr lang="en-US" altLang="zh-CN" sz="1500" smtClean="0">
                <a:latin typeface="FuturaA Md BT" pitchFamily="34" charset="0"/>
                <a:ea typeface="宋体" panose="02010600030101010101" pitchFamily="2" charset="-122"/>
              </a:rPr>
              <a:t>SIP</a:t>
            </a:r>
            <a:r>
              <a:rPr lang="zh-CN" altLang="en-US" sz="1500" smtClean="0">
                <a:latin typeface="FuturaA Md BT" pitchFamily="34" charset="0"/>
                <a:ea typeface="宋体" panose="02010600030101010101" pitchFamily="2" charset="-122"/>
              </a:rPr>
              <a:t>协议的版本</a:t>
            </a:r>
          </a:p>
          <a:p>
            <a:pPr eaLnBrk="1" hangingPunct="1">
              <a:spcBef>
                <a:spcPct val="0"/>
              </a:spcBef>
            </a:pPr>
            <a:endParaRPr lang="en-US" altLang="zh-CN" sz="1500" smtClean="0">
              <a:latin typeface="FuturaA Md BT" pitchFamily="34" charset="0"/>
              <a:ea typeface="宋体" panose="02010600030101010101" pitchFamily="2" charset="-122"/>
            </a:endParaRPr>
          </a:p>
        </p:txBody>
      </p:sp>
    </p:spTree>
    <p:extLst>
      <p:ext uri="{BB962C8B-B14F-4D97-AF65-F5344CB8AC3E}">
        <p14:creationId xmlns:p14="http://schemas.microsoft.com/office/powerpoint/2010/main" val="2469123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917575" y="744538"/>
            <a:ext cx="4962525" cy="3722687"/>
          </a:xfrm>
          <a:ln/>
        </p:spPr>
      </p:sp>
      <p:sp>
        <p:nvSpPr>
          <p:cNvPr id="160771"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100" smtClean="0">
                <a:ea typeface="宋体" panose="02010600030101010101" pitchFamily="2" charset="-122"/>
              </a:rPr>
              <a:t>SIP </a:t>
            </a:r>
            <a:r>
              <a:rPr lang="zh-CN" altLang="en-US" sz="1100" smtClean="0">
                <a:ea typeface="宋体" panose="02010600030101010101" pitchFamily="2" charset="-122"/>
              </a:rPr>
              <a:t>请求</a:t>
            </a:r>
            <a:r>
              <a:rPr lang="en-US" altLang="zh-CN" sz="1100" smtClean="0">
                <a:ea typeface="宋体" panose="02010600030101010101" pitchFamily="2" charset="-122"/>
              </a:rPr>
              <a:t>(Request):</a:t>
            </a:r>
          </a:p>
          <a:p>
            <a:pPr lvl="1" eaLnBrk="1" hangingPunct="1"/>
            <a:r>
              <a:rPr lang="en-US" altLang="zh-CN" sz="1100" smtClean="0">
                <a:ea typeface="宋体" panose="02010600030101010101" pitchFamily="2" charset="-122"/>
              </a:rPr>
              <a:t>ACK=</a:t>
            </a:r>
            <a:r>
              <a:rPr lang="zh-CN" altLang="en-US" sz="1100" smtClean="0">
                <a:ea typeface="宋体" panose="02010600030101010101" pitchFamily="2" charset="-122"/>
              </a:rPr>
              <a:t>确认</a:t>
            </a:r>
            <a:r>
              <a:rPr lang="en-US" altLang="zh-CN" sz="1100" smtClean="0">
                <a:ea typeface="宋体" panose="02010600030101010101" pitchFamily="2" charset="-122"/>
              </a:rPr>
              <a:t>SIP</a:t>
            </a:r>
            <a:r>
              <a:rPr lang="zh-CN" altLang="en-US" sz="1100" smtClean="0">
                <a:ea typeface="宋体" panose="02010600030101010101" pitchFamily="2" charset="-122"/>
              </a:rPr>
              <a:t>客户机已经收到了一个响应</a:t>
            </a:r>
            <a:r>
              <a:rPr lang="en-US" altLang="zh-CN" sz="1100" smtClean="0">
                <a:ea typeface="宋体" panose="02010600030101010101" pitchFamily="2" charset="-122"/>
              </a:rPr>
              <a:t>request</a:t>
            </a:r>
            <a:r>
              <a:rPr lang="zh-CN" altLang="en-US" sz="1100" smtClean="0">
                <a:ea typeface="宋体" panose="02010600030101010101" pitchFamily="2" charset="-122"/>
              </a:rPr>
              <a:t>请求的终结</a:t>
            </a:r>
            <a:r>
              <a:rPr lang="en-US" altLang="zh-CN" sz="1100" smtClean="0">
                <a:ea typeface="宋体" panose="02010600030101010101" pitchFamily="2" charset="-122"/>
              </a:rPr>
              <a:t>(FINAL)</a:t>
            </a:r>
            <a:r>
              <a:rPr lang="zh-CN" altLang="en-US" sz="1100" smtClean="0">
                <a:ea typeface="宋体" panose="02010600030101010101" pitchFamily="2" charset="-122"/>
              </a:rPr>
              <a:t>消息</a:t>
            </a:r>
            <a:r>
              <a:rPr lang="en-US" altLang="zh-CN" sz="1100" smtClean="0">
                <a:ea typeface="宋体" panose="02010600030101010101" pitchFamily="2" charset="-122"/>
              </a:rPr>
              <a:t>—response.</a:t>
            </a:r>
            <a:r>
              <a:rPr lang="zh-CN" altLang="en-US" sz="1100" smtClean="0">
                <a:ea typeface="宋体" panose="02010600030101010101" pitchFamily="2" charset="-122"/>
              </a:rPr>
              <a:t>这个消息仅仅是同</a:t>
            </a:r>
            <a:r>
              <a:rPr lang="en-US" altLang="zh-CN" sz="1100" smtClean="0">
                <a:ea typeface="宋体" panose="02010600030101010101" pitchFamily="2" charset="-122"/>
              </a:rPr>
              <a:t>INVITE</a:t>
            </a:r>
            <a:r>
              <a:rPr lang="zh-CN" altLang="en-US" sz="1100" smtClean="0">
                <a:ea typeface="宋体" panose="02010600030101010101" pitchFamily="2" charset="-122"/>
              </a:rPr>
              <a:t>消息组合使用</a:t>
            </a:r>
            <a:r>
              <a:rPr lang="en-US" altLang="zh-CN" sz="1100" smtClean="0">
                <a:ea typeface="宋体" panose="02010600030101010101" pitchFamily="2" charset="-122"/>
              </a:rPr>
              <a:t>.</a:t>
            </a:r>
          </a:p>
          <a:p>
            <a:pPr lvl="1" eaLnBrk="1" hangingPunct="1"/>
            <a:r>
              <a:rPr lang="en-US" altLang="zh-CN" sz="1100" smtClean="0">
                <a:ea typeface="宋体" panose="02010600030101010101" pitchFamily="2" charset="-122"/>
              </a:rPr>
              <a:t>INVITE=</a:t>
            </a:r>
            <a:r>
              <a:rPr lang="zh-CN" altLang="en-US" sz="1100" smtClean="0">
                <a:ea typeface="宋体" panose="02010600030101010101" pitchFamily="2" charset="-122"/>
              </a:rPr>
              <a:t>用来邀请一个用户加入到某个会话</a:t>
            </a:r>
            <a:r>
              <a:rPr lang="en-US" altLang="zh-CN" sz="1100" smtClean="0">
                <a:ea typeface="宋体" panose="02010600030101010101" pitchFamily="2" charset="-122"/>
              </a:rPr>
              <a:t>(</a:t>
            </a:r>
            <a:r>
              <a:rPr lang="zh-CN" altLang="en-US" sz="1100" smtClean="0">
                <a:ea typeface="宋体" panose="02010600030101010101" pitchFamily="2" charset="-122"/>
              </a:rPr>
              <a:t>电话呼叫或者会议</a:t>
            </a:r>
            <a:r>
              <a:rPr lang="en-US" altLang="zh-CN" sz="1100" smtClean="0">
                <a:ea typeface="宋体" panose="02010600030101010101" pitchFamily="2" charset="-122"/>
              </a:rPr>
              <a:t>)</a:t>
            </a:r>
            <a:r>
              <a:rPr lang="zh-CN" altLang="en-US" sz="1100" smtClean="0">
                <a:ea typeface="宋体" panose="02010600030101010101" pitchFamily="2" charset="-122"/>
              </a:rPr>
              <a:t>中</a:t>
            </a:r>
            <a:r>
              <a:rPr lang="en-US" altLang="zh-CN" sz="1100" smtClean="0">
                <a:ea typeface="宋体" panose="02010600030101010101" pitchFamily="2" charset="-122"/>
              </a:rPr>
              <a:t>.</a:t>
            </a:r>
          </a:p>
          <a:p>
            <a:pPr lvl="1" eaLnBrk="1" hangingPunct="1"/>
            <a:r>
              <a:rPr lang="en-US" altLang="zh-CN" sz="1100" smtClean="0">
                <a:ea typeface="宋体" panose="02010600030101010101" pitchFamily="2" charset="-122"/>
              </a:rPr>
              <a:t>CANCEL=</a:t>
            </a:r>
            <a:r>
              <a:rPr lang="zh-CN" altLang="en-US" sz="1100" smtClean="0">
                <a:ea typeface="宋体" panose="02010600030101010101" pitchFamily="2" charset="-122"/>
              </a:rPr>
              <a:t>取消一个没有被完成的请求</a:t>
            </a:r>
            <a:r>
              <a:rPr lang="en-US" altLang="zh-CN" sz="1100" smtClean="0">
                <a:ea typeface="宋体" panose="02010600030101010101" pitchFamily="2" charset="-122"/>
              </a:rPr>
              <a:t>(request),</a:t>
            </a:r>
            <a:r>
              <a:rPr lang="zh-CN" altLang="en-US" sz="1100" smtClean="0">
                <a:ea typeface="宋体" panose="02010600030101010101" pitchFamily="2" charset="-122"/>
              </a:rPr>
              <a:t>对于完成的请求不能取消</a:t>
            </a:r>
            <a:r>
              <a:rPr lang="en-US" altLang="zh-CN" sz="1100" smtClean="0">
                <a:ea typeface="宋体" panose="02010600030101010101" pitchFamily="2" charset="-122"/>
              </a:rPr>
              <a:t>.</a:t>
            </a:r>
          </a:p>
          <a:p>
            <a:pPr lvl="1" eaLnBrk="1" hangingPunct="1"/>
            <a:r>
              <a:rPr lang="en-US" altLang="zh-CN" sz="1100" smtClean="0">
                <a:ea typeface="宋体" panose="02010600030101010101" pitchFamily="2" charset="-122"/>
              </a:rPr>
              <a:t>BYE=</a:t>
            </a:r>
            <a:r>
              <a:rPr lang="zh-CN" altLang="en-US" sz="1100" smtClean="0">
                <a:ea typeface="宋体" panose="02010600030101010101" pitchFamily="2" charset="-122"/>
              </a:rPr>
              <a:t>用于</a:t>
            </a:r>
            <a:r>
              <a:rPr lang="en-US" altLang="zh-CN" sz="1100" smtClean="0">
                <a:ea typeface="宋体" panose="02010600030101010101" pitchFamily="2" charset="-122"/>
              </a:rPr>
              <a:t>SIP</a:t>
            </a:r>
            <a:r>
              <a:rPr lang="zh-CN" altLang="en-US" sz="1100" smtClean="0">
                <a:ea typeface="宋体" panose="02010600030101010101" pitchFamily="2" charset="-122"/>
              </a:rPr>
              <a:t>客户机通知</a:t>
            </a:r>
            <a:r>
              <a:rPr lang="en-US" altLang="zh-CN" sz="1100" smtClean="0">
                <a:ea typeface="宋体" panose="02010600030101010101" pitchFamily="2" charset="-122"/>
              </a:rPr>
              <a:t>SIP</a:t>
            </a:r>
            <a:r>
              <a:rPr lang="zh-CN" altLang="en-US" sz="1100" smtClean="0">
                <a:ea typeface="宋体" panose="02010600030101010101" pitchFamily="2" charset="-122"/>
              </a:rPr>
              <a:t>服务器退出呼叫</a:t>
            </a:r>
          </a:p>
          <a:p>
            <a:pPr lvl="1" eaLnBrk="1" hangingPunct="1"/>
            <a:r>
              <a:rPr lang="en-US" altLang="zh-CN" sz="1100" smtClean="0">
                <a:ea typeface="宋体" panose="02010600030101010101" pitchFamily="2" charset="-122"/>
              </a:rPr>
              <a:t>REGISTER=SIP</a:t>
            </a:r>
            <a:r>
              <a:rPr lang="zh-CN" altLang="en-US" sz="1100" smtClean="0">
                <a:ea typeface="宋体" panose="02010600030101010101" pitchFamily="2" charset="-122"/>
              </a:rPr>
              <a:t>客户机用于登记自己的地址到</a:t>
            </a:r>
            <a:r>
              <a:rPr lang="en-US" altLang="zh-CN" sz="1100" smtClean="0">
                <a:ea typeface="宋体" panose="02010600030101010101" pitchFamily="2" charset="-122"/>
              </a:rPr>
              <a:t>SIP</a:t>
            </a:r>
            <a:r>
              <a:rPr lang="zh-CN" altLang="en-US" sz="1100" smtClean="0">
                <a:ea typeface="宋体" panose="02010600030101010101" pitchFamily="2" charset="-122"/>
              </a:rPr>
              <a:t>注册服务器中</a:t>
            </a:r>
          </a:p>
          <a:p>
            <a:pPr lvl="1" eaLnBrk="1" hangingPunct="1"/>
            <a:r>
              <a:rPr lang="en-US" altLang="zh-CN" smtClean="0">
                <a:ea typeface="宋体" panose="02010600030101010101" pitchFamily="2" charset="-122"/>
              </a:rPr>
              <a:t>OPTIONS=</a:t>
            </a:r>
            <a:r>
              <a:rPr lang="zh-CN" altLang="en-US" smtClean="0">
                <a:ea typeface="宋体" panose="02010600030101010101" pitchFamily="2" charset="-122"/>
              </a:rPr>
              <a:t>同</a:t>
            </a:r>
            <a:r>
              <a:rPr lang="en-US" altLang="zh-CN" smtClean="0">
                <a:ea typeface="宋体" panose="02010600030101010101" pitchFamily="2" charset="-122"/>
              </a:rPr>
              <a:t>request</a:t>
            </a:r>
            <a:r>
              <a:rPr lang="zh-CN" altLang="en-US" smtClean="0">
                <a:ea typeface="宋体" panose="02010600030101010101" pitchFamily="2" charset="-122"/>
              </a:rPr>
              <a:t>一起使用</a:t>
            </a:r>
            <a:r>
              <a:rPr lang="en-US" altLang="zh-CN" smtClean="0">
                <a:ea typeface="宋体" panose="02010600030101010101" pitchFamily="2" charset="-122"/>
              </a:rPr>
              <a:t>,</a:t>
            </a:r>
            <a:r>
              <a:rPr lang="zh-CN" altLang="en-US" smtClean="0">
                <a:ea typeface="宋体" panose="02010600030101010101" pitchFamily="2" charset="-122"/>
              </a:rPr>
              <a:t>向</a:t>
            </a:r>
            <a:r>
              <a:rPr lang="en-US" altLang="zh-CN" smtClean="0">
                <a:ea typeface="宋体" panose="02010600030101010101" pitchFamily="2" charset="-122"/>
              </a:rPr>
              <a:t>SIP</a:t>
            </a:r>
            <a:r>
              <a:rPr lang="zh-CN" altLang="en-US" smtClean="0">
                <a:ea typeface="宋体" panose="02010600030101010101" pitchFamily="2" charset="-122"/>
              </a:rPr>
              <a:t>服务器来查询它的承载能力</a:t>
            </a:r>
            <a:r>
              <a:rPr lang="en-US" altLang="zh-CN" smtClean="0">
                <a:ea typeface="宋体" panose="02010600030101010101" pitchFamily="2" charset="-122"/>
              </a:rPr>
              <a:t>.</a:t>
            </a: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2506836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917575" y="744538"/>
            <a:ext cx="4962525" cy="3722687"/>
          </a:xfrm>
          <a:ln/>
        </p:spPr>
      </p:sp>
      <p:sp>
        <p:nvSpPr>
          <p:cNvPr id="161795"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u="sng" smtClean="0">
                <a:ea typeface="宋体" panose="02010600030101010101" pitchFamily="2" charset="-122"/>
              </a:rPr>
              <a:t>SIP-version:</a:t>
            </a:r>
            <a:r>
              <a:rPr lang="zh-CN" altLang="en-US" sz="1500" smtClean="0">
                <a:latin typeface="FuturaA Md BT" pitchFamily="34" charset="0"/>
                <a:ea typeface="宋体" panose="02010600030101010101" pitchFamily="2" charset="-122"/>
              </a:rPr>
              <a:t>用来标示目前使用的</a:t>
            </a:r>
            <a:r>
              <a:rPr lang="en-US" altLang="zh-CN" sz="1500" smtClean="0">
                <a:latin typeface="FuturaA Md BT" pitchFamily="34" charset="0"/>
                <a:ea typeface="宋体" panose="02010600030101010101" pitchFamily="2" charset="-122"/>
              </a:rPr>
              <a:t>SIP</a:t>
            </a:r>
            <a:r>
              <a:rPr lang="zh-CN" altLang="en-US" sz="1500" smtClean="0">
                <a:latin typeface="FuturaA Md BT" pitchFamily="34" charset="0"/>
                <a:ea typeface="宋体" panose="02010600030101010101" pitchFamily="2" charset="-122"/>
              </a:rPr>
              <a:t>协议的版本</a:t>
            </a:r>
          </a:p>
          <a:p>
            <a:pPr eaLnBrk="1" hangingPunct="1"/>
            <a:endParaRPr lang="zh-CN" altLang="en-US" sz="1000" u="sng" smtClean="0">
              <a:ea typeface="宋体" panose="02010600030101010101" pitchFamily="2" charset="-122"/>
            </a:endParaRPr>
          </a:p>
          <a:p>
            <a:pPr eaLnBrk="1" hangingPunct="1"/>
            <a:r>
              <a:rPr lang="en-US" altLang="zh-CN" sz="1000" u="sng" smtClean="0">
                <a:ea typeface="宋体" panose="02010600030101010101" pitchFamily="2" charset="-122"/>
              </a:rPr>
              <a:t>Status-Code</a:t>
            </a:r>
            <a:r>
              <a:rPr lang="en-US" altLang="zh-CN" sz="1000" smtClean="0">
                <a:ea typeface="宋体" panose="02010600030101010101" pitchFamily="2" charset="-122"/>
              </a:rPr>
              <a:t> :</a:t>
            </a:r>
            <a:r>
              <a:rPr lang="zh-CN" altLang="en-US" sz="1500" smtClean="0">
                <a:latin typeface="FuturaA Md BT" pitchFamily="34" charset="0"/>
                <a:ea typeface="宋体" panose="02010600030101010101" pitchFamily="2" charset="-122"/>
              </a:rPr>
              <a:t>这个状态码是用</a:t>
            </a:r>
            <a:r>
              <a:rPr lang="en-US" altLang="zh-CN" sz="1500" smtClean="0">
                <a:latin typeface="FuturaA Md BT" pitchFamily="34" charset="0"/>
                <a:ea typeface="宋体" panose="02010600030101010101" pitchFamily="2" charset="-122"/>
              </a:rPr>
              <a:t>3</a:t>
            </a:r>
            <a:r>
              <a:rPr lang="zh-CN" altLang="en-US" sz="1500" smtClean="0">
                <a:latin typeface="FuturaA Md BT" pitchFamily="34" charset="0"/>
                <a:ea typeface="宋体" panose="02010600030101010101" pitchFamily="2" charset="-122"/>
              </a:rPr>
              <a:t>位整数作为结果码来标示出尝试的发出请求是否被接受</a:t>
            </a:r>
          </a:p>
          <a:p>
            <a:pPr eaLnBrk="1" hangingPunct="1"/>
            <a:endParaRPr lang="zh-CN" altLang="en-US" sz="1000" smtClean="0">
              <a:ea typeface="宋体" panose="02010600030101010101" pitchFamily="2" charset="-122"/>
            </a:endParaRPr>
          </a:p>
          <a:p>
            <a:pPr eaLnBrk="1" hangingPunct="1"/>
            <a:r>
              <a:rPr lang="en-US" altLang="zh-CN" sz="1000" u="sng" smtClean="0">
                <a:ea typeface="宋体" panose="02010600030101010101" pitchFamily="2" charset="-122"/>
              </a:rPr>
              <a:t>Reason-Phrase:</a:t>
            </a:r>
            <a:r>
              <a:rPr lang="zh-CN" altLang="en-US" sz="1500" smtClean="0">
                <a:latin typeface="FuturaA Md BT" pitchFamily="34" charset="0"/>
                <a:ea typeface="宋体" panose="02010600030101010101" pitchFamily="2" charset="-122"/>
              </a:rPr>
              <a:t>状态码主要是给软件使用或者给人</a:t>
            </a:r>
            <a:r>
              <a:rPr lang="en-US" altLang="zh-CN" sz="1500" smtClean="0">
                <a:latin typeface="FuturaA Md BT" pitchFamily="34" charset="0"/>
                <a:ea typeface="宋体" panose="02010600030101010101" pitchFamily="2" charset="-122"/>
              </a:rPr>
              <a:t>(human user).</a:t>
            </a:r>
            <a:r>
              <a:rPr lang="zh-CN" altLang="en-US" sz="1500" smtClean="0">
                <a:latin typeface="FuturaA Md BT" pitchFamily="34" charset="0"/>
                <a:ea typeface="宋体" panose="02010600030101010101" pitchFamily="2" charset="-122"/>
              </a:rPr>
              <a:t>客户机不会要求检查或显示这个字段</a:t>
            </a:r>
          </a:p>
          <a:p>
            <a:pPr eaLnBrk="1" hangingPunct="1">
              <a:spcBef>
                <a:spcPct val="0"/>
              </a:spcBef>
            </a:pPr>
            <a:endParaRPr lang="en-US" altLang="zh-CN" sz="1000" u="sng" smtClean="0">
              <a:ea typeface="宋体" panose="02010600030101010101" pitchFamily="2" charset="-122"/>
            </a:endParaRPr>
          </a:p>
        </p:txBody>
      </p:sp>
    </p:spTree>
    <p:extLst>
      <p:ext uri="{BB962C8B-B14F-4D97-AF65-F5344CB8AC3E}">
        <p14:creationId xmlns:p14="http://schemas.microsoft.com/office/powerpoint/2010/main" val="4004069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917575" y="744538"/>
            <a:ext cx="4962525" cy="3722687"/>
          </a:xfrm>
          <a:ln/>
        </p:spPr>
      </p:sp>
      <p:sp>
        <p:nvSpPr>
          <p:cNvPr id="139267"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ea typeface="宋体" panose="02010600030101010101" pitchFamily="2" charset="-122"/>
              </a:rPr>
              <a:t>RTP</a:t>
            </a:r>
            <a:r>
              <a:rPr lang="zh-CN" altLang="en-US" dirty="0" smtClean="0">
                <a:ea typeface="宋体" panose="02010600030101010101" pitchFamily="2" charset="-122"/>
              </a:rPr>
              <a:t>是实时数据传输协议。它提供时间标志，序列号以及其它能够保证在实时数据传输时处理时间的方法。它是依靠</a:t>
            </a:r>
            <a:r>
              <a:rPr lang="en-US" altLang="zh-CN" dirty="0" smtClean="0">
                <a:ea typeface="宋体" panose="02010600030101010101" pitchFamily="2" charset="-122"/>
              </a:rPr>
              <a:t>RSVP</a:t>
            </a:r>
            <a:r>
              <a:rPr lang="zh-CN" altLang="en-US" dirty="0" smtClean="0">
                <a:ea typeface="宋体" panose="02010600030101010101" pitchFamily="2" charset="-122"/>
              </a:rPr>
              <a:t>保证服务质量标准的。</a:t>
            </a:r>
            <a:br>
              <a:rPr lang="zh-CN" altLang="en-US" dirty="0" smtClean="0">
                <a:ea typeface="宋体" panose="02010600030101010101" pitchFamily="2" charset="-122"/>
              </a:rPr>
            </a:br>
            <a:r>
              <a:rPr lang="en-US" altLang="zh-CN" dirty="0" smtClean="0">
                <a:ea typeface="宋体" panose="02010600030101010101" pitchFamily="2" charset="-122"/>
              </a:rPr>
              <a:t>RTCP</a:t>
            </a:r>
            <a:r>
              <a:rPr lang="zh-CN" altLang="en-US" dirty="0" smtClean="0">
                <a:ea typeface="宋体" panose="02010600030101010101" pitchFamily="2" charset="-122"/>
              </a:rPr>
              <a:t>是</a:t>
            </a:r>
            <a:r>
              <a:rPr lang="en-US" altLang="zh-CN" dirty="0" smtClean="0">
                <a:ea typeface="宋体" panose="02010600030101010101" pitchFamily="2" charset="-122"/>
              </a:rPr>
              <a:t>RTP</a:t>
            </a:r>
            <a:r>
              <a:rPr lang="zh-CN" altLang="en-US" dirty="0" smtClean="0">
                <a:ea typeface="宋体" panose="02010600030101010101" pitchFamily="2" charset="-122"/>
              </a:rPr>
              <a:t>的控制部分</a:t>
            </a:r>
            <a:r>
              <a:rPr lang="en-US" altLang="zh-CN" dirty="0" smtClean="0">
                <a:ea typeface="宋体" panose="02010600030101010101" pitchFamily="2" charset="-122"/>
              </a:rPr>
              <a:t>,</a:t>
            </a:r>
            <a:r>
              <a:rPr lang="zh-CN" altLang="en-US" dirty="0" smtClean="0">
                <a:ea typeface="宋体" panose="02010600030101010101" pitchFamily="2" charset="-122"/>
              </a:rPr>
              <a:t>是用来保证服务质量和成员管理的。</a:t>
            </a:r>
            <a:br>
              <a:rPr lang="zh-CN" altLang="en-US" dirty="0" smtClean="0">
                <a:ea typeface="宋体" panose="02010600030101010101" pitchFamily="2" charset="-122"/>
              </a:rPr>
            </a:br>
            <a:r>
              <a:rPr lang="en-US" altLang="zh-CN" dirty="0" smtClean="0">
                <a:ea typeface="宋体" panose="02010600030101010101" pitchFamily="2" charset="-122"/>
              </a:rPr>
              <a:t>RTSP</a:t>
            </a:r>
            <a:r>
              <a:rPr lang="zh-CN" altLang="en-US" dirty="0" smtClean="0">
                <a:ea typeface="宋体" panose="02010600030101010101" pitchFamily="2" charset="-122"/>
              </a:rPr>
              <a:t>是开始和指引流媒体数据从流媒体服务器。它又可叫做</a:t>
            </a:r>
            <a:r>
              <a:rPr lang="en-US" altLang="zh-CN" dirty="0" smtClean="0">
                <a:ea typeface="宋体" panose="02010600030101010101" pitchFamily="2" charset="-122"/>
              </a:rPr>
              <a:t>“</a:t>
            </a:r>
            <a:r>
              <a:rPr lang="zh-CN" altLang="en-US" dirty="0" smtClean="0">
                <a:ea typeface="宋体" panose="02010600030101010101" pitchFamily="2" charset="-122"/>
              </a:rPr>
              <a:t>网上录像机控制协议</a:t>
            </a:r>
            <a:r>
              <a:rPr lang="en-US" altLang="zh-CN" dirty="0" smtClean="0">
                <a:ea typeface="宋体" panose="02010600030101010101" pitchFamily="2" charset="-122"/>
              </a:rPr>
              <a:t>”.</a:t>
            </a:r>
            <a:r>
              <a:rPr lang="zh-CN" altLang="en-US" dirty="0" smtClean="0">
                <a:ea typeface="宋体" panose="02010600030101010101" pitchFamily="2" charset="-122"/>
              </a:rPr>
              <a:t>它是提供远程的控制，具体的数据传输是交给</a:t>
            </a:r>
            <a:r>
              <a:rPr lang="en-US" altLang="zh-CN" dirty="0" smtClean="0">
                <a:ea typeface="宋体" panose="02010600030101010101" pitchFamily="2" charset="-122"/>
              </a:rPr>
              <a:t>RTP</a:t>
            </a:r>
            <a:r>
              <a:rPr lang="zh-CN" altLang="en-US" dirty="0" smtClean="0">
                <a:ea typeface="宋体" panose="02010600030101010101" pitchFamily="2" charset="-122"/>
              </a:rPr>
              <a:t>的。</a:t>
            </a:r>
            <a:br>
              <a:rPr lang="zh-CN" altLang="en-US" dirty="0" smtClean="0">
                <a:ea typeface="宋体" panose="02010600030101010101" pitchFamily="2" charset="-122"/>
              </a:rPr>
            </a:br>
            <a:r>
              <a:rPr lang="en-US" altLang="zh-CN" dirty="0" smtClean="0">
                <a:ea typeface="宋体" panose="02010600030101010101" pitchFamily="2" charset="-122"/>
              </a:rPr>
              <a:t>RSVP</a:t>
            </a:r>
            <a:r>
              <a:rPr lang="zh-CN" altLang="en-US" dirty="0" smtClean="0">
                <a:ea typeface="宋体" panose="02010600030101010101" pitchFamily="2" charset="-122"/>
              </a:rPr>
              <a:t>是</a:t>
            </a:r>
            <a:r>
              <a:rPr lang="en-US" altLang="zh-CN" dirty="0" smtClean="0">
                <a:ea typeface="宋体" panose="02010600030101010101" pitchFamily="2" charset="-122"/>
              </a:rPr>
              <a:t>Internet</a:t>
            </a:r>
            <a:r>
              <a:rPr lang="zh-CN" altLang="en-US" dirty="0" smtClean="0">
                <a:ea typeface="宋体" panose="02010600030101010101" pitchFamily="2" charset="-122"/>
              </a:rPr>
              <a:t>上的资源预订协议，使用</a:t>
            </a:r>
            <a:r>
              <a:rPr lang="en-US" altLang="zh-CN" dirty="0" smtClean="0">
                <a:ea typeface="宋体" panose="02010600030101010101" pitchFamily="2" charset="-122"/>
              </a:rPr>
              <a:t>RSVP</a:t>
            </a:r>
            <a:r>
              <a:rPr lang="zh-CN" altLang="en-US" dirty="0" smtClean="0">
                <a:ea typeface="宋体" panose="02010600030101010101" pitchFamily="2" charset="-122"/>
              </a:rPr>
              <a:t>预留一部分网络资源（即带宽），能在一定程度上为流媒体的传输提供</a:t>
            </a:r>
            <a:r>
              <a:rPr lang="en-US" altLang="zh-CN" dirty="0" err="1" smtClean="0">
                <a:ea typeface="宋体" panose="02010600030101010101" pitchFamily="2" charset="-122"/>
              </a:rPr>
              <a:t>QoS</a:t>
            </a:r>
            <a:r>
              <a:rPr lang="zh-CN" altLang="en-US" dirty="0" smtClean="0">
                <a:ea typeface="宋体" panose="02010600030101010101" pitchFamily="2" charset="-122"/>
              </a:rPr>
              <a:t>。 </a:t>
            </a:r>
            <a:endParaRPr lang="en-US" altLang="zh-CN" dirty="0" smtClean="0">
              <a:ea typeface="宋体" panose="02010600030101010101" pitchFamily="2" charset="-122"/>
            </a:endParaRPr>
          </a:p>
          <a:p>
            <a:r>
              <a:rPr lang="en-US" altLang="zh-CN" dirty="0" smtClean="0">
                <a:ea typeface="宋体" panose="02010600030101010101" pitchFamily="2" charset="-122"/>
              </a:rPr>
              <a:t>RTP</a:t>
            </a:r>
            <a:r>
              <a:rPr lang="zh-CN" altLang="en-US" dirty="0" smtClean="0">
                <a:ea typeface="宋体" panose="02010600030101010101" pitchFamily="2" charset="-122"/>
              </a:rPr>
              <a:t>通常使用</a:t>
            </a:r>
            <a:r>
              <a:rPr lang="en-US" altLang="zh-CN" dirty="0" smtClean="0">
                <a:ea typeface="宋体" panose="02010600030101010101" pitchFamily="2" charset="-122"/>
              </a:rPr>
              <a:t>UDP</a:t>
            </a:r>
            <a:r>
              <a:rPr lang="zh-CN" altLang="en-US" dirty="0" smtClean="0">
                <a:ea typeface="宋体" panose="02010600030101010101" pitchFamily="2" charset="-122"/>
              </a:rPr>
              <a:t>来传送数据，但</a:t>
            </a:r>
            <a:r>
              <a:rPr lang="en-US" altLang="zh-CN" dirty="0" smtClean="0">
                <a:ea typeface="宋体" panose="02010600030101010101" pitchFamily="2" charset="-122"/>
              </a:rPr>
              <a:t>RTP</a:t>
            </a:r>
            <a:r>
              <a:rPr lang="zh-CN" altLang="en-US" dirty="0" smtClean="0">
                <a:ea typeface="宋体" panose="02010600030101010101" pitchFamily="2" charset="-122"/>
              </a:rPr>
              <a:t>也可以在</a:t>
            </a:r>
            <a:r>
              <a:rPr lang="en-US" altLang="zh-CN" dirty="0" smtClean="0">
                <a:ea typeface="宋体" panose="02010600030101010101" pitchFamily="2" charset="-122"/>
              </a:rPr>
              <a:t>TCP</a:t>
            </a:r>
            <a:r>
              <a:rPr lang="zh-CN" altLang="en-US" dirty="0" smtClean="0">
                <a:ea typeface="宋体" panose="02010600030101010101" pitchFamily="2" charset="-122"/>
              </a:rPr>
              <a:t>或</a:t>
            </a:r>
            <a:r>
              <a:rPr lang="en-US" altLang="zh-CN" dirty="0" smtClean="0">
                <a:ea typeface="宋体" panose="02010600030101010101" pitchFamily="2" charset="-122"/>
              </a:rPr>
              <a:t>ATM</a:t>
            </a:r>
            <a:r>
              <a:rPr lang="zh-CN" altLang="en-US" dirty="0" smtClean="0">
                <a:ea typeface="宋体" panose="02010600030101010101" pitchFamily="2" charset="-122"/>
              </a:rPr>
              <a:t>等其他协议上工作。当应用程序开始一个</a:t>
            </a:r>
            <a:r>
              <a:rPr lang="en-US" altLang="zh-CN" dirty="0" smtClean="0">
                <a:ea typeface="宋体" panose="02010600030101010101" pitchFamily="2" charset="-122"/>
              </a:rPr>
              <a:t>RTP</a:t>
            </a:r>
            <a:r>
              <a:rPr lang="zh-CN" altLang="en-US" dirty="0" smtClean="0">
                <a:ea typeface="宋体" panose="02010600030101010101" pitchFamily="2" charset="-122"/>
              </a:rPr>
              <a:t>会话时将使用两个端口：一个给</a:t>
            </a:r>
            <a:r>
              <a:rPr lang="en-US" altLang="zh-CN" dirty="0" smtClean="0">
                <a:ea typeface="宋体" panose="02010600030101010101" pitchFamily="2" charset="-122"/>
              </a:rPr>
              <a:t>RTP</a:t>
            </a:r>
            <a:r>
              <a:rPr lang="zh-CN" altLang="en-US" dirty="0" smtClean="0">
                <a:ea typeface="宋体" panose="02010600030101010101" pitchFamily="2" charset="-122"/>
              </a:rPr>
              <a:t>，一个 给</a:t>
            </a:r>
            <a:r>
              <a:rPr lang="en-US" altLang="zh-CN" dirty="0" smtClean="0">
                <a:ea typeface="宋体" panose="02010600030101010101" pitchFamily="2" charset="-122"/>
              </a:rPr>
              <a:t>RTCP</a:t>
            </a:r>
            <a:r>
              <a:rPr lang="zh-CN" altLang="en-US" dirty="0" smtClean="0">
                <a:ea typeface="宋体" panose="02010600030101010101" pitchFamily="2" charset="-122"/>
              </a:rPr>
              <a:t>。</a:t>
            </a:r>
            <a:r>
              <a:rPr lang="en-US" altLang="zh-CN" dirty="0" smtClean="0">
                <a:ea typeface="宋体" panose="02010600030101010101" pitchFamily="2" charset="-122"/>
              </a:rPr>
              <a:t>RTP</a:t>
            </a:r>
            <a:r>
              <a:rPr lang="zh-CN" altLang="en-US" dirty="0" smtClean="0">
                <a:ea typeface="宋体" panose="02010600030101010101" pitchFamily="2" charset="-122"/>
              </a:rPr>
              <a:t>本身并不能为按顺序传送数据包提供可靠的传送机制，也不提供流量控制或拥塞控制，它依靠</a:t>
            </a:r>
            <a:r>
              <a:rPr lang="en-US" altLang="zh-CN" dirty="0" smtClean="0">
                <a:ea typeface="宋体" panose="02010600030101010101" pitchFamily="2" charset="-122"/>
              </a:rPr>
              <a:t>RTCP</a:t>
            </a:r>
            <a:r>
              <a:rPr lang="zh-CN" altLang="en-US" dirty="0" smtClean="0">
                <a:ea typeface="宋体" panose="02010600030101010101" pitchFamily="2" charset="-122"/>
              </a:rPr>
              <a:t>提供这些服务。</a:t>
            </a:r>
            <a:r>
              <a:rPr lang="en-US" altLang="zh-CN" dirty="0" smtClean="0">
                <a:ea typeface="宋体" panose="02010600030101010101" pitchFamily="2" charset="-122"/>
              </a:rPr>
              <a:t>RTCP</a:t>
            </a:r>
            <a:r>
              <a:rPr lang="zh-CN" altLang="en-US" dirty="0" smtClean="0">
                <a:ea typeface="宋体" panose="02010600030101010101" pitchFamily="2" charset="-122"/>
              </a:rPr>
              <a:t>和</a:t>
            </a:r>
            <a:r>
              <a:rPr lang="en-US" altLang="zh-CN" dirty="0" smtClean="0">
                <a:ea typeface="宋体" panose="02010600030101010101" pitchFamily="2" charset="-122"/>
              </a:rPr>
              <a:t>RTP</a:t>
            </a:r>
            <a:r>
              <a:rPr lang="zh-CN" altLang="en-US" dirty="0" smtClean="0">
                <a:ea typeface="宋体" panose="02010600030101010101" pitchFamily="2" charset="-122"/>
              </a:rPr>
              <a:t>一起提供</a:t>
            </a:r>
            <a:r>
              <a:rPr lang="zh-CN" altLang="en-US" dirty="0" smtClean="0">
                <a:solidFill>
                  <a:srgbClr val="FF0000"/>
                </a:solidFill>
                <a:ea typeface="宋体" panose="02010600030101010101" pitchFamily="2" charset="-122"/>
              </a:rPr>
              <a:t>流量控制和拥塞控制</a:t>
            </a:r>
            <a:r>
              <a:rPr lang="zh-CN" altLang="en-US" dirty="0" smtClean="0">
                <a:ea typeface="宋体" panose="02010600030101010101" pitchFamily="2" charset="-122"/>
              </a:rPr>
              <a:t>服务。</a:t>
            </a:r>
            <a:r>
              <a:rPr lang="en-US" altLang="zh-CN" dirty="0" smtClean="0">
                <a:ea typeface="宋体" panose="02010600030101010101" pitchFamily="2" charset="-122"/>
              </a:rPr>
              <a:t>RTP</a:t>
            </a:r>
            <a:r>
              <a:rPr lang="zh-CN" altLang="en-US" dirty="0" smtClean="0">
                <a:ea typeface="宋体" panose="02010600030101010101" pitchFamily="2" charset="-122"/>
              </a:rPr>
              <a:t>和</a:t>
            </a:r>
            <a:r>
              <a:rPr lang="en-US" altLang="zh-CN" dirty="0" smtClean="0">
                <a:ea typeface="宋体" panose="02010600030101010101" pitchFamily="2" charset="-122"/>
              </a:rPr>
              <a:t>RTCP</a:t>
            </a:r>
            <a:r>
              <a:rPr lang="zh-CN" altLang="en-US" dirty="0" smtClean="0">
                <a:ea typeface="宋体" panose="02010600030101010101" pitchFamily="2" charset="-122"/>
              </a:rPr>
              <a:t>配合使用，它们能以有效的反馈和最小的开销使传输效率最佳化，因而特别适合传送网上的实时数据。</a:t>
            </a:r>
          </a:p>
          <a:p>
            <a:r>
              <a:rPr lang="en-US" altLang="zh-CN" dirty="0" smtClean="0">
                <a:ea typeface="宋体" panose="02010600030101010101" pitchFamily="2" charset="-122"/>
              </a:rPr>
              <a:t>RTSP</a:t>
            </a:r>
            <a:r>
              <a:rPr lang="zh-CN" altLang="en-US" dirty="0" smtClean="0">
                <a:ea typeface="宋体" panose="02010600030101010101" pitchFamily="2" charset="-122"/>
              </a:rPr>
              <a:t>多用于做视频服务器而</a:t>
            </a:r>
            <a:r>
              <a:rPr lang="en-US" altLang="zh-CN" dirty="0" smtClean="0">
                <a:ea typeface="宋体" panose="02010600030101010101" pitchFamily="2" charset="-122"/>
              </a:rPr>
              <a:t>SIP</a:t>
            </a:r>
            <a:r>
              <a:rPr lang="zh-CN" altLang="en-US" dirty="0" smtClean="0">
                <a:ea typeface="宋体" panose="02010600030101010101" pitchFamily="2" charset="-122"/>
              </a:rPr>
              <a:t>多用于做</a:t>
            </a:r>
            <a:r>
              <a:rPr lang="en-US" altLang="zh-CN" dirty="0" err="1" smtClean="0">
                <a:ea typeface="宋体" panose="02010600030101010101" pitchFamily="2" charset="-122"/>
              </a:rPr>
              <a:t>Voip</a:t>
            </a:r>
            <a:r>
              <a:rPr lang="zh-CN" altLang="en-US" dirty="0" smtClean="0">
                <a:ea typeface="宋体" panose="02010600030101010101" pitchFamily="2" charset="-122"/>
              </a:rPr>
              <a:t>的服务器。</a:t>
            </a:r>
            <a:r>
              <a:rPr lang="en-US" altLang="zh-CN" dirty="0" smtClean="0">
                <a:ea typeface="宋体" panose="02010600030101010101" pitchFamily="2" charset="-122"/>
              </a:rPr>
              <a:t>RTSP</a:t>
            </a:r>
            <a:r>
              <a:rPr lang="zh-CN" altLang="en-US" dirty="0" smtClean="0">
                <a:ea typeface="宋体" panose="02010600030101010101" pitchFamily="2" charset="-122"/>
              </a:rPr>
              <a:t>在体系结构上位于</a:t>
            </a:r>
            <a:r>
              <a:rPr lang="en-US" altLang="zh-CN" dirty="0" smtClean="0">
                <a:ea typeface="宋体" panose="02010600030101010101" pitchFamily="2" charset="-122"/>
              </a:rPr>
              <a:t>RTP</a:t>
            </a:r>
            <a:r>
              <a:rPr lang="zh-CN" altLang="en-US" dirty="0" smtClean="0">
                <a:ea typeface="宋体" panose="02010600030101010101" pitchFamily="2" charset="-122"/>
              </a:rPr>
              <a:t>和 </a:t>
            </a:r>
            <a:r>
              <a:rPr lang="en-US" altLang="zh-CN" dirty="0" smtClean="0">
                <a:ea typeface="宋体" panose="02010600030101010101" pitchFamily="2" charset="-122"/>
              </a:rPr>
              <a:t>RTCP</a:t>
            </a:r>
            <a:r>
              <a:rPr lang="zh-CN" altLang="en-US" dirty="0" smtClean="0">
                <a:ea typeface="宋体" panose="02010600030101010101" pitchFamily="2" charset="-122"/>
              </a:rPr>
              <a:t>之上。它使用</a:t>
            </a:r>
            <a:r>
              <a:rPr lang="en-US" altLang="zh-CN" dirty="0" smtClean="0">
                <a:ea typeface="宋体" panose="02010600030101010101" pitchFamily="2" charset="-122"/>
              </a:rPr>
              <a:t>TCP</a:t>
            </a:r>
            <a:r>
              <a:rPr lang="zh-CN" altLang="en-US" dirty="0" smtClean="0">
                <a:ea typeface="宋体" panose="02010600030101010101" pitchFamily="2" charset="-122"/>
              </a:rPr>
              <a:t>或</a:t>
            </a:r>
            <a:r>
              <a:rPr lang="en-US" altLang="zh-CN" dirty="0" smtClean="0">
                <a:ea typeface="宋体" panose="02010600030101010101" pitchFamily="2" charset="-122"/>
              </a:rPr>
              <a:t>RTP</a:t>
            </a:r>
            <a:r>
              <a:rPr lang="zh-CN" altLang="en-US" dirty="0" smtClean="0">
                <a:ea typeface="宋体" panose="02010600030101010101" pitchFamily="2" charset="-122"/>
              </a:rPr>
              <a:t>完成数据传输。</a:t>
            </a:r>
            <a:r>
              <a:rPr lang="en-US" altLang="zh-CN" dirty="0" smtClean="0">
                <a:ea typeface="宋体" panose="02010600030101010101" pitchFamily="2" charset="-122"/>
              </a:rPr>
              <a:t>HTTP</a:t>
            </a:r>
            <a:r>
              <a:rPr lang="zh-CN" altLang="en-US" dirty="0" smtClean="0">
                <a:ea typeface="宋体" panose="02010600030101010101" pitchFamily="2" charset="-122"/>
              </a:rPr>
              <a:t>与</a:t>
            </a:r>
            <a:r>
              <a:rPr lang="en-US" altLang="zh-CN" dirty="0" smtClean="0">
                <a:ea typeface="宋体" panose="02010600030101010101" pitchFamily="2" charset="-122"/>
              </a:rPr>
              <a:t>RTSP</a:t>
            </a:r>
            <a:r>
              <a:rPr lang="zh-CN" altLang="en-US" dirty="0" smtClean="0">
                <a:ea typeface="宋体" panose="02010600030101010101" pitchFamily="2" charset="-122"/>
              </a:rPr>
              <a:t>相比。</a:t>
            </a:r>
            <a:r>
              <a:rPr lang="en-US" altLang="zh-CN" dirty="0" smtClean="0">
                <a:ea typeface="宋体" panose="02010600030101010101" pitchFamily="2" charset="-122"/>
              </a:rPr>
              <a:t>HTTP</a:t>
            </a:r>
            <a:r>
              <a:rPr lang="zh-CN" altLang="en-US" dirty="0" smtClean="0">
                <a:ea typeface="宋体" panose="02010600030101010101" pitchFamily="2" charset="-122"/>
              </a:rPr>
              <a:t>传送</a:t>
            </a:r>
            <a:r>
              <a:rPr lang="en-US" altLang="zh-CN" dirty="0" smtClean="0">
                <a:ea typeface="宋体" panose="02010600030101010101" pitchFamily="2" charset="-122"/>
              </a:rPr>
              <a:t>HTML</a:t>
            </a:r>
            <a:r>
              <a:rPr lang="zh-CN" altLang="en-US" dirty="0" smtClean="0">
                <a:ea typeface="宋体" panose="02010600030101010101" pitchFamily="2" charset="-122"/>
              </a:rPr>
              <a:t>。而</a:t>
            </a:r>
            <a:r>
              <a:rPr lang="en-US" altLang="zh-CN" dirty="0" smtClean="0">
                <a:ea typeface="宋体" panose="02010600030101010101" pitchFamily="2" charset="-122"/>
              </a:rPr>
              <a:t>RTP</a:t>
            </a:r>
            <a:r>
              <a:rPr lang="zh-CN" altLang="en-US" dirty="0" smtClean="0">
                <a:ea typeface="宋体" panose="02010600030101010101" pitchFamily="2" charset="-122"/>
              </a:rPr>
              <a:t>传送是多媒体数据。 </a:t>
            </a:r>
            <a:endParaRPr lang="en-US" altLang="zh-CN" dirty="0" smtClean="0">
              <a:ea typeface="宋体" panose="02010600030101010101" pitchFamily="2" charset="-122"/>
            </a:endParaRPr>
          </a:p>
          <a:p>
            <a:r>
              <a:rPr lang="en-US" altLang="zh-CN" dirty="0" smtClean="0">
                <a:ea typeface="宋体" panose="02010600030101010101" pitchFamily="2" charset="-122"/>
              </a:rPr>
              <a:t>H.261</a:t>
            </a:r>
            <a:r>
              <a:rPr lang="zh-CN" altLang="en-US" dirty="0" smtClean="0">
                <a:ea typeface="宋体" panose="02010600030101010101" pitchFamily="2" charset="-122"/>
              </a:rPr>
              <a:t>是</a:t>
            </a:r>
            <a:r>
              <a:rPr lang="en-US" altLang="zh-CN" dirty="0" smtClean="0">
                <a:ea typeface="宋体" panose="02010600030101010101" pitchFamily="2" charset="-122"/>
              </a:rPr>
              <a:t>1990</a:t>
            </a:r>
            <a:r>
              <a:rPr lang="zh-CN" altLang="en-US" dirty="0" smtClean="0">
                <a:ea typeface="宋体" panose="02010600030101010101" pitchFamily="2" charset="-122"/>
              </a:rPr>
              <a:t>年</a:t>
            </a:r>
            <a:r>
              <a:rPr lang="en-US" altLang="zh-CN" dirty="0" smtClean="0">
                <a:ea typeface="宋体" panose="02010600030101010101" pitchFamily="2" charset="-122"/>
              </a:rPr>
              <a:t>ITU-T</a:t>
            </a:r>
            <a:r>
              <a:rPr lang="zh-CN" altLang="en-US" dirty="0" smtClean="0">
                <a:ea typeface="宋体" panose="02010600030101010101" pitchFamily="2" charset="-122"/>
              </a:rPr>
              <a:t>制定的一个</a:t>
            </a:r>
            <a:r>
              <a:rPr lang="zh-CN" altLang="en-US" dirty="0" smtClean="0">
                <a:ea typeface="宋体" panose="02010600030101010101" pitchFamily="2" charset="-122"/>
                <a:hlinkClick r:id="rId3"/>
              </a:rPr>
              <a:t>视频编码标准</a:t>
            </a:r>
            <a:r>
              <a:rPr lang="zh-CN" altLang="en-US" dirty="0" smtClean="0">
                <a:ea typeface="宋体" panose="02010600030101010101" pitchFamily="2" charset="-122"/>
              </a:rPr>
              <a:t>，属于</a:t>
            </a:r>
            <a:r>
              <a:rPr lang="zh-CN" altLang="en-US" dirty="0" smtClean="0">
                <a:ea typeface="宋体" panose="02010600030101010101" pitchFamily="2" charset="-122"/>
                <a:hlinkClick r:id="rId4"/>
              </a:rPr>
              <a:t>视频编解码器</a:t>
            </a:r>
            <a:r>
              <a:rPr lang="zh-CN" altLang="en-US" dirty="0" smtClean="0">
                <a:ea typeface="宋体" panose="02010600030101010101" pitchFamily="2" charset="-122"/>
              </a:rPr>
              <a:t>。</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en-US" altLang="zh-CN" dirty="0" smtClean="0">
                <a:ea typeface="宋体" panose="02010600030101010101" pitchFamily="2" charset="-122"/>
              </a:rPr>
              <a:t>SDP</a:t>
            </a:r>
            <a:r>
              <a:rPr lang="zh-CN" altLang="zh-CN" dirty="0" smtClean="0">
                <a:ea typeface="宋体" panose="02010600030101010101" pitchFamily="2" charset="-122"/>
              </a:rPr>
              <a:t>文本信息包括：</a:t>
            </a:r>
          </a:p>
          <a:p>
            <a:r>
              <a:rPr lang="zh-CN" altLang="zh-CN" dirty="0" smtClean="0">
                <a:ea typeface="宋体" panose="02010600030101010101" pitchFamily="2" charset="-122"/>
              </a:rPr>
              <a:t>会话名称和意图；会话持续时间；构成会话的媒体；有关接收媒体的信息（地址等）。</a:t>
            </a:r>
          </a:p>
          <a:p>
            <a:pPr eaLnBrk="1" hangingPunct="1"/>
            <a:endParaRPr lang="en-US" altLang="zh-CN" dirty="0" smtClean="0">
              <a:ea typeface="宋体" panose="02010600030101010101" pitchFamily="2" charset="-122"/>
            </a:endParaRPr>
          </a:p>
          <a:p>
            <a:pPr eaLnBrk="1" hangingPunct="1"/>
            <a:r>
              <a:rPr lang="zh-CN" altLang="en-US" b="1" dirty="0" smtClean="0">
                <a:ea typeface="宋体" panose="02010600030101010101" pitchFamily="2" charset="-122"/>
              </a:rPr>
              <a:t>点对点协议</a:t>
            </a:r>
            <a:r>
              <a:rPr lang="en-US" altLang="zh-CN" b="1" dirty="0" smtClean="0">
                <a:ea typeface="宋体" panose="02010600030101010101" pitchFamily="2" charset="-122"/>
              </a:rPr>
              <a:t>(Point to Point Protocol)</a:t>
            </a:r>
            <a:r>
              <a:rPr lang="zh-CN" altLang="en-US" dirty="0" smtClean="0">
                <a:ea typeface="宋体" panose="02010600030101010101" pitchFamily="2" charset="-122"/>
              </a:rPr>
              <a:t>的缩写为</a:t>
            </a:r>
            <a:r>
              <a:rPr lang="en-US" altLang="zh-CN" dirty="0" smtClean="0">
                <a:ea typeface="宋体" panose="02010600030101010101" pitchFamily="2" charset="-122"/>
              </a:rPr>
              <a:t>PPP,</a:t>
            </a:r>
            <a:r>
              <a:rPr lang="zh-CN" altLang="en-US" dirty="0" smtClean="0">
                <a:ea typeface="宋体" panose="02010600030101010101" pitchFamily="2" charset="-122"/>
              </a:rPr>
              <a:t>是</a:t>
            </a:r>
            <a:r>
              <a:rPr lang="en-US" altLang="zh-CN" dirty="0" smtClean="0">
                <a:ea typeface="宋体" panose="02010600030101010101" pitchFamily="2" charset="-122"/>
              </a:rPr>
              <a:t>TCP/IP</a:t>
            </a:r>
            <a:r>
              <a:rPr lang="zh-CN" altLang="en-US" dirty="0" smtClean="0">
                <a:ea typeface="宋体" panose="02010600030101010101" pitchFamily="2" charset="-122"/>
              </a:rPr>
              <a:t>网络协议包的一个成员。</a:t>
            </a:r>
            <a:r>
              <a:rPr lang="en-US" altLang="zh-CN" dirty="0" smtClean="0">
                <a:ea typeface="宋体" panose="02010600030101010101" pitchFamily="2" charset="-122"/>
              </a:rPr>
              <a:t>PPP</a:t>
            </a:r>
            <a:r>
              <a:rPr lang="zh-CN" altLang="en-US" dirty="0" smtClean="0">
                <a:ea typeface="宋体" panose="02010600030101010101" pitchFamily="2" charset="-122"/>
              </a:rPr>
              <a:t>是</a:t>
            </a:r>
            <a:r>
              <a:rPr lang="en-US" altLang="zh-CN" dirty="0" smtClean="0">
                <a:ea typeface="宋体" panose="02010600030101010101" pitchFamily="2" charset="-122"/>
              </a:rPr>
              <a:t>TCP/IP</a:t>
            </a:r>
            <a:r>
              <a:rPr lang="zh-CN" altLang="en-US" dirty="0" smtClean="0">
                <a:ea typeface="宋体" panose="02010600030101010101" pitchFamily="2" charset="-122"/>
              </a:rPr>
              <a:t>的扩展</a:t>
            </a:r>
            <a:r>
              <a:rPr lang="en-US" altLang="zh-CN" dirty="0" smtClean="0">
                <a:ea typeface="宋体" panose="02010600030101010101" pitchFamily="2" charset="-122"/>
              </a:rPr>
              <a:t>,</a:t>
            </a:r>
            <a:r>
              <a:rPr lang="zh-CN" altLang="en-US" dirty="0" smtClean="0">
                <a:ea typeface="宋体" panose="02010600030101010101" pitchFamily="2" charset="-122"/>
              </a:rPr>
              <a:t>它增加了两个额外的功能组</a:t>
            </a:r>
            <a:r>
              <a:rPr lang="en-US" altLang="zh-CN" dirty="0" smtClean="0">
                <a:ea typeface="宋体" panose="02010600030101010101" pitchFamily="2" charset="-122"/>
              </a:rPr>
              <a:t>: </a:t>
            </a:r>
          </a:p>
          <a:p>
            <a:pPr eaLnBrk="1" hangingPunct="1"/>
            <a:r>
              <a:rPr lang="zh-CN" altLang="en-US" dirty="0" smtClean="0">
                <a:ea typeface="宋体" panose="02010600030101010101" pitchFamily="2" charset="-122"/>
              </a:rPr>
              <a:t>　　</a:t>
            </a:r>
            <a:r>
              <a:rPr lang="en-US" altLang="zh-CN" dirty="0" smtClean="0">
                <a:ea typeface="宋体" panose="02010600030101010101" pitchFamily="2" charset="-122"/>
              </a:rPr>
              <a:t>(1)</a:t>
            </a:r>
            <a:r>
              <a:rPr lang="zh-CN" altLang="en-US" dirty="0" smtClean="0">
                <a:ea typeface="宋体" panose="02010600030101010101" pitchFamily="2" charset="-122"/>
              </a:rPr>
              <a:t>它可以通过串行接口传输</a:t>
            </a:r>
            <a:r>
              <a:rPr lang="en-US" altLang="zh-CN" dirty="0" smtClean="0">
                <a:ea typeface="宋体" panose="02010600030101010101" pitchFamily="2" charset="-122"/>
              </a:rPr>
              <a:t>TCP/IP</a:t>
            </a:r>
            <a:r>
              <a:rPr lang="zh-CN" altLang="en-US" dirty="0" smtClean="0">
                <a:ea typeface="宋体" panose="02010600030101010101" pitchFamily="2" charset="-122"/>
              </a:rPr>
              <a:t>包</a:t>
            </a:r>
            <a:r>
              <a:rPr lang="en-US" altLang="zh-CN" dirty="0" smtClean="0">
                <a:ea typeface="宋体" panose="02010600030101010101" pitchFamily="2" charset="-122"/>
              </a:rPr>
              <a:t>; </a:t>
            </a:r>
          </a:p>
          <a:p>
            <a:pPr eaLnBrk="1" hangingPunct="1"/>
            <a:r>
              <a:rPr lang="zh-CN" altLang="en-US" dirty="0" smtClean="0">
                <a:ea typeface="宋体" panose="02010600030101010101" pitchFamily="2" charset="-122"/>
              </a:rPr>
              <a:t>　　</a:t>
            </a:r>
            <a:r>
              <a:rPr lang="en-US" altLang="zh-CN" dirty="0" smtClean="0">
                <a:ea typeface="宋体" panose="02010600030101010101" pitchFamily="2" charset="-122"/>
              </a:rPr>
              <a:t>(2)</a:t>
            </a:r>
            <a:r>
              <a:rPr lang="zh-CN" altLang="en-US" dirty="0" smtClean="0">
                <a:ea typeface="宋体" panose="02010600030101010101" pitchFamily="2" charset="-122"/>
              </a:rPr>
              <a:t>它可以安全登录。 </a:t>
            </a:r>
          </a:p>
          <a:p>
            <a:pPr eaLnBrk="1" hangingPunct="1"/>
            <a:r>
              <a:rPr lang="zh-CN" altLang="en-US" dirty="0" smtClean="0">
                <a:ea typeface="宋体" panose="02010600030101010101" pitchFamily="2" charset="-122"/>
              </a:rPr>
              <a:t>　　当使用作为公共电话系统的部分的串行接口时</a:t>
            </a:r>
            <a:r>
              <a:rPr lang="en-US" altLang="zh-CN" dirty="0" smtClean="0">
                <a:ea typeface="宋体" panose="02010600030101010101" pitchFamily="2" charset="-122"/>
              </a:rPr>
              <a:t>,</a:t>
            </a:r>
            <a:r>
              <a:rPr lang="zh-CN" altLang="en-US" dirty="0" smtClean="0">
                <a:ea typeface="宋体" panose="02010600030101010101" pitchFamily="2" charset="-122"/>
              </a:rPr>
              <a:t>必须要注意确保所有通信的真实性。这个终端</a:t>
            </a:r>
            <a:r>
              <a:rPr lang="en-US" altLang="zh-CN" dirty="0" smtClean="0">
                <a:ea typeface="宋体" panose="02010600030101010101" pitchFamily="2" charset="-122"/>
              </a:rPr>
              <a:t>PPP</a:t>
            </a:r>
            <a:r>
              <a:rPr lang="zh-CN" altLang="en-US" dirty="0" smtClean="0">
                <a:ea typeface="宋体" panose="02010600030101010101" pitchFamily="2" charset="-122"/>
              </a:rPr>
              <a:t>集合了用户名字和密码安全。因此</a:t>
            </a:r>
            <a:r>
              <a:rPr lang="en-US" altLang="zh-CN" dirty="0" smtClean="0">
                <a:ea typeface="宋体" panose="02010600030101010101" pitchFamily="2" charset="-122"/>
              </a:rPr>
              <a:t>,</a:t>
            </a:r>
            <a:r>
              <a:rPr lang="zh-CN" altLang="en-US" dirty="0" smtClean="0">
                <a:ea typeface="宋体" panose="02010600030101010101" pitchFamily="2" charset="-122"/>
              </a:rPr>
              <a:t>一个</a:t>
            </a:r>
            <a:r>
              <a:rPr lang="zh-CN" altLang="en-US" dirty="0" smtClean="0">
                <a:ea typeface="宋体" panose="02010600030101010101" pitchFamily="2" charset="-122"/>
                <a:hlinkClick r:id="rId5"/>
              </a:rPr>
              <a:t>路由器</a:t>
            </a:r>
            <a:r>
              <a:rPr lang="zh-CN" altLang="en-US" dirty="0" smtClean="0">
                <a:ea typeface="宋体" panose="02010600030101010101" pitchFamily="2" charset="-122"/>
              </a:rPr>
              <a:t>或 者服务器通过</a:t>
            </a:r>
            <a:r>
              <a:rPr lang="en-US" altLang="zh-CN" dirty="0" smtClean="0">
                <a:ea typeface="宋体" panose="02010600030101010101" pitchFamily="2" charset="-122"/>
              </a:rPr>
              <a:t>PPP</a:t>
            </a:r>
            <a:r>
              <a:rPr lang="zh-CN" altLang="en-US" dirty="0" smtClean="0">
                <a:ea typeface="宋体" panose="02010600030101010101" pitchFamily="2" charset="-122"/>
              </a:rPr>
              <a:t>接收到一个请求时</a:t>
            </a:r>
            <a:r>
              <a:rPr lang="en-US" altLang="zh-CN" dirty="0" smtClean="0">
                <a:ea typeface="宋体" panose="02010600030101010101" pitchFamily="2" charset="-122"/>
              </a:rPr>
              <a:t>,</a:t>
            </a:r>
            <a:r>
              <a:rPr lang="zh-CN" altLang="en-US" dirty="0" smtClean="0">
                <a:ea typeface="宋体" panose="02010600030101010101" pitchFamily="2" charset="-122"/>
              </a:rPr>
              <a:t>如果这个请求的来源是不安全的</a:t>
            </a:r>
            <a:r>
              <a:rPr lang="en-US" altLang="zh-CN" dirty="0" smtClean="0">
                <a:ea typeface="宋体" panose="02010600030101010101" pitchFamily="2" charset="-122"/>
              </a:rPr>
              <a:t>,</a:t>
            </a:r>
            <a:r>
              <a:rPr lang="zh-CN" altLang="en-US" dirty="0" smtClean="0">
                <a:ea typeface="宋体" panose="02010600030101010101" pitchFamily="2" charset="-122"/>
              </a:rPr>
              <a:t>这就需要授权。这个授权是</a:t>
            </a:r>
            <a:r>
              <a:rPr lang="en-US" altLang="zh-CN" dirty="0" smtClean="0">
                <a:ea typeface="宋体" panose="02010600030101010101" pitchFamily="2" charset="-122"/>
              </a:rPr>
              <a:t>PPP</a:t>
            </a:r>
            <a:r>
              <a:rPr lang="zh-CN" altLang="en-US" dirty="0" smtClean="0">
                <a:ea typeface="宋体" panose="02010600030101010101" pitchFamily="2" charset="-122"/>
              </a:rPr>
              <a:t>的一部分。因为它的通过串行接口路由</a:t>
            </a:r>
            <a:r>
              <a:rPr lang="en-US" altLang="zh-CN" dirty="0" smtClean="0">
                <a:ea typeface="宋体" panose="02010600030101010101" pitchFamily="2" charset="-122"/>
              </a:rPr>
              <a:t>TCP/IP</a:t>
            </a:r>
            <a:r>
              <a:rPr lang="zh-CN" altLang="en-US" dirty="0" smtClean="0">
                <a:ea typeface="宋体" panose="02010600030101010101" pitchFamily="2" charset="-122"/>
              </a:rPr>
              <a:t>包 的能力和它的授权能力</a:t>
            </a:r>
            <a:r>
              <a:rPr lang="en-US" altLang="zh-CN" dirty="0" smtClean="0">
                <a:ea typeface="宋体" panose="02010600030101010101" pitchFamily="2" charset="-122"/>
              </a:rPr>
              <a:t>,ISP (Internet</a:t>
            </a:r>
            <a:r>
              <a:rPr lang="zh-CN" altLang="en-US" dirty="0" smtClean="0">
                <a:ea typeface="宋体" panose="02010600030101010101" pitchFamily="2" charset="-122"/>
              </a:rPr>
              <a:t>服务提供商</a:t>
            </a:r>
            <a:r>
              <a:rPr lang="en-US" altLang="zh-CN" dirty="0" smtClean="0">
                <a:ea typeface="宋体" panose="02010600030101010101" pitchFamily="2" charset="-122"/>
              </a:rPr>
              <a:t>)</a:t>
            </a:r>
            <a:r>
              <a:rPr lang="zh-CN" altLang="en-US" dirty="0" smtClean="0">
                <a:ea typeface="宋体" panose="02010600030101010101" pitchFamily="2" charset="-122"/>
              </a:rPr>
              <a:t>通常使用</a:t>
            </a:r>
            <a:r>
              <a:rPr lang="en-US" altLang="zh-CN" dirty="0" smtClean="0">
                <a:ea typeface="宋体" panose="02010600030101010101" pitchFamily="2" charset="-122"/>
              </a:rPr>
              <a:t>PPP</a:t>
            </a:r>
            <a:r>
              <a:rPr lang="zh-CN" altLang="en-US" dirty="0" smtClean="0">
                <a:ea typeface="宋体" panose="02010600030101010101" pitchFamily="2" charset="-122"/>
              </a:rPr>
              <a:t>来允许拨号用户连接到</a:t>
            </a:r>
            <a:r>
              <a:rPr lang="en-US" altLang="zh-CN" dirty="0" smtClean="0">
                <a:ea typeface="宋体" panose="02010600030101010101" pitchFamily="2" charset="-122"/>
              </a:rPr>
              <a:t>Internet</a:t>
            </a:r>
            <a:r>
              <a:rPr lang="zh-CN" altLang="en-US" dirty="0" smtClean="0">
                <a:ea typeface="宋体" panose="02010600030101010101" pitchFamily="2" charset="-122"/>
              </a:rPr>
              <a:t>。</a:t>
            </a:r>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AAL</a:t>
            </a:r>
            <a:r>
              <a:rPr lang="zh-CN" altLang="en-US" dirty="0" smtClean="0">
                <a:ea typeface="宋体" panose="02010600030101010101" pitchFamily="2" charset="-122"/>
              </a:rPr>
              <a:t>（</a:t>
            </a:r>
            <a:r>
              <a:rPr lang="en-US" altLang="zh-CN" dirty="0" smtClean="0">
                <a:ea typeface="宋体" panose="02010600030101010101" pitchFamily="2" charset="-122"/>
              </a:rPr>
              <a:t>ATM Adaptation Layer, </a:t>
            </a:r>
            <a:r>
              <a:rPr lang="en-US" altLang="zh-CN" dirty="0" smtClean="0">
                <a:ea typeface="宋体" panose="02010600030101010101" pitchFamily="2" charset="-122"/>
                <a:hlinkClick r:id="rId6"/>
              </a:rPr>
              <a:t>ATM</a:t>
            </a:r>
            <a:r>
              <a:rPr lang="zh-CN" altLang="en-US" dirty="0" smtClean="0">
                <a:ea typeface="宋体" panose="02010600030101010101" pitchFamily="2" charset="-122"/>
                <a:hlinkClick r:id="rId6"/>
              </a:rPr>
              <a:t>适配层</a:t>
            </a:r>
            <a:r>
              <a:rPr lang="zh-CN" altLang="en-US" dirty="0" smtClean="0">
                <a:ea typeface="宋体" panose="02010600030101010101" pitchFamily="2" charset="-122"/>
              </a:rPr>
              <a:t>）：标准协议的一个集合，用于适配用户业务。</a:t>
            </a:r>
            <a:r>
              <a:rPr lang="en-US" altLang="zh-CN" dirty="0" smtClean="0">
                <a:ea typeface="宋体" panose="02010600030101010101" pitchFamily="2" charset="-122"/>
              </a:rPr>
              <a:t>AAL</a:t>
            </a:r>
            <a:r>
              <a:rPr lang="zh-CN" altLang="en-US" dirty="0" smtClean="0">
                <a:ea typeface="宋体" panose="02010600030101010101" pitchFamily="2" charset="-122"/>
              </a:rPr>
              <a:t>分为会聚子层（</a:t>
            </a:r>
            <a:r>
              <a:rPr lang="en-US" altLang="zh-CN" dirty="0" smtClean="0">
                <a:ea typeface="宋体" panose="02010600030101010101" pitchFamily="2" charset="-122"/>
              </a:rPr>
              <a:t>CS</a:t>
            </a:r>
            <a:r>
              <a:rPr lang="zh-CN" altLang="en-US" dirty="0" smtClean="0">
                <a:ea typeface="宋体" panose="02010600030101010101" pitchFamily="2" charset="-122"/>
              </a:rPr>
              <a:t>）和拆装子层（</a:t>
            </a:r>
            <a:r>
              <a:rPr lang="en-US" altLang="zh-CN" dirty="0" smtClean="0">
                <a:ea typeface="宋体" panose="02010600030101010101" pitchFamily="2" charset="-122"/>
              </a:rPr>
              <a:t>SCR</a:t>
            </a:r>
            <a:r>
              <a:rPr lang="zh-CN" altLang="en-US" dirty="0" smtClean="0">
                <a:ea typeface="宋体" panose="02010600030101010101" pitchFamily="2" charset="-122"/>
              </a:rPr>
              <a:t>）。</a:t>
            </a:r>
            <a:r>
              <a:rPr lang="en-US" altLang="zh-CN" dirty="0" smtClean="0">
                <a:ea typeface="宋体" panose="02010600030101010101" pitchFamily="2" charset="-122"/>
              </a:rPr>
              <a:t>AAL</a:t>
            </a:r>
            <a:r>
              <a:rPr lang="zh-CN" altLang="en-US" dirty="0" smtClean="0">
                <a:ea typeface="宋体" panose="02010600030101010101" pitchFamily="2" charset="-122"/>
              </a:rPr>
              <a:t>有</a:t>
            </a:r>
            <a:r>
              <a:rPr lang="en-US" altLang="zh-CN" dirty="0" smtClean="0">
                <a:ea typeface="宋体" panose="02010600030101010101" pitchFamily="2" charset="-122"/>
              </a:rPr>
              <a:t>4</a:t>
            </a:r>
            <a:r>
              <a:rPr lang="zh-CN" altLang="en-US" dirty="0" smtClean="0">
                <a:ea typeface="宋体" panose="02010600030101010101" pitchFamily="2" charset="-122"/>
              </a:rPr>
              <a:t>种协议类型：</a:t>
            </a:r>
            <a:r>
              <a:rPr lang="en-US" altLang="zh-CN" dirty="0" smtClean="0">
                <a:ea typeface="宋体" panose="02010600030101010101" pitchFamily="2" charset="-122"/>
              </a:rPr>
              <a:t>AAL1</a:t>
            </a:r>
            <a:r>
              <a:rPr lang="zh-CN" altLang="en-US" dirty="0" smtClean="0">
                <a:ea typeface="宋体" panose="02010600030101010101" pitchFamily="2" charset="-122"/>
              </a:rPr>
              <a:t>、</a:t>
            </a:r>
            <a:r>
              <a:rPr lang="en-US" altLang="zh-CN" dirty="0" smtClean="0">
                <a:ea typeface="宋体" panose="02010600030101010101" pitchFamily="2" charset="-122"/>
              </a:rPr>
              <a:t>AAL2</a:t>
            </a:r>
            <a:r>
              <a:rPr lang="zh-CN" altLang="en-US" dirty="0" smtClean="0">
                <a:ea typeface="宋体" panose="02010600030101010101" pitchFamily="2" charset="-122"/>
              </a:rPr>
              <a:t>、</a:t>
            </a:r>
            <a:r>
              <a:rPr lang="en-US" altLang="zh-CN" dirty="0" smtClean="0">
                <a:ea typeface="宋体" panose="02010600030101010101" pitchFamily="2" charset="-122"/>
              </a:rPr>
              <a:t>AAL3/AAL4</a:t>
            </a:r>
            <a:r>
              <a:rPr lang="zh-CN" altLang="en-US" dirty="0" smtClean="0">
                <a:ea typeface="宋体" panose="02010600030101010101" pitchFamily="2" charset="-122"/>
              </a:rPr>
              <a:t>和</a:t>
            </a:r>
            <a:r>
              <a:rPr lang="en-US" altLang="zh-CN" dirty="0" smtClean="0">
                <a:ea typeface="宋体" panose="02010600030101010101" pitchFamily="2" charset="-122"/>
              </a:rPr>
              <a:t>AAL5</a:t>
            </a:r>
            <a:r>
              <a:rPr lang="zh-CN" altLang="en-US" dirty="0" smtClean="0">
                <a:ea typeface="宋体" panose="02010600030101010101" pitchFamily="2" charset="-122"/>
              </a:rPr>
              <a:t>分别支持各种</a:t>
            </a:r>
            <a:r>
              <a:rPr lang="en-US" altLang="zh-CN" dirty="0" smtClean="0">
                <a:ea typeface="宋体" panose="02010600030101010101" pitchFamily="2" charset="-122"/>
              </a:rPr>
              <a:t>AAL</a:t>
            </a:r>
            <a:r>
              <a:rPr lang="zh-CN" altLang="en-US" dirty="0" smtClean="0">
                <a:ea typeface="宋体" panose="02010600030101010101" pitchFamily="2" charset="-122"/>
              </a:rPr>
              <a:t>业务类型。 </a:t>
            </a:r>
          </a:p>
          <a:p>
            <a:pPr eaLnBrk="1" hangingPunct="1"/>
            <a:r>
              <a:rPr lang="zh-CN" altLang="en-US" dirty="0" smtClean="0">
                <a:ea typeface="宋体" panose="02010600030101010101" pitchFamily="2" charset="-122"/>
              </a:rPr>
              <a:t>　　</a:t>
            </a:r>
            <a:r>
              <a:rPr lang="en-US" altLang="zh-CN" dirty="0" smtClean="0">
                <a:ea typeface="宋体" panose="02010600030101010101" pitchFamily="2" charset="-122"/>
              </a:rPr>
              <a:t>AAL</a:t>
            </a:r>
            <a:r>
              <a:rPr lang="zh-CN" altLang="en-US" dirty="0" smtClean="0">
                <a:ea typeface="宋体" panose="02010600030101010101" pitchFamily="2" charset="-122"/>
              </a:rPr>
              <a:t>的目的是允许现有的协议和应用运行在</a:t>
            </a:r>
            <a:r>
              <a:rPr lang="en-US" altLang="zh-CN" dirty="0" smtClean="0">
                <a:ea typeface="宋体" panose="02010600030101010101" pitchFamily="2" charset="-122"/>
              </a:rPr>
              <a:t>ATM</a:t>
            </a:r>
            <a:r>
              <a:rPr lang="zh-CN" altLang="en-US" dirty="0" smtClean="0">
                <a:ea typeface="宋体" panose="02010600030101010101" pitchFamily="2" charset="-122"/>
              </a:rPr>
              <a:t>上。为此</a:t>
            </a:r>
            <a:r>
              <a:rPr lang="en-US" altLang="zh-CN" dirty="0" smtClean="0">
                <a:ea typeface="宋体" panose="02010600030101010101" pitchFamily="2" charset="-122"/>
              </a:rPr>
              <a:t>AAL</a:t>
            </a:r>
            <a:r>
              <a:rPr lang="zh-CN" altLang="en-US" dirty="0" smtClean="0">
                <a:ea typeface="宋体" panose="02010600030101010101" pitchFamily="2" charset="-122"/>
              </a:rPr>
              <a:t>必须把上层的数据转换为</a:t>
            </a:r>
            <a:r>
              <a:rPr lang="en-US" altLang="zh-CN" dirty="0" smtClean="0">
                <a:ea typeface="宋体" panose="02010600030101010101" pitchFamily="2" charset="-122"/>
              </a:rPr>
              <a:t>ATM </a:t>
            </a:r>
            <a:r>
              <a:rPr lang="zh-CN" altLang="en-US" dirty="0" smtClean="0">
                <a:ea typeface="宋体" panose="02010600030101010101" pitchFamily="2" charset="-122"/>
              </a:rPr>
              <a:t>信元中的</a:t>
            </a:r>
            <a:r>
              <a:rPr lang="en-US" altLang="zh-CN" dirty="0" smtClean="0">
                <a:ea typeface="宋体" panose="02010600030101010101" pitchFamily="2" charset="-122"/>
              </a:rPr>
              <a:t>48B</a:t>
            </a:r>
            <a:r>
              <a:rPr lang="zh-CN" altLang="en-US" dirty="0" smtClean="0">
                <a:ea typeface="宋体" panose="02010600030101010101" pitchFamily="2" charset="-122"/>
              </a:rPr>
              <a:t>。常见的通信协议（</a:t>
            </a:r>
            <a:r>
              <a:rPr lang="en-US" altLang="zh-CN" dirty="0" smtClean="0">
                <a:ea typeface="宋体" panose="02010600030101010101" pitchFamily="2" charset="-122"/>
              </a:rPr>
              <a:t>TCP/IP</a:t>
            </a:r>
            <a:r>
              <a:rPr lang="zh-CN" altLang="en-US" dirty="0" smtClean="0">
                <a:ea typeface="宋体" panose="02010600030101010101" pitchFamily="2" charset="-122"/>
              </a:rPr>
              <a:t>、以太网、令牌环网）采用的是变长分组，分组长度都要比</a:t>
            </a:r>
            <a:r>
              <a:rPr lang="en-US" altLang="zh-CN" dirty="0" smtClean="0">
                <a:ea typeface="宋体" panose="02010600030101010101" pitchFamily="2" charset="-122"/>
              </a:rPr>
              <a:t>ATM</a:t>
            </a:r>
            <a:r>
              <a:rPr lang="zh-CN" altLang="en-US" dirty="0" smtClean="0">
                <a:ea typeface="宋体" panose="02010600030101010101" pitchFamily="2" charset="-122"/>
              </a:rPr>
              <a:t>信元中的数据段大，但是</a:t>
            </a:r>
            <a:r>
              <a:rPr lang="en-US" altLang="zh-CN" dirty="0" smtClean="0">
                <a:ea typeface="宋体" panose="02010600030101010101" pitchFamily="2" charset="-122"/>
              </a:rPr>
              <a:t>AAL</a:t>
            </a:r>
            <a:r>
              <a:rPr lang="zh-CN" altLang="en-US" dirty="0" smtClean="0">
                <a:ea typeface="宋体" panose="02010600030101010101" pitchFamily="2" charset="-122"/>
              </a:rPr>
              <a:t>可以将这些较大的高层数据分组分割成能通过</a:t>
            </a:r>
            <a:r>
              <a:rPr lang="en-US" altLang="zh-CN" dirty="0" smtClean="0">
                <a:ea typeface="宋体" panose="02010600030101010101" pitchFamily="2" charset="-122"/>
              </a:rPr>
              <a:t>ATM</a:t>
            </a:r>
            <a:r>
              <a:rPr lang="zh-CN" altLang="en-US" dirty="0" smtClean="0">
                <a:ea typeface="宋体" panose="02010600030101010101" pitchFamily="2" charset="-122"/>
              </a:rPr>
              <a:t>网络传输的信元，或把从网络接收的信元重组成原始的数据分组。 </a:t>
            </a:r>
          </a:p>
          <a:p>
            <a:pPr eaLnBrk="1" hangingPunct="1"/>
            <a:r>
              <a:rPr lang="zh-CN" altLang="en-US" dirty="0" smtClean="0">
                <a:ea typeface="宋体" panose="02010600030101010101" pitchFamily="2" charset="-122"/>
              </a:rPr>
              <a:t>　　</a:t>
            </a:r>
            <a:r>
              <a:rPr lang="en-US" altLang="zh-CN" dirty="0" smtClean="0">
                <a:ea typeface="宋体" panose="02010600030101010101" pitchFamily="2" charset="-122"/>
              </a:rPr>
              <a:t>AAL</a:t>
            </a:r>
            <a:r>
              <a:rPr lang="zh-CN" altLang="en-US" dirty="0" smtClean="0">
                <a:ea typeface="宋体" panose="02010600030101010101" pitchFamily="2" charset="-122"/>
              </a:rPr>
              <a:t>由两个子层组成，一个称为会聚子层（</a:t>
            </a:r>
            <a:r>
              <a:rPr lang="en-US" altLang="zh-CN" dirty="0" smtClean="0">
                <a:ea typeface="宋体" panose="02010600030101010101" pitchFamily="2" charset="-122"/>
              </a:rPr>
              <a:t>CS</a:t>
            </a:r>
            <a:r>
              <a:rPr lang="zh-CN" altLang="en-US" dirty="0" smtClean="0">
                <a:ea typeface="宋体" panose="02010600030101010101" pitchFamily="2" charset="-122"/>
              </a:rPr>
              <a:t>），另一个称为分段和重组子层（</a:t>
            </a:r>
            <a:r>
              <a:rPr lang="en-US" altLang="zh-CN" dirty="0" smtClean="0">
                <a:ea typeface="宋体" panose="02010600030101010101" pitchFamily="2" charset="-122"/>
              </a:rPr>
              <a:t>SAR</a:t>
            </a:r>
            <a:r>
              <a:rPr lang="zh-CN" altLang="en-US" dirty="0" smtClean="0">
                <a:ea typeface="宋体" panose="02010600030101010101" pitchFamily="2" charset="-122"/>
              </a:rPr>
              <a:t>）。</a:t>
            </a:r>
            <a:r>
              <a:rPr lang="en-US" altLang="zh-CN" dirty="0" smtClean="0">
                <a:ea typeface="宋体" panose="02010600030101010101" pitchFamily="2" charset="-122"/>
              </a:rPr>
              <a:t>CS </a:t>
            </a:r>
            <a:r>
              <a:rPr lang="zh-CN" altLang="en-US" dirty="0" smtClean="0">
                <a:ea typeface="宋体" panose="02010600030101010101" pitchFamily="2" charset="-122"/>
              </a:rPr>
              <a:t>子层首先对高层数据进行分段并封装在</a:t>
            </a:r>
            <a:r>
              <a:rPr lang="en-US" altLang="zh-CN" dirty="0" smtClean="0">
                <a:ea typeface="宋体" panose="02010600030101010101" pitchFamily="2" charset="-122"/>
              </a:rPr>
              <a:t>CS-PDU(</a:t>
            </a:r>
            <a:r>
              <a:rPr lang="zh-CN" altLang="en-US" dirty="0" smtClean="0">
                <a:ea typeface="宋体" panose="02010600030101010101" pitchFamily="2" charset="-122"/>
              </a:rPr>
              <a:t>汇聚子层协议数据单元</a:t>
            </a:r>
            <a:r>
              <a:rPr lang="en-US" altLang="zh-CN" dirty="0" smtClean="0">
                <a:ea typeface="宋体" panose="02010600030101010101" pitchFamily="2" charset="-122"/>
              </a:rPr>
              <a:t>)</a:t>
            </a:r>
            <a:r>
              <a:rPr lang="zh-CN" altLang="en-US" dirty="0" smtClean="0">
                <a:ea typeface="宋体" panose="02010600030101010101" pitchFamily="2" charset="-122"/>
              </a:rPr>
              <a:t>中。然后，</a:t>
            </a:r>
            <a:r>
              <a:rPr lang="en-US" altLang="zh-CN" dirty="0" smtClean="0">
                <a:ea typeface="宋体" panose="02010600030101010101" pitchFamily="2" charset="-122"/>
              </a:rPr>
              <a:t>SAR</a:t>
            </a:r>
            <a:r>
              <a:rPr lang="zh-CN" altLang="en-US" dirty="0" smtClean="0">
                <a:ea typeface="宋体" panose="02010600030101010101" pitchFamily="2" charset="-122"/>
              </a:rPr>
              <a:t>子层将</a:t>
            </a:r>
            <a:r>
              <a:rPr lang="en-US" altLang="zh-CN" dirty="0" smtClean="0">
                <a:ea typeface="宋体" panose="02010600030101010101" pitchFamily="2" charset="-122"/>
              </a:rPr>
              <a:t>CS-PDU</a:t>
            </a:r>
            <a:r>
              <a:rPr lang="zh-CN" altLang="en-US" dirty="0" smtClean="0">
                <a:ea typeface="宋体" panose="02010600030101010101" pitchFamily="2" charset="-122"/>
              </a:rPr>
              <a:t>分割成若干个相同大小（不大于</a:t>
            </a:r>
            <a:r>
              <a:rPr lang="en-US" altLang="zh-CN" dirty="0" smtClean="0">
                <a:ea typeface="宋体" panose="02010600030101010101" pitchFamily="2" charset="-122"/>
              </a:rPr>
              <a:t>48B</a:t>
            </a:r>
            <a:r>
              <a:rPr lang="zh-CN" altLang="en-US" dirty="0" smtClean="0">
                <a:ea typeface="宋体" panose="02010600030101010101" pitchFamily="2" charset="-122"/>
              </a:rPr>
              <a:t>）的数 据段，使它能够封装在信元中。 </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304860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917575" y="744538"/>
            <a:ext cx="4962525" cy="3722687"/>
          </a:xfrm>
          <a:ln/>
        </p:spPr>
      </p:sp>
      <p:sp>
        <p:nvSpPr>
          <p:cNvPr id="162819"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状态码</a:t>
            </a:r>
            <a:r>
              <a:rPr lang="en-US" altLang="zh-CN" smtClean="0">
                <a:ea typeface="宋体" panose="02010600030101010101" pitchFamily="2" charset="-122"/>
              </a:rPr>
              <a:t>(Status Codes):AXX</a:t>
            </a:r>
          </a:p>
          <a:p>
            <a:pPr lvl="1" eaLnBrk="1" hangingPunct="1"/>
            <a:r>
              <a:rPr lang="en-US" altLang="zh-CN" smtClean="0">
                <a:ea typeface="宋体" panose="02010600030101010101" pitchFamily="2" charset="-122"/>
              </a:rPr>
              <a:t>A=</a:t>
            </a:r>
            <a:r>
              <a:rPr lang="zh-CN" altLang="en-US" smtClean="0">
                <a:ea typeface="宋体" panose="02010600030101010101" pitchFamily="2" charset="-122"/>
              </a:rPr>
              <a:t>第一个字符用来定义响应的类型</a:t>
            </a:r>
          </a:p>
          <a:p>
            <a:pPr lvl="2" eaLnBrk="1" hangingPunct="1"/>
            <a:r>
              <a:rPr lang="en-US" altLang="zh-CN" smtClean="0">
                <a:ea typeface="宋体" panose="02010600030101010101" pitchFamily="2" charset="-122"/>
              </a:rPr>
              <a:t>1xx=Informational—</a:t>
            </a:r>
            <a:r>
              <a:rPr lang="zh-CN" altLang="en-US" smtClean="0">
                <a:ea typeface="宋体" panose="02010600030101010101" pitchFamily="2" charset="-122"/>
              </a:rPr>
              <a:t>请求已收到课后继续处理请求</a:t>
            </a:r>
            <a:r>
              <a:rPr lang="en-US" altLang="zh-CN" smtClean="0">
                <a:ea typeface="宋体" panose="02010600030101010101" pitchFamily="2" charset="-122"/>
              </a:rPr>
              <a:t>.</a:t>
            </a:r>
          </a:p>
          <a:p>
            <a:pPr lvl="2" eaLnBrk="1" hangingPunct="1"/>
            <a:r>
              <a:rPr lang="en-US" altLang="zh-CN" smtClean="0">
                <a:ea typeface="宋体" panose="02010600030101010101" pitchFamily="2" charset="-122"/>
              </a:rPr>
              <a:t>2xx=success—</a:t>
            </a:r>
            <a:r>
              <a:rPr lang="zh-CN" altLang="en-US" smtClean="0">
                <a:ea typeface="宋体" panose="02010600030101010101" pitchFamily="2" charset="-122"/>
              </a:rPr>
              <a:t>行动已经成功地收到</a:t>
            </a:r>
            <a:r>
              <a:rPr lang="en-US" altLang="zh-CN" smtClean="0">
                <a:ea typeface="宋体" panose="02010600030101010101" pitchFamily="2" charset="-122"/>
              </a:rPr>
              <a:t>,</a:t>
            </a:r>
            <a:r>
              <a:rPr lang="zh-CN" altLang="en-US" smtClean="0">
                <a:ea typeface="宋体" panose="02010600030101010101" pitchFamily="2" charset="-122"/>
              </a:rPr>
              <a:t>理解和接受</a:t>
            </a:r>
          </a:p>
          <a:p>
            <a:pPr lvl="2" eaLnBrk="1" hangingPunct="1"/>
            <a:r>
              <a:rPr lang="en-US" altLang="zh-CN" smtClean="0">
                <a:ea typeface="宋体" panose="02010600030101010101" pitchFamily="2" charset="-122"/>
              </a:rPr>
              <a:t>3xx=Redirection—</a:t>
            </a:r>
            <a:r>
              <a:rPr lang="zh-CN" altLang="en-US" smtClean="0">
                <a:ea typeface="宋体" panose="02010600030101010101" pitchFamily="2" charset="-122"/>
              </a:rPr>
              <a:t>为完成呼叫请求</a:t>
            </a:r>
            <a:r>
              <a:rPr lang="en-US" altLang="zh-CN" smtClean="0">
                <a:ea typeface="宋体" panose="02010600030101010101" pitchFamily="2" charset="-122"/>
              </a:rPr>
              <a:t>,</a:t>
            </a:r>
            <a:r>
              <a:rPr lang="zh-CN" altLang="en-US" smtClean="0">
                <a:ea typeface="宋体" panose="02010600030101010101" pitchFamily="2" charset="-122"/>
              </a:rPr>
              <a:t>还必须采取进一步的动作</a:t>
            </a:r>
          </a:p>
          <a:p>
            <a:pPr lvl="2" eaLnBrk="1" hangingPunct="1"/>
            <a:r>
              <a:rPr lang="en-US" altLang="zh-CN" smtClean="0">
                <a:ea typeface="宋体" panose="02010600030101010101" pitchFamily="2" charset="-122"/>
              </a:rPr>
              <a:t>4xx=Client Error—</a:t>
            </a:r>
            <a:r>
              <a:rPr lang="zh-CN" altLang="en-US" smtClean="0">
                <a:ea typeface="宋体" panose="02010600030101010101" pitchFamily="2" charset="-122"/>
              </a:rPr>
              <a:t>请求有语法错误或不能被服务器执行</a:t>
            </a:r>
            <a:r>
              <a:rPr lang="en-US" altLang="zh-CN" smtClean="0">
                <a:ea typeface="宋体" panose="02010600030101010101" pitchFamily="2" charset="-122"/>
              </a:rPr>
              <a:t>.</a:t>
            </a:r>
            <a:r>
              <a:rPr lang="zh-CN" altLang="en-US" smtClean="0">
                <a:ea typeface="宋体" panose="02010600030101010101" pitchFamily="2" charset="-122"/>
              </a:rPr>
              <a:t>客户机需要修改请求</a:t>
            </a:r>
            <a:r>
              <a:rPr lang="en-US" altLang="zh-CN" smtClean="0">
                <a:ea typeface="宋体" panose="02010600030101010101" pitchFamily="2" charset="-122"/>
              </a:rPr>
              <a:t>,</a:t>
            </a:r>
            <a:r>
              <a:rPr lang="zh-CN" altLang="en-US" smtClean="0">
                <a:ea typeface="宋体" panose="02010600030101010101" pitchFamily="2" charset="-122"/>
              </a:rPr>
              <a:t>然后重发请求</a:t>
            </a:r>
            <a:r>
              <a:rPr lang="en-US" altLang="zh-CN" smtClean="0">
                <a:ea typeface="宋体" panose="02010600030101010101" pitchFamily="2" charset="-122"/>
              </a:rPr>
              <a:t>.</a:t>
            </a:r>
          </a:p>
          <a:p>
            <a:pPr lvl="2" eaLnBrk="1" hangingPunct="1"/>
            <a:r>
              <a:rPr lang="en-US" altLang="zh-CN" smtClean="0">
                <a:ea typeface="宋体" panose="02010600030101010101" pitchFamily="2" charset="-122"/>
              </a:rPr>
              <a:t>5xx=Server Error—</a:t>
            </a:r>
            <a:r>
              <a:rPr lang="zh-CN" altLang="en-US" smtClean="0">
                <a:ea typeface="宋体" panose="02010600030101010101" pitchFamily="2" charset="-122"/>
              </a:rPr>
              <a:t>服务器出错</a:t>
            </a:r>
            <a:r>
              <a:rPr lang="en-US" altLang="zh-CN" smtClean="0">
                <a:ea typeface="宋体" panose="02010600030101010101" pitchFamily="2" charset="-122"/>
              </a:rPr>
              <a:t>,</a:t>
            </a:r>
            <a:r>
              <a:rPr lang="zh-CN" altLang="en-US" smtClean="0">
                <a:ea typeface="宋体" panose="02010600030101010101" pitchFamily="2" charset="-122"/>
              </a:rPr>
              <a:t>不能执行合法请求</a:t>
            </a:r>
          </a:p>
          <a:p>
            <a:pPr lvl="2" eaLnBrk="1" hangingPunct="1"/>
            <a:r>
              <a:rPr lang="en-US" altLang="zh-CN" smtClean="0">
                <a:ea typeface="宋体" panose="02010600030101010101" pitchFamily="2" charset="-122"/>
              </a:rPr>
              <a:t>6xx=Global Failure—</a:t>
            </a:r>
            <a:r>
              <a:rPr lang="zh-CN" altLang="en-US" smtClean="0">
                <a:ea typeface="宋体" panose="02010600030101010101" pitchFamily="2" charset="-122"/>
              </a:rPr>
              <a:t>任何服务器都不能执行请求</a:t>
            </a:r>
          </a:p>
          <a:p>
            <a:pPr eaLnBrk="1" hangingPunct="1"/>
            <a:r>
              <a:rPr lang="zh-CN" altLang="en-US" smtClean="0">
                <a:ea typeface="宋体" panose="02010600030101010101" pitchFamily="2" charset="-122"/>
              </a:rPr>
              <a:t>其中</a:t>
            </a:r>
            <a:r>
              <a:rPr lang="en-US" altLang="zh-CN" smtClean="0">
                <a:ea typeface="宋体" panose="02010600030101010101" pitchFamily="2" charset="-122"/>
              </a:rPr>
              <a:t>1xx</a:t>
            </a:r>
            <a:r>
              <a:rPr lang="zh-CN" altLang="en-US" smtClean="0">
                <a:ea typeface="宋体" panose="02010600030101010101" pitchFamily="2" charset="-122"/>
              </a:rPr>
              <a:t>响应为暂时响应</a:t>
            </a:r>
            <a:r>
              <a:rPr lang="en-US" altLang="zh-CN" smtClean="0">
                <a:ea typeface="宋体" panose="02010600030101010101" pitchFamily="2" charset="-122"/>
              </a:rPr>
              <a:t>(Provisional response),</a:t>
            </a:r>
            <a:r>
              <a:rPr lang="zh-CN" altLang="en-US" smtClean="0">
                <a:ea typeface="宋体" panose="02010600030101010101" pitchFamily="2" charset="-122"/>
              </a:rPr>
              <a:t>其他响应都为最终响应</a:t>
            </a:r>
            <a:r>
              <a:rPr lang="en-US" altLang="zh-CN" smtClean="0">
                <a:ea typeface="宋体" panose="02010600030101010101" pitchFamily="2" charset="-122"/>
              </a:rPr>
              <a:t>(Final response)</a:t>
            </a: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2822755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917575" y="744538"/>
            <a:ext cx="4962525" cy="3722687"/>
          </a:xfrm>
          <a:ln/>
        </p:spPr>
      </p:sp>
      <p:sp>
        <p:nvSpPr>
          <p:cNvPr id="163843"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panose="02010600030101010101" pitchFamily="2" charset="-122"/>
              </a:rPr>
              <a:t>Provisional</a:t>
            </a:r>
            <a:r>
              <a:rPr lang="zh-CN" altLang="en-US" dirty="0" smtClean="0">
                <a:ea typeface="+mn-ea"/>
              </a:rPr>
              <a:t>（暂定的）</a:t>
            </a:r>
            <a:r>
              <a:rPr lang="en-US" altLang="zh-CN" dirty="0" smtClean="0">
                <a:ea typeface="宋体" panose="02010600030101010101" pitchFamily="2" charset="-122"/>
              </a:rPr>
              <a:t> 1xx</a:t>
            </a:r>
            <a:endParaRPr lang="en-US" altLang="zh-CN" dirty="0" smtClean="0">
              <a:ea typeface="宋体" panose="02010600030101010101" pitchFamily="2" charset="-122"/>
            </a:endParaRPr>
          </a:p>
          <a:p>
            <a:pPr lvl="1" eaLnBrk="1" hangingPunct="1"/>
            <a:r>
              <a:rPr lang="en-US" altLang="zh-CN" dirty="0" smtClean="0">
                <a:ea typeface="宋体" panose="02010600030101010101" pitchFamily="2" charset="-122"/>
              </a:rPr>
              <a:t>100 Trying</a:t>
            </a:r>
          </a:p>
          <a:p>
            <a:pPr lvl="1" eaLnBrk="1" hangingPunct="1"/>
            <a:r>
              <a:rPr lang="en-US" altLang="zh-CN" dirty="0" smtClean="0">
                <a:ea typeface="宋体" panose="02010600030101010101" pitchFamily="2" charset="-122"/>
              </a:rPr>
              <a:t>180 Ringing</a:t>
            </a:r>
          </a:p>
          <a:p>
            <a:pPr lvl="1" eaLnBrk="1" hangingPunct="1"/>
            <a:r>
              <a:rPr lang="en-US" altLang="zh-CN" dirty="0" smtClean="0">
                <a:ea typeface="宋体" panose="02010600030101010101" pitchFamily="2" charset="-122"/>
              </a:rPr>
              <a:t>181 Call Is Being Forwarded</a:t>
            </a:r>
          </a:p>
          <a:p>
            <a:pPr lvl="1" eaLnBrk="1" hangingPunct="1"/>
            <a:r>
              <a:rPr lang="en-US" altLang="zh-CN" dirty="0" smtClean="0">
                <a:ea typeface="宋体" panose="02010600030101010101" pitchFamily="2" charset="-122"/>
              </a:rPr>
              <a:t>182 Queued</a:t>
            </a:r>
          </a:p>
          <a:p>
            <a:pPr lvl="1" eaLnBrk="1" hangingPunct="1"/>
            <a:r>
              <a:rPr lang="en-US" altLang="zh-CN" dirty="0" smtClean="0">
                <a:ea typeface="宋体" panose="02010600030101010101" pitchFamily="2" charset="-122"/>
              </a:rPr>
              <a:t>183 Session Progress</a:t>
            </a:r>
          </a:p>
          <a:p>
            <a:r>
              <a:rPr lang="en-US" altLang="zh-CN" dirty="0" smtClean="0">
                <a:ea typeface="宋体" panose="02010600030101010101" pitchFamily="2" charset="-122"/>
              </a:rPr>
              <a:t>100 </a:t>
            </a:r>
            <a:r>
              <a:rPr lang="zh-CN" altLang="en-US" dirty="0" smtClean="0">
                <a:ea typeface="宋体" panose="02010600030101010101" pitchFamily="2" charset="-122"/>
              </a:rPr>
              <a:t>正在尝试 </a:t>
            </a:r>
          </a:p>
          <a:p>
            <a:r>
              <a:rPr lang="en-US" altLang="zh-CN" dirty="0" smtClean="0">
                <a:ea typeface="宋体" panose="02010600030101010101" pitchFamily="2" charset="-122"/>
              </a:rPr>
              <a:t>180 </a:t>
            </a:r>
            <a:r>
              <a:rPr lang="zh-CN" altLang="en-US" dirty="0" smtClean="0">
                <a:ea typeface="宋体" panose="02010600030101010101" pitchFamily="2" charset="-122"/>
              </a:rPr>
              <a:t>正在拨打 </a:t>
            </a:r>
          </a:p>
          <a:p>
            <a:r>
              <a:rPr lang="en-US" altLang="zh-CN" dirty="0" smtClean="0">
                <a:ea typeface="宋体" panose="02010600030101010101" pitchFamily="2" charset="-122"/>
              </a:rPr>
              <a:t>181 </a:t>
            </a:r>
            <a:r>
              <a:rPr lang="zh-CN" altLang="en-US" dirty="0" smtClean="0">
                <a:ea typeface="宋体" panose="02010600030101010101" pitchFamily="2" charset="-122"/>
              </a:rPr>
              <a:t>正被转接 </a:t>
            </a:r>
          </a:p>
          <a:p>
            <a:r>
              <a:rPr lang="en-US" altLang="zh-CN" dirty="0" smtClean="0">
                <a:ea typeface="宋体" panose="02010600030101010101" pitchFamily="2" charset="-122"/>
              </a:rPr>
              <a:t>182 </a:t>
            </a:r>
            <a:r>
              <a:rPr lang="zh-CN" altLang="en-US" dirty="0" smtClean="0">
                <a:ea typeface="宋体" panose="02010600030101010101" pitchFamily="2" charset="-122"/>
              </a:rPr>
              <a:t>正在排队 </a:t>
            </a:r>
          </a:p>
          <a:p>
            <a:r>
              <a:rPr lang="en-US" altLang="zh-CN" dirty="0" smtClean="0">
                <a:ea typeface="宋体" panose="02010600030101010101" pitchFamily="2" charset="-122"/>
              </a:rPr>
              <a:t>183 </a:t>
            </a:r>
            <a:r>
              <a:rPr lang="zh-CN" altLang="en-US" dirty="0" smtClean="0">
                <a:ea typeface="宋体" panose="02010600030101010101" pitchFamily="2" charset="-122"/>
              </a:rPr>
              <a:t>通话进展 </a:t>
            </a:r>
          </a:p>
          <a:p>
            <a:pPr eaLnBrk="1" hangingPunct="1"/>
            <a:endParaRPr lang="en-US" altLang="zh-CN" dirty="0" smtClean="0">
              <a:ea typeface="宋体" panose="02010600030101010101" pitchFamily="2" charset="-122"/>
            </a:endParaRPr>
          </a:p>
        </p:txBody>
      </p:sp>
    </p:spTree>
    <p:extLst>
      <p:ext uri="{BB962C8B-B14F-4D97-AF65-F5344CB8AC3E}">
        <p14:creationId xmlns:p14="http://schemas.microsoft.com/office/powerpoint/2010/main" val="2496357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panose="02010600030101010101" pitchFamily="2" charset="-122"/>
              </a:rPr>
              <a:t>200 OK </a:t>
            </a:r>
            <a:br>
              <a:rPr lang="en-US" altLang="zh-CN" smtClean="0">
                <a:ea typeface="宋体" panose="02010600030101010101" pitchFamily="2" charset="-122"/>
              </a:rPr>
            </a:br>
            <a:r>
              <a:rPr lang="en-US" altLang="zh-CN" smtClean="0">
                <a:ea typeface="宋体" panose="02010600030101010101" pitchFamily="2" charset="-122"/>
              </a:rPr>
              <a:t>202 </a:t>
            </a:r>
            <a:r>
              <a:rPr lang="zh-CN" altLang="en-US" smtClean="0">
                <a:ea typeface="宋体" panose="02010600030101010101" pitchFamily="2" charset="-122"/>
              </a:rPr>
              <a:t>被接受：用于转介 </a:t>
            </a:r>
          </a:p>
          <a:p>
            <a:endParaRPr lang="zh-CN" altLang="en-US" smtClean="0">
              <a:ea typeface="宋体" panose="02010600030101010101" pitchFamily="2" charset="-122"/>
            </a:endParaRPr>
          </a:p>
          <a:p>
            <a:r>
              <a:rPr lang="en-US" altLang="zh-CN" smtClean="0">
                <a:ea typeface="宋体" panose="02010600030101010101" pitchFamily="2" charset="-122"/>
              </a:rPr>
              <a:t>300 </a:t>
            </a:r>
            <a:r>
              <a:rPr lang="zh-CN" altLang="en-US" smtClean="0">
                <a:ea typeface="宋体" panose="02010600030101010101" pitchFamily="2" charset="-122"/>
              </a:rPr>
              <a:t>多项选择 </a:t>
            </a:r>
            <a:br>
              <a:rPr lang="zh-CN" altLang="en-US" smtClean="0">
                <a:ea typeface="宋体" panose="02010600030101010101" pitchFamily="2" charset="-122"/>
              </a:rPr>
            </a:br>
            <a:r>
              <a:rPr lang="en-US" altLang="zh-CN" smtClean="0">
                <a:ea typeface="宋体" panose="02010600030101010101" pitchFamily="2" charset="-122"/>
              </a:rPr>
              <a:t>301 </a:t>
            </a:r>
            <a:r>
              <a:rPr lang="zh-CN" altLang="en-US" smtClean="0">
                <a:ea typeface="宋体" panose="02010600030101010101" pitchFamily="2" charset="-122"/>
              </a:rPr>
              <a:t>被永久迁移 </a:t>
            </a:r>
            <a:br>
              <a:rPr lang="zh-CN" altLang="en-US" smtClean="0">
                <a:ea typeface="宋体" panose="02010600030101010101" pitchFamily="2" charset="-122"/>
              </a:rPr>
            </a:br>
            <a:r>
              <a:rPr lang="en-US" altLang="zh-CN" smtClean="0">
                <a:ea typeface="宋体" panose="02010600030101010101" pitchFamily="2" charset="-122"/>
              </a:rPr>
              <a:t>302 </a:t>
            </a:r>
            <a:r>
              <a:rPr lang="zh-CN" altLang="en-US" smtClean="0">
                <a:ea typeface="宋体" panose="02010600030101010101" pitchFamily="2" charset="-122"/>
              </a:rPr>
              <a:t>被暂时迁移 </a:t>
            </a:r>
            <a:br>
              <a:rPr lang="zh-CN" altLang="en-US" smtClean="0">
                <a:ea typeface="宋体" panose="02010600030101010101" pitchFamily="2" charset="-122"/>
              </a:rPr>
            </a:br>
            <a:r>
              <a:rPr lang="en-US" altLang="zh-CN" smtClean="0">
                <a:ea typeface="宋体" panose="02010600030101010101" pitchFamily="2" charset="-122"/>
              </a:rPr>
              <a:t>305 </a:t>
            </a:r>
            <a:r>
              <a:rPr lang="zh-CN" altLang="en-US" smtClean="0">
                <a:ea typeface="宋体" panose="02010600030101010101" pitchFamily="2" charset="-122"/>
              </a:rPr>
              <a:t>使用代理服务器 </a:t>
            </a:r>
            <a:br>
              <a:rPr lang="zh-CN" altLang="en-US" smtClean="0">
                <a:ea typeface="宋体" panose="02010600030101010101" pitchFamily="2" charset="-122"/>
              </a:rPr>
            </a:br>
            <a:r>
              <a:rPr lang="en-US" altLang="zh-CN" smtClean="0">
                <a:ea typeface="宋体" panose="02010600030101010101" pitchFamily="2" charset="-122"/>
              </a:rPr>
              <a:t>380 </a:t>
            </a:r>
            <a:r>
              <a:rPr lang="zh-CN" altLang="en-US" smtClean="0">
                <a:ea typeface="宋体" panose="02010600030101010101" pitchFamily="2" charset="-122"/>
              </a:rPr>
              <a:t>替代服务 </a:t>
            </a:r>
          </a:p>
        </p:txBody>
      </p:sp>
    </p:spTree>
    <p:extLst>
      <p:ext uri="{BB962C8B-B14F-4D97-AF65-F5344CB8AC3E}">
        <p14:creationId xmlns:p14="http://schemas.microsoft.com/office/powerpoint/2010/main" val="338885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ea typeface="宋体" panose="02010600030101010101" pitchFamily="2" charset="-122"/>
              </a:rPr>
              <a:t>400 </a:t>
            </a:r>
            <a:r>
              <a:rPr lang="zh-CN" altLang="en-US" sz="1000" smtClean="0">
                <a:ea typeface="宋体" panose="02010600030101010101" pitchFamily="2" charset="-122"/>
              </a:rPr>
              <a:t>呼叫不当 </a:t>
            </a:r>
            <a:br>
              <a:rPr lang="zh-CN" altLang="en-US" sz="1000" smtClean="0">
                <a:ea typeface="宋体" panose="02010600030101010101" pitchFamily="2" charset="-122"/>
              </a:rPr>
            </a:br>
            <a:r>
              <a:rPr lang="en-US" altLang="zh-CN" sz="1000" smtClean="0">
                <a:ea typeface="宋体" panose="02010600030101010101" pitchFamily="2" charset="-122"/>
              </a:rPr>
              <a:t>401 </a:t>
            </a:r>
            <a:r>
              <a:rPr lang="zh-CN" altLang="en-US" sz="1000" smtClean="0">
                <a:ea typeface="宋体" panose="02010600030101010101" pitchFamily="2" charset="-122"/>
              </a:rPr>
              <a:t>未经授权：只供注册机构使用，代理服务器应使用代理服务器授权</a:t>
            </a:r>
            <a:r>
              <a:rPr lang="en-US" altLang="zh-CN" sz="1000" smtClean="0">
                <a:ea typeface="宋体" panose="02010600030101010101" pitchFamily="2" charset="-122"/>
              </a:rPr>
              <a:t>407 </a:t>
            </a:r>
            <a:br>
              <a:rPr lang="en-US" altLang="zh-CN" sz="1000" smtClean="0">
                <a:ea typeface="宋体" panose="02010600030101010101" pitchFamily="2" charset="-122"/>
              </a:rPr>
            </a:br>
            <a:r>
              <a:rPr lang="en-US" altLang="zh-CN" sz="1000" smtClean="0">
                <a:ea typeface="宋体" panose="02010600030101010101" pitchFamily="2" charset="-122"/>
              </a:rPr>
              <a:t>402 </a:t>
            </a:r>
            <a:r>
              <a:rPr lang="zh-CN" altLang="en-US" sz="1000" smtClean="0">
                <a:ea typeface="宋体" panose="02010600030101010101" pitchFamily="2" charset="-122"/>
              </a:rPr>
              <a:t>要求付费（预订为将来使用</a:t>
            </a:r>
            <a:r>
              <a:rPr lang="en-US" altLang="zh-CN" sz="1000" smtClean="0">
                <a:ea typeface="宋体" panose="02010600030101010101" pitchFamily="2" charset="-122"/>
              </a:rPr>
              <a:t>) </a:t>
            </a:r>
            <a:br>
              <a:rPr lang="en-US" altLang="zh-CN" sz="1000" smtClean="0">
                <a:ea typeface="宋体" panose="02010600030101010101" pitchFamily="2" charset="-122"/>
              </a:rPr>
            </a:br>
            <a:r>
              <a:rPr lang="en-US" altLang="zh-CN" sz="1000" smtClean="0">
                <a:ea typeface="宋体" panose="02010600030101010101" pitchFamily="2" charset="-122"/>
              </a:rPr>
              <a:t>403 </a:t>
            </a:r>
            <a:r>
              <a:rPr lang="zh-CN" altLang="en-US" sz="1000" smtClean="0">
                <a:ea typeface="宋体" panose="02010600030101010101" pitchFamily="2" charset="-122"/>
              </a:rPr>
              <a:t>被禁止的 </a:t>
            </a:r>
            <a:br>
              <a:rPr lang="zh-CN" altLang="en-US" sz="1000" smtClean="0">
                <a:ea typeface="宋体" panose="02010600030101010101" pitchFamily="2" charset="-122"/>
              </a:rPr>
            </a:br>
            <a:r>
              <a:rPr lang="en-US" altLang="zh-CN" sz="1000" smtClean="0">
                <a:ea typeface="宋体" panose="02010600030101010101" pitchFamily="2" charset="-122"/>
              </a:rPr>
              <a:t>404 </a:t>
            </a:r>
            <a:r>
              <a:rPr lang="zh-CN" altLang="en-US" sz="1000" smtClean="0">
                <a:ea typeface="宋体" panose="02010600030101010101" pitchFamily="2" charset="-122"/>
              </a:rPr>
              <a:t>未发现：未发现用户 </a:t>
            </a:r>
            <a:br>
              <a:rPr lang="zh-CN" altLang="en-US" sz="1000" smtClean="0">
                <a:ea typeface="宋体" panose="02010600030101010101" pitchFamily="2" charset="-122"/>
              </a:rPr>
            </a:br>
            <a:r>
              <a:rPr lang="en-US" altLang="zh-CN" sz="1000" smtClean="0">
                <a:ea typeface="宋体" panose="02010600030101010101" pitchFamily="2" charset="-122"/>
              </a:rPr>
              <a:t>405 </a:t>
            </a:r>
            <a:r>
              <a:rPr lang="zh-CN" altLang="en-US" sz="1000" smtClean="0">
                <a:ea typeface="宋体" panose="02010600030101010101" pitchFamily="2" charset="-122"/>
              </a:rPr>
              <a:t>不允许的方法 </a:t>
            </a:r>
            <a:br>
              <a:rPr lang="zh-CN" altLang="en-US" sz="1000" smtClean="0">
                <a:ea typeface="宋体" panose="02010600030101010101" pitchFamily="2" charset="-122"/>
              </a:rPr>
            </a:br>
            <a:r>
              <a:rPr lang="en-US" altLang="zh-CN" sz="1000" smtClean="0">
                <a:ea typeface="宋体" panose="02010600030101010101" pitchFamily="2" charset="-122"/>
              </a:rPr>
              <a:t>406 </a:t>
            </a:r>
            <a:r>
              <a:rPr lang="zh-CN" altLang="en-US" sz="1000" smtClean="0">
                <a:ea typeface="宋体" panose="02010600030101010101" pitchFamily="2" charset="-122"/>
              </a:rPr>
              <a:t>不可接受 </a:t>
            </a:r>
            <a:br>
              <a:rPr lang="zh-CN" altLang="en-US" sz="1000" smtClean="0">
                <a:ea typeface="宋体" panose="02010600030101010101" pitchFamily="2" charset="-122"/>
              </a:rPr>
            </a:br>
            <a:r>
              <a:rPr lang="en-US" altLang="zh-CN" sz="1000" smtClean="0">
                <a:ea typeface="宋体" panose="02010600030101010101" pitchFamily="2" charset="-122"/>
              </a:rPr>
              <a:t>407 </a:t>
            </a:r>
            <a:r>
              <a:rPr lang="zh-CN" altLang="en-US" sz="1000" smtClean="0">
                <a:ea typeface="宋体" panose="02010600030101010101" pitchFamily="2" charset="-122"/>
              </a:rPr>
              <a:t>需要代理服务器授权 </a:t>
            </a:r>
            <a:br>
              <a:rPr lang="zh-CN" altLang="en-US" sz="1000" smtClean="0">
                <a:ea typeface="宋体" panose="02010600030101010101" pitchFamily="2" charset="-122"/>
              </a:rPr>
            </a:br>
            <a:r>
              <a:rPr lang="en-US" altLang="zh-CN" sz="1000" smtClean="0">
                <a:ea typeface="宋体" panose="02010600030101010101" pitchFamily="2" charset="-122"/>
              </a:rPr>
              <a:t>408 </a:t>
            </a:r>
            <a:r>
              <a:rPr lang="zh-CN" altLang="en-US" sz="1000" smtClean="0">
                <a:ea typeface="宋体" panose="02010600030101010101" pitchFamily="2" charset="-122"/>
              </a:rPr>
              <a:t>呼叫超时：在预定时间内无法找到用户 </a:t>
            </a:r>
            <a:br>
              <a:rPr lang="zh-CN" altLang="en-US" sz="1000" smtClean="0">
                <a:ea typeface="宋体" panose="02010600030101010101" pitchFamily="2" charset="-122"/>
              </a:rPr>
            </a:br>
            <a:r>
              <a:rPr lang="en-US" altLang="zh-CN" sz="1000" smtClean="0">
                <a:ea typeface="宋体" panose="02010600030101010101" pitchFamily="2" charset="-122"/>
              </a:rPr>
              <a:t>410 </a:t>
            </a:r>
            <a:r>
              <a:rPr lang="zh-CN" altLang="en-US" sz="1000" smtClean="0">
                <a:ea typeface="宋体" panose="02010600030101010101" pitchFamily="2" charset="-122"/>
              </a:rPr>
              <a:t>已消失：用户曾经存在，但已从此处消失 </a:t>
            </a:r>
            <a:br>
              <a:rPr lang="zh-CN" altLang="en-US" sz="1000" smtClean="0">
                <a:ea typeface="宋体" panose="02010600030101010101" pitchFamily="2" charset="-122"/>
              </a:rPr>
            </a:br>
            <a:r>
              <a:rPr lang="en-US" altLang="zh-CN" sz="1000" smtClean="0">
                <a:ea typeface="宋体" panose="02010600030101010101" pitchFamily="2" charset="-122"/>
              </a:rPr>
              <a:t>413 </a:t>
            </a:r>
            <a:r>
              <a:rPr lang="zh-CN" altLang="en-US" sz="1000" smtClean="0">
                <a:ea typeface="宋体" panose="02010600030101010101" pitchFamily="2" charset="-122"/>
              </a:rPr>
              <a:t>呼叫实体过大 </a:t>
            </a:r>
            <a:br>
              <a:rPr lang="zh-CN" altLang="en-US" sz="1000" smtClean="0">
                <a:ea typeface="宋体" panose="02010600030101010101" pitchFamily="2" charset="-122"/>
              </a:rPr>
            </a:br>
            <a:r>
              <a:rPr lang="en-US" altLang="zh-CN" sz="1000" smtClean="0">
                <a:ea typeface="宋体" panose="02010600030101010101" pitchFamily="2" charset="-122"/>
              </a:rPr>
              <a:t>414 </a:t>
            </a:r>
            <a:r>
              <a:rPr lang="zh-CN" altLang="en-US" sz="1000" smtClean="0">
                <a:ea typeface="宋体" panose="02010600030101010101" pitchFamily="2" charset="-122"/>
              </a:rPr>
              <a:t>呼叫</a:t>
            </a:r>
            <a:r>
              <a:rPr lang="en-US" altLang="zh-CN" sz="1000" smtClean="0">
                <a:ea typeface="宋体" panose="02010600030101010101" pitchFamily="2" charset="-122"/>
              </a:rPr>
              <a:t>URI</a:t>
            </a:r>
            <a:r>
              <a:rPr lang="zh-CN" altLang="en-US" sz="1000" smtClean="0">
                <a:ea typeface="宋体" panose="02010600030101010101" pitchFamily="2" charset="-122"/>
              </a:rPr>
              <a:t>过长 </a:t>
            </a:r>
            <a:br>
              <a:rPr lang="zh-CN" altLang="en-US" sz="1000" smtClean="0">
                <a:ea typeface="宋体" panose="02010600030101010101" pitchFamily="2" charset="-122"/>
              </a:rPr>
            </a:br>
            <a:r>
              <a:rPr lang="en-US" altLang="zh-CN" sz="1000" smtClean="0">
                <a:ea typeface="宋体" panose="02010600030101010101" pitchFamily="2" charset="-122"/>
              </a:rPr>
              <a:t>415 </a:t>
            </a:r>
            <a:r>
              <a:rPr lang="zh-CN" altLang="en-US" sz="1000" smtClean="0">
                <a:ea typeface="宋体" panose="02010600030101010101" pitchFamily="2" charset="-122"/>
              </a:rPr>
              <a:t>不支持的媒体类型 </a:t>
            </a:r>
            <a:br>
              <a:rPr lang="zh-CN" altLang="en-US" sz="1000" smtClean="0">
                <a:ea typeface="宋体" panose="02010600030101010101" pitchFamily="2" charset="-122"/>
              </a:rPr>
            </a:br>
            <a:r>
              <a:rPr lang="en-US" altLang="zh-CN" sz="1000" smtClean="0">
                <a:ea typeface="宋体" panose="02010600030101010101" pitchFamily="2" charset="-122"/>
              </a:rPr>
              <a:t>416 </a:t>
            </a:r>
            <a:r>
              <a:rPr lang="zh-CN" altLang="en-US" sz="1000" smtClean="0">
                <a:ea typeface="宋体" panose="02010600030101010101" pitchFamily="2" charset="-122"/>
              </a:rPr>
              <a:t>不支持的</a:t>
            </a:r>
            <a:r>
              <a:rPr lang="en-US" altLang="zh-CN" sz="1000" smtClean="0">
                <a:ea typeface="宋体" panose="02010600030101010101" pitchFamily="2" charset="-122"/>
              </a:rPr>
              <a:t>URI</a:t>
            </a:r>
            <a:r>
              <a:rPr lang="zh-CN" altLang="en-US" sz="1000" smtClean="0">
                <a:ea typeface="宋体" panose="02010600030101010101" pitchFamily="2" charset="-122"/>
              </a:rPr>
              <a:t>方案 </a:t>
            </a:r>
            <a:br>
              <a:rPr lang="zh-CN" altLang="en-US" sz="1000" smtClean="0">
                <a:ea typeface="宋体" panose="02010600030101010101" pitchFamily="2" charset="-122"/>
              </a:rPr>
            </a:br>
            <a:r>
              <a:rPr lang="en-US" altLang="zh-CN" sz="1000" smtClean="0">
                <a:ea typeface="宋体" panose="02010600030101010101" pitchFamily="2" charset="-122"/>
              </a:rPr>
              <a:t>420 </a:t>
            </a:r>
            <a:r>
              <a:rPr lang="zh-CN" altLang="en-US" sz="1000" smtClean="0">
                <a:ea typeface="宋体" panose="02010600030101010101" pitchFamily="2" charset="-122"/>
              </a:rPr>
              <a:t>不当扩展：使用了不当</a:t>
            </a:r>
            <a:r>
              <a:rPr lang="en-US" altLang="zh-CN" sz="1000" smtClean="0">
                <a:ea typeface="宋体" panose="02010600030101010101" pitchFamily="2" charset="-122"/>
              </a:rPr>
              <a:t>SIP</a:t>
            </a:r>
            <a:r>
              <a:rPr lang="zh-CN" altLang="en-US" sz="1000" smtClean="0">
                <a:ea typeface="宋体" panose="02010600030101010101" pitchFamily="2" charset="-122"/>
              </a:rPr>
              <a:t>协议扩展，服务器无法理解该扩展 </a:t>
            </a:r>
            <a:br>
              <a:rPr lang="zh-CN" altLang="en-US" sz="1000" smtClean="0">
                <a:ea typeface="宋体" panose="02010600030101010101" pitchFamily="2" charset="-122"/>
              </a:rPr>
            </a:br>
            <a:r>
              <a:rPr lang="en-US" altLang="zh-CN" sz="1000" smtClean="0">
                <a:ea typeface="宋体" panose="02010600030101010101" pitchFamily="2" charset="-122"/>
              </a:rPr>
              <a:t>421 </a:t>
            </a:r>
            <a:r>
              <a:rPr lang="zh-CN" altLang="en-US" sz="1000" smtClean="0">
                <a:ea typeface="宋体" panose="02010600030101010101" pitchFamily="2" charset="-122"/>
              </a:rPr>
              <a:t>需要扩展 </a:t>
            </a:r>
            <a:br>
              <a:rPr lang="zh-CN" altLang="en-US" sz="1000" smtClean="0">
                <a:ea typeface="宋体" panose="02010600030101010101" pitchFamily="2" charset="-122"/>
              </a:rPr>
            </a:br>
            <a:r>
              <a:rPr lang="en-US" altLang="zh-CN" sz="1000" smtClean="0">
                <a:ea typeface="宋体" panose="02010600030101010101" pitchFamily="2" charset="-122"/>
              </a:rPr>
              <a:t>423 </a:t>
            </a:r>
            <a:r>
              <a:rPr lang="zh-CN" altLang="en-US" sz="1000" smtClean="0">
                <a:ea typeface="宋体" panose="02010600030101010101" pitchFamily="2" charset="-122"/>
              </a:rPr>
              <a:t>时间间隔过短 </a:t>
            </a:r>
            <a:br>
              <a:rPr lang="zh-CN" altLang="en-US" sz="1000" smtClean="0">
                <a:ea typeface="宋体" panose="02010600030101010101" pitchFamily="2" charset="-122"/>
              </a:rPr>
            </a:br>
            <a:r>
              <a:rPr lang="en-US" altLang="zh-CN" sz="1000" smtClean="0">
                <a:ea typeface="宋体" panose="02010600030101010101" pitchFamily="2" charset="-122"/>
              </a:rPr>
              <a:t>480 </a:t>
            </a:r>
            <a:r>
              <a:rPr lang="zh-CN" altLang="en-US" sz="1000" smtClean="0">
                <a:ea typeface="宋体" panose="02010600030101010101" pitchFamily="2" charset="-122"/>
              </a:rPr>
              <a:t>暂时不可使用 </a:t>
            </a:r>
            <a:br>
              <a:rPr lang="zh-CN" altLang="en-US" sz="1000" smtClean="0">
                <a:ea typeface="宋体" panose="02010600030101010101" pitchFamily="2" charset="-122"/>
              </a:rPr>
            </a:br>
            <a:r>
              <a:rPr lang="en-US" altLang="zh-CN" sz="1000" smtClean="0">
                <a:ea typeface="宋体" panose="02010600030101010101" pitchFamily="2" charset="-122"/>
              </a:rPr>
              <a:t>481 </a:t>
            </a:r>
            <a:r>
              <a:rPr lang="zh-CN" altLang="en-US" sz="1000" smtClean="0">
                <a:ea typeface="宋体" panose="02010600030101010101" pitchFamily="2" charset="-122"/>
              </a:rPr>
              <a:t>通话</a:t>
            </a:r>
            <a:r>
              <a:rPr lang="en-US" altLang="zh-CN" sz="1000" smtClean="0">
                <a:ea typeface="宋体" panose="02010600030101010101" pitchFamily="2" charset="-122"/>
              </a:rPr>
              <a:t>/</a:t>
            </a:r>
            <a:r>
              <a:rPr lang="zh-CN" altLang="en-US" sz="1000" smtClean="0">
                <a:ea typeface="宋体" panose="02010600030101010101" pitchFamily="2" charset="-122"/>
              </a:rPr>
              <a:t>事务不存在 </a:t>
            </a:r>
            <a:br>
              <a:rPr lang="zh-CN" altLang="en-US" sz="1000" smtClean="0">
                <a:ea typeface="宋体" panose="02010600030101010101" pitchFamily="2" charset="-122"/>
              </a:rPr>
            </a:br>
            <a:r>
              <a:rPr lang="en-US" altLang="zh-CN" sz="1000" smtClean="0">
                <a:ea typeface="宋体" panose="02010600030101010101" pitchFamily="2" charset="-122"/>
              </a:rPr>
              <a:t>482 </a:t>
            </a:r>
            <a:r>
              <a:rPr lang="zh-CN" altLang="en-US" sz="1000" smtClean="0">
                <a:ea typeface="宋体" panose="02010600030101010101" pitchFamily="2" charset="-122"/>
              </a:rPr>
              <a:t>检测到循环 </a:t>
            </a:r>
            <a:br>
              <a:rPr lang="zh-CN" altLang="en-US" sz="1000" smtClean="0">
                <a:ea typeface="宋体" panose="02010600030101010101" pitchFamily="2" charset="-122"/>
              </a:rPr>
            </a:br>
            <a:r>
              <a:rPr lang="en-US" altLang="zh-CN" sz="1000" smtClean="0">
                <a:ea typeface="宋体" panose="02010600030101010101" pitchFamily="2" charset="-122"/>
              </a:rPr>
              <a:t>483 </a:t>
            </a:r>
            <a:r>
              <a:rPr lang="zh-CN" altLang="en-US" sz="1000" smtClean="0">
                <a:ea typeface="宋体" panose="02010600030101010101" pitchFamily="2" charset="-122"/>
              </a:rPr>
              <a:t>跳数过多 </a:t>
            </a:r>
            <a:br>
              <a:rPr lang="zh-CN" altLang="en-US" sz="1000" smtClean="0">
                <a:ea typeface="宋体" panose="02010600030101010101" pitchFamily="2" charset="-122"/>
              </a:rPr>
            </a:br>
            <a:r>
              <a:rPr lang="en-US" altLang="zh-CN" sz="1000" smtClean="0">
                <a:ea typeface="宋体" panose="02010600030101010101" pitchFamily="2" charset="-122"/>
              </a:rPr>
              <a:t>484 </a:t>
            </a:r>
            <a:r>
              <a:rPr lang="zh-CN" altLang="en-US" sz="1000" smtClean="0">
                <a:ea typeface="宋体" panose="02010600030101010101" pitchFamily="2" charset="-122"/>
              </a:rPr>
              <a:t>地址不全 </a:t>
            </a:r>
            <a:br>
              <a:rPr lang="zh-CN" altLang="en-US" sz="1000" smtClean="0">
                <a:ea typeface="宋体" panose="02010600030101010101" pitchFamily="2" charset="-122"/>
              </a:rPr>
            </a:br>
            <a:r>
              <a:rPr lang="en-US" altLang="zh-CN" sz="1000" smtClean="0">
                <a:ea typeface="宋体" panose="02010600030101010101" pitchFamily="2" charset="-122"/>
              </a:rPr>
              <a:t>485 </a:t>
            </a:r>
            <a:r>
              <a:rPr lang="zh-CN" altLang="en-US" sz="1000" smtClean="0">
                <a:ea typeface="宋体" panose="02010600030101010101" pitchFamily="2" charset="-122"/>
              </a:rPr>
              <a:t>模糊不清 </a:t>
            </a:r>
            <a:br>
              <a:rPr lang="zh-CN" altLang="en-US" sz="1000" smtClean="0">
                <a:ea typeface="宋体" panose="02010600030101010101" pitchFamily="2" charset="-122"/>
              </a:rPr>
            </a:br>
            <a:r>
              <a:rPr lang="en-US" altLang="zh-CN" sz="1000" smtClean="0">
                <a:ea typeface="宋体" panose="02010600030101010101" pitchFamily="2" charset="-122"/>
              </a:rPr>
              <a:t>486 </a:t>
            </a:r>
            <a:r>
              <a:rPr lang="zh-CN" altLang="en-US" sz="1000" smtClean="0">
                <a:ea typeface="宋体" panose="02010600030101010101" pitchFamily="2" charset="-122"/>
              </a:rPr>
              <a:t>此处太忙 </a:t>
            </a:r>
            <a:br>
              <a:rPr lang="zh-CN" altLang="en-US" sz="1000" smtClean="0">
                <a:ea typeface="宋体" panose="02010600030101010101" pitchFamily="2" charset="-122"/>
              </a:rPr>
            </a:br>
            <a:r>
              <a:rPr lang="en-US" altLang="zh-CN" sz="1000" smtClean="0">
                <a:ea typeface="宋体" panose="02010600030101010101" pitchFamily="2" charset="-122"/>
              </a:rPr>
              <a:t>487 </a:t>
            </a:r>
            <a:r>
              <a:rPr lang="zh-CN" altLang="en-US" sz="1000" smtClean="0">
                <a:ea typeface="宋体" panose="02010600030101010101" pitchFamily="2" charset="-122"/>
              </a:rPr>
              <a:t>呼叫被终止 </a:t>
            </a:r>
            <a:br>
              <a:rPr lang="zh-CN" altLang="en-US" sz="1000" smtClean="0">
                <a:ea typeface="宋体" panose="02010600030101010101" pitchFamily="2" charset="-122"/>
              </a:rPr>
            </a:br>
            <a:r>
              <a:rPr lang="en-US" altLang="zh-CN" sz="1000" smtClean="0">
                <a:ea typeface="宋体" panose="02010600030101010101" pitchFamily="2" charset="-122"/>
              </a:rPr>
              <a:t>488 </a:t>
            </a:r>
            <a:r>
              <a:rPr lang="zh-CN" altLang="en-US" sz="1000" smtClean="0">
                <a:ea typeface="宋体" panose="02010600030101010101" pitchFamily="2" charset="-122"/>
              </a:rPr>
              <a:t>此处不可接受 </a:t>
            </a:r>
            <a:br>
              <a:rPr lang="zh-CN" altLang="en-US" sz="1000" smtClean="0">
                <a:ea typeface="宋体" panose="02010600030101010101" pitchFamily="2" charset="-122"/>
              </a:rPr>
            </a:br>
            <a:r>
              <a:rPr lang="en-US" altLang="zh-CN" sz="1000" smtClean="0">
                <a:ea typeface="宋体" panose="02010600030101010101" pitchFamily="2" charset="-122"/>
              </a:rPr>
              <a:t>491 </a:t>
            </a:r>
            <a:r>
              <a:rPr lang="zh-CN" altLang="en-US" sz="1000" smtClean="0">
                <a:ea typeface="宋体" panose="02010600030101010101" pitchFamily="2" charset="-122"/>
              </a:rPr>
              <a:t>呼叫待批 </a:t>
            </a:r>
            <a:br>
              <a:rPr lang="zh-CN" altLang="en-US" sz="1000" smtClean="0">
                <a:ea typeface="宋体" panose="02010600030101010101" pitchFamily="2" charset="-122"/>
              </a:rPr>
            </a:br>
            <a:r>
              <a:rPr lang="en-US" altLang="zh-CN" sz="1000" smtClean="0">
                <a:ea typeface="宋体" panose="02010600030101010101" pitchFamily="2" charset="-122"/>
              </a:rPr>
              <a:t>493 </a:t>
            </a:r>
            <a:r>
              <a:rPr lang="zh-CN" altLang="en-US" sz="1000" smtClean="0">
                <a:ea typeface="宋体" panose="02010600030101010101" pitchFamily="2" charset="-122"/>
              </a:rPr>
              <a:t>无法解读：无法解读 </a:t>
            </a:r>
            <a:r>
              <a:rPr lang="en-US" altLang="zh-CN" sz="1000" smtClean="0">
                <a:ea typeface="宋体" panose="02010600030101010101" pitchFamily="2" charset="-122"/>
              </a:rPr>
              <a:t>S/MIME</a:t>
            </a:r>
            <a:r>
              <a:rPr lang="zh-CN" altLang="en-US" sz="1000" smtClean="0">
                <a:ea typeface="宋体" panose="02010600030101010101" pitchFamily="2" charset="-122"/>
              </a:rPr>
              <a:t>文体部分 </a:t>
            </a:r>
          </a:p>
        </p:txBody>
      </p:sp>
    </p:spTree>
    <p:extLst>
      <p:ext uri="{BB962C8B-B14F-4D97-AF65-F5344CB8AC3E}">
        <p14:creationId xmlns:p14="http://schemas.microsoft.com/office/powerpoint/2010/main" val="1629330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panose="02010600030101010101" pitchFamily="2" charset="-122"/>
              </a:rPr>
              <a:t>500 </a:t>
            </a:r>
            <a:r>
              <a:rPr lang="zh-CN" altLang="en-US" smtClean="0">
                <a:ea typeface="宋体" panose="02010600030101010101" pitchFamily="2" charset="-122"/>
              </a:rPr>
              <a:t>服务器内部错误 </a:t>
            </a:r>
            <a:br>
              <a:rPr lang="zh-CN" altLang="en-US" smtClean="0">
                <a:ea typeface="宋体" panose="02010600030101010101" pitchFamily="2" charset="-122"/>
              </a:rPr>
            </a:br>
            <a:r>
              <a:rPr lang="en-US" altLang="zh-CN" smtClean="0">
                <a:ea typeface="宋体" panose="02010600030101010101" pitchFamily="2" charset="-122"/>
              </a:rPr>
              <a:t>501 </a:t>
            </a:r>
            <a:r>
              <a:rPr lang="zh-CN" altLang="en-US" smtClean="0">
                <a:ea typeface="宋体" panose="02010600030101010101" pitchFamily="2" charset="-122"/>
              </a:rPr>
              <a:t>无法实施：</a:t>
            </a:r>
            <a:r>
              <a:rPr lang="en-US" altLang="zh-CN" smtClean="0">
                <a:ea typeface="宋体" panose="02010600030101010101" pitchFamily="2" charset="-122"/>
              </a:rPr>
              <a:t>SIP</a:t>
            </a:r>
            <a:r>
              <a:rPr lang="zh-CN" altLang="en-US" smtClean="0">
                <a:ea typeface="宋体" panose="02010600030101010101" pitchFamily="2" charset="-122"/>
              </a:rPr>
              <a:t>呼叫方法在此处无法实施 </a:t>
            </a:r>
            <a:br>
              <a:rPr lang="zh-CN" altLang="en-US" smtClean="0">
                <a:ea typeface="宋体" panose="02010600030101010101" pitchFamily="2" charset="-122"/>
              </a:rPr>
            </a:br>
            <a:r>
              <a:rPr lang="en-US" altLang="zh-CN" smtClean="0">
                <a:ea typeface="宋体" panose="02010600030101010101" pitchFamily="2" charset="-122"/>
              </a:rPr>
              <a:t>502 </a:t>
            </a:r>
            <a:r>
              <a:rPr lang="zh-CN" altLang="en-US" smtClean="0">
                <a:ea typeface="宋体" panose="02010600030101010101" pitchFamily="2" charset="-122"/>
              </a:rPr>
              <a:t>不当网关 </a:t>
            </a:r>
            <a:br>
              <a:rPr lang="zh-CN" altLang="en-US" smtClean="0">
                <a:ea typeface="宋体" panose="02010600030101010101" pitchFamily="2" charset="-122"/>
              </a:rPr>
            </a:br>
            <a:r>
              <a:rPr lang="en-US" altLang="zh-CN" smtClean="0">
                <a:ea typeface="宋体" panose="02010600030101010101" pitchFamily="2" charset="-122"/>
              </a:rPr>
              <a:t>503 </a:t>
            </a:r>
            <a:r>
              <a:rPr lang="zh-CN" altLang="en-US" smtClean="0">
                <a:ea typeface="宋体" panose="02010600030101010101" pitchFamily="2" charset="-122"/>
              </a:rPr>
              <a:t>服务不可使用 </a:t>
            </a:r>
            <a:br>
              <a:rPr lang="zh-CN" altLang="en-US" smtClean="0">
                <a:ea typeface="宋体" panose="02010600030101010101" pitchFamily="2" charset="-122"/>
              </a:rPr>
            </a:br>
            <a:r>
              <a:rPr lang="en-US" altLang="zh-CN" smtClean="0">
                <a:ea typeface="宋体" panose="02010600030101010101" pitchFamily="2" charset="-122"/>
              </a:rPr>
              <a:t>504 </a:t>
            </a:r>
            <a:r>
              <a:rPr lang="zh-CN" altLang="en-US" smtClean="0">
                <a:ea typeface="宋体" panose="02010600030101010101" pitchFamily="2" charset="-122"/>
              </a:rPr>
              <a:t>服务器超时 </a:t>
            </a:r>
            <a:br>
              <a:rPr lang="zh-CN" altLang="en-US" smtClean="0">
                <a:ea typeface="宋体" panose="02010600030101010101" pitchFamily="2" charset="-122"/>
              </a:rPr>
            </a:br>
            <a:r>
              <a:rPr lang="en-US" altLang="zh-CN" smtClean="0">
                <a:ea typeface="宋体" panose="02010600030101010101" pitchFamily="2" charset="-122"/>
              </a:rPr>
              <a:t>505 </a:t>
            </a:r>
            <a:r>
              <a:rPr lang="zh-CN" altLang="en-US" smtClean="0">
                <a:ea typeface="宋体" panose="02010600030101010101" pitchFamily="2" charset="-122"/>
              </a:rPr>
              <a:t>不支持该版本：服务器不支持</a:t>
            </a:r>
            <a:r>
              <a:rPr lang="en-US" altLang="zh-CN" smtClean="0">
                <a:ea typeface="宋体" panose="02010600030101010101" pitchFamily="2" charset="-122"/>
              </a:rPr>
              <a:t>SIP</a:t>
            </a:r>
            <a:r>
              <a:rPr lang="zh-CN" altLang="en-US" smtClean="0">
                <a:ea typeface="宋体" panose="02010600030101010101" pitchFamily="2" charset="-122"/>
              </a:rPr>
              <a:t>协议的这个版本 </a:t>
            </a:r>
            <a:br>
              <a:rPr lang="zh-CN" altLang="en-US" smtClean="0">
                <a:ea typeface="宋体" panose="02010600030101010101" pitchFamily="2" charset="-122"/>
              </a:rPr>
            </a:br>
            <a:r>
              <a:rPr lang="en-US" altLang="zh-CN" smtClean="0">
                <a:ea typeface="宋体" panose="02010600030101010101" pitchFamily="2" charset="-122"/>
              </a:rPr>
              <a:t>513 </a:t>
            </a:r>
            <a:r>
              <a:rPr lang="zh-CN" altLang="en-US" smtClean="0">
                <a:ea typeface="宋体" panose="02010600030101010101" pitchFamily="2" charset="-122"/>
              </a:rPr>
              <a:t>消息过长 </a:t>
            </a:r>
          </a:p>
        </p:txBody>
      </p:sp>
    </p:spTree>
    <p:extLst>
      <p:ext uri="{BB962C8B-B14F-4D97-AF65-F5344CB8AC3E}">
        <p14:creationId xmlns:p14="http://schemas.microsoft.com/office/powerpoint/2010/main" val="1531645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panose="02010600030101010101" pitchFamily="2" charset="-122"/>
              </a:rPr>
              <a:t>600 </a:t>
            </a:r>
            <a:r>
              <a:rPr lang="zh-CN" altLang="en-US" smtClean="0">
                <a:ea typeface="宋体" panose="02010600030101010101" pitchFamily="2" charset="-122"/>
              </a:rPr>
              <a:t>各处均忙 </a:t>
            </a:r>
            <a:br>
              <a:rPr lang="zh-CN" altLang="en-US" smtClean="0">
                <a:ea typeface="宋体" panose="02010600030101010101" pitchFamily="2" charset="-122"/>
              </a:rPr>
            </a:br>
            <a:r>
              <a:rPr lang="en-US" altLang="zh-CN" smtClean="0">
                <a:ea typeface="宋体" panose="02010600030101010101" pitchFamily="2" charset="-122"/>
              </a:rPr>
              <a:t>603 </a:t>
            </a:r>
            <a:r>
              <a:rPr lang="zh-CN" altLang="en-US" smtClean="0">
                <a:ea typeface="宋体" panose="02010600030101010101" pitchFamily="2" charset="-122"/>
              </a:rPr>
              <a:t>拒绝 </a:t>
            </a:r>
            <a:br>
              <a:rPr lang="zh-CN" altLang="en-US" smtClean="0">
                <a:ea typeface="宋体" panose="02010600030101010101" pitchFamily="2" charset="-122"/>
              </a:rPr>
            </a:br>
            <a:r>
              <a:rPr lang="en-US" altLang="zh-CN" smtClean="0">
                <a:ea typeface="宋体" panose="02010600030101010101" pitchFamily="2" charset="-122"/>
              </a:rPr>
              <a:t>604 </a:t>
            </a:r>
            <a:r>
              <a:rPr lang="zh-CN" altLang="en-US" smtClean="0">
                <a:ea typeface="宋体" panose="02010600030101010101" pitchFamily="2" charset="-122"/>
              </a:rPr>
              <a:t>无处存在 </a:t>
            </a:r>
            <a:br>
              <a:rPr lang="zh-CN" altLang="en-US" smtClean="0">
                <a:ea typeface="宋体" panose="02010600030101010101" pitchFamily="2" charset="-122"/>
              </a:rPr>
            </a:br>
            <a:r>
              <a:rPr lang="en-US" altLang="zh-CN" smtClean="0">
                <a:ea typeface="宋体" panose="02010600030101010101" pitchFamily="2" charset="-122"/>
              </a:rPr>
              <a:t>606 </a:t>
            </a:r>
            <a:r>
              <a:rPr lang="zh-CN" altLang="en-US" smtClean="0">
                <a:ea typeface="宋体" panose="02010600030101010101" pitchFamily="2" charset="-122"/>
              </a:rPr>
              <a:t>不可使用 </a:t>
            </a:r>
          </a:p>
        </p:txBody>
      </p:sp>
    </p:spTree>
    <p:extLst>
      <p:ext uri="{BB962C8B-B14F-4D97-AF65-F5344CB8AC3E}">
        <p14:creationId xmlns:p14="http://schemas.microsoft.com/office/powerpoint/2010/main" val="3255298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917575" y="744538"/>
            <a:ext cx="4962525" cy="3722687"/>
          </a:xfrm>
          <a:ln/>
        </p:spPr>
      </p:sp>
      <p:sp>
        <p:nvSpPr>
          <p:cNvPr id="168963"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mtClean="0">
                <a:ea typeface="宋体" panose="02010600030101010101" pitchFamily="2" charset="-122"/>
              </a:rPr>
              <a:t>1,</a:t>
            </a:r>
            <a:r>
              <a:rPr lang="zh-CN" altLang="en-US" smtClean="0">
                <a:ea typeface="宋体" panose="02010600030101010101" pitchFamily="2" charset="-122"/>
              </a:rPr>
              <a:t>通用头字段</a:t>
            </a:r>
            <a:r>
              <a:rPr lang="en-US" altLang="zh-CN" smtClean="0">
                <a:ea typeface="宋体" panose="02010600030101010101" pitchFamily="2" charset="-122"/>
              </a:rPr>
              <a:t>:</a:t>
            </a:r>
            <a:r>
              <a:rPr lang="zh-CN" altLang="en-US" sz="1000" smtClean="0">
                <a:ea typeface="宋体" panose="02010600030101010101" pitchFamily="2" charset="-122"/>
              </a:rPr>
              <a:t>此字段应用在请求和响应消息中</a:t>
            </a:r>
            <a:endParaRPr lang="en-US" altLang="zh-CN" sz="1000" smtClean="0">
              <a:ea typeface="宋体" panose="02010600030101010101" pitchFamily="2" charset="-122"/>
            </a:endParaRPr>
          </a:p>
          <a:p>
            <a:pPr lvl="1" eaLnBrk="1" hangingPunct="1"/>
            <a:r>
              <a:rPr lang="zh-CN" altLang="en-US" sz="1000" smtClean="0">
                <a:ea typeface="宋体" panose="02010600030101010101" pitchFamily="2" charset="-122"/>
              </a:rPr>
              <a:t>为描述消息基本属性的通用头域，可用于请求消息或响应消息；通用头域的域名只有在协议版本改变时才可有效地扩展。不过，通信中的所有方均认为是“通用头域”的新的头域也可认为是通用头域。不被认可的头域作为实体头域。</a:t>
            </a:r>
            <a:endParaRPr lang="en-US" altLang="zh-CN" sz="1000" smtClean="0">
              <a:ea typeface="宋体" panose="02010600030101010101" pitchFamily="2" charset="-122"/>
            </a:endParaRPr>
          </a:p>
          <a:p>
            <a:pPr lvl="1" eaLnBrk="1" hangingPunct="1"/>
            <a:r>
              <a:rPr lang="en-US" altLang="zh-CN" sz="1000" smtClean="0">
                <a:ea typeface="宋体" panose="02010600030101010101" pitchFamily="2" charset="-122"/>
              </a:rPr>
              <a:t>Call-ID   From  To  Via  Contact  Cseq  Encryption  Expires  Record-Route  Timestamp  Date  Accept-Encoding</a:t>
            </a:r>
          </a:p>
          <a:p>
            <a:pPr lvl="1" eaLnBrk="1" hangingPunct="1"/>
            <a:endParaRPr lang="zh-CN" altLang="en-US" sz="1000" smtClean="0">
              <a:ea typeface="宋体" panose="02010600030101010101" pitchFamily="2" charset="-122"/>
            </a:endParaRPr>
          </a:p>
          <a:p>
            <a:pPr lvl="1" eaLnBrk="1" hangingPunct="1"/>
            <a:r>
              <a:rPr lang="en-US" altLang="zh-CN" smtClean="0">
                <a:ea typeface="宋体" panose="02010600030101010101" pitchFamily="2" charset="-122"/>
              </a:rPr>
              <a:t>2,</a:t>
            </a:r>
            <a:r>
              <a:rPr lang="zh-CN" altLang="en-US" smtClean="0">
                <a:ea typeface="宋体" panose="02010600030101010101" pitchFamily="2" charset="-122"/>
              </a:rPr>
              <a:t>请求头字段</a:t>
            </a:r>
            <a:r>
              <a:rPr lang="en-US" altLang="zh-CN" smtClean="0">
                <a:ea typeface="宋体" panose="02010600030101010101" pitchFamily="2" charset="-122"/>
              </a:rPr>
              <a:t>:</a:t>
            </a:r>
            <a:r>
              <a:rPr lang="zh-CN" altLang="en-US" sz="1000" smtClean="0">
                <a:ea typeface="宋体" panose="02010600030101010101" pitchFamily="2" charset="-122"/>
              </a:rPr>
              <a:t>客户机在其中增加关于请求和客户机自己附加信息</a:t>
            </a:r>
            <a:endParaRPr lang="en-US" altLang="zh-CN" sz="1000" smtClean="0">
              <a:ea typeface="宋体" panose="02010600030101010101" pitchFamily="2" charset="-122"/>
            </a:endParaRPr>
          </a:p>
          <a:p>
            <a:pPr lvl="1" eaLnBrk="1" hangingPunct="1"/>
            <a:r>
              <a:rPr lang="zh-CN" altLang="en-US" sz="1000" smtClean="0">
                <a:ea typeface="宋体" panose="02010600030101010101" pitchFamily="2" charset="-122"/>
              </a:rPr>
              <a:t>为请求头域，只可用于请求消息，它用来传递有关请求或客户机本身的一些附加信息，对请求进行补充说明。客户将关于请求和关于客户自己的其他信息传送给服务器。这些域类似于请求的变量，语义上相当于可编程语言方式调用的参数。请求头域的扩展与通用头域相同。</a:t>
            </a:r>
            <a:endParaRPr lang="en-US" altLang="zh-CN" sz="1000" smtClean="0">
              <a:ea typeface="宋体" panose="02010600030101010101" pitchFamily="2" charset="-122"/>
            </a:endParaRPr>
          </a:p>
          <a:p>
            <a:pPr lvl="1" eaLnBrk="1" hangingPunct="1"/>
            <a:r>
              <a:rPr lang="en-US" altLang="zh-CN" sz="1000" smtClean="0">
                <a:ea typeface="宋体" panose="02010600030101010101" pitchFamily="2" charset="-122"/>
              </a:rPr>
              <a:t>Subject  User-Agent  Organization  Contact  authorization  Proxy-Authorization  Proxy-Require  Response-Key  Require  Priority  Hide  Route  Max-Forwards </a:t>
            </a:r>
          </a:p>
          <a:p>
            <a:pPr lvl="1" eaLnBrk="1" hangingPunct="1"/>
            <a:endParaRPr lang="zh-CN" altLang="en-US" sz="1000" smtClean="0">
              <a:ea typeface="宋体" panose="02010600030101010101" pitchFamily="2" charset="-122"/>
            </a:endParaRPr>
          </a:p>
          <a:p>
            <a:pPr lvl="1" eaLnBrk="1" hangingPunct="1"/>
            <a:r>
              <a:rPr lang="en-US" altLang="zh-CN" smtClean="0">
                <a:ea typeface="宋体" panose="02010600030101010101" pitchFamily="2" charset="-122"/>
              </a:rPr>
              <a:t>3,</a:t>
            </a:r>
            <a:r>
              <a:rPr lang="zh-CN" altLang="en-US" smtClean="0">
                <a:ea typeface="宋体" panose="02010600030101010101" pitchFamily="2" charset="-122"/>
              </a:rPr>
              <a:t>响应头请求</a:t>
            </a:r>
            <a:r>
              <a:rPr lang="en-US" altLang="zh-CN" smtClean="0">
                <a:ea typeface="宋体" panose="02010600030101010101" pitchFamily="2" charset="-122"/>
              </a:rPr>
              <a:t>:</a:t>
            </a:r>
            <a:r>
              <a:rPr lang="zh-CN" altLang="en-US" sz="1000" smtClean="0">
                <a:ea typeface="宋体" panose="02010600030101010101" pitchFamily="2" charset="-122"/>
              </a:rPr>
              <a:t>由服务器来填充关于响应的附加信息</a:t>
            </a:r>
            <a:endParaRPr lang="en-US" altLang="zh-CN" sz="1000" smtClean="0">
              <a:ea typeface="宋体" panose="02010600030101010101" pitchFamily="2" charset="-122"/>
            </a:endParaRPr>
          </a:p>
          <a:p>
            <a:pPr lvl="1" eaLnBrk="1" hangingPunct="1"/>
            <a:r>
              <a:rPr lang="zh-CN" altLang="en-US" sz="1000" smtClean="0">
                <a:ea typeface="宋体" panose="02010600030101010101" pitchFamily="2" charset="-122"/>
              </a:rPr>
              <a:t>为 响应头域，只可用于响应消息，它用来传递有关响应的附加信息，对响应进行补充说明，如有关服务器的信息和需要作出的下一步动作的提示等；允许服务器发送关 于响应的无法放在</a:t>
            </a:r>
            <a:r>
              <a:rPr lang="en-US" altLang="zh-CN" sz="1000" smtClean="0">
                <a:ea typeface="宋体" panose="02010600030101010101" pitchFamily="2" charset="-122"/>
              </a:rPr>
              <a:t>Status-Line</a:t>
            </a:r>
            <a:r>
              <a:rPr lang="zh-CN" altLang="en-US" sz="1000" smtClean="0">
                <a:ea typeface="宋体" panose="02010600030101010101" pitchFamily="2" charset="-122"/>
              </a:rPr>
              <a:t>中的其他信息。这些头域给出了关于服务器和关于进一步访问由</a:t>
            </a:r>
            <a:r>
              <a:rPr lang="en-US" altLang="zh-CN" sz="1000" smtClean="0">
                <a:ea typeface="宋体" panose="02010600030101010101" pitchFamily="2" charset="-122"/>
              </a:rPr>
              <a:t>Request-URL</a:t>
            </a:r>
            <a:r>
              <a:rPr lang="zh-CN" altLang="en-US" sz="1000" smtClean="0">
                <a:ea typeface="宋体" panose="02010600030101010101" pitchFamily="2" charset="-122"/>
              </a:rPr>
              <a:t>指示的资源的信息。响应头域的 扩展与通用头域相同。</a:t>
            </a:r>
            <a:endParaRPr lang="en-US" altLang="zh-CN" sz="1000" smtClean="0">
              <a:ea typeface="宋体" panose="02010600030101010101" pitchFamily="2" charset="-122"/>
            </a:endParaRPr>
          </a:p>
          <a:p>
            <a:pPr lvl="1" eaLnBrk="1" hangingPunct="1"/>
            <a:r>
              <a:rPr lang="en-US" altLang="zh-CN" sz="1000" smtClean="0">
                <a:ea typeface="宋体" panose="02010600030101010101" pitchFamily="2" charset="-122"/>
              </a:rPr>
              <a:t>Proxy-Authenticate  WWW-Authenticate  Retry-After  Server  Warning  Unsupported </a:t>
            </a:r>
          </a:p>
          <a:p>
            <a:pPr lvl="1" eaLnBrk="1" hangingPunct="1"/>
            <a:endParaRPr lang="zh-CN" altLang="en-US" sz="1000" smtClean="0">
              <a:ea typeface="宋体" panose="02010600030101010101" pitchFamily="2" charset="-122"/>
            </a:endParaRPr>
          </a:p>
          <a:p>
            <a:pPr lvl="1" eaLnBrk="1" hangingPunct="1"/>
            <a:r>
              <a:rPr lang="en-US" altLang="zh-CN" smtClean="0">
                <a:ea typeface="宋体" panose="02010600030101010101" pitchFamily="2" charset="-122"/>
              </a:rPr>
              <a:t>4,</a:t>
            </a:r>
            <a:r>
              <a:rPr lang="zh-CN" altLang="en-US" smtClean="0">
                <a:ea typeface="宋体" panose="02010600030101010101" pitchFamily="2" charset="-122"/>
              </a:rPr>
              <a:t>实体头字段</a:t>
            </a:r>
            <a:r>
              <a:rPr lang="en-US" altLang="zh-CN" smtClean="0">
                <a:ea typeface="宋体" panose="02010600030101010101" pitchFamily="2" charset="-122"/>
              </a:rPr>
              <a:t>:</a:t>
            </a:r>
            <a:r>
              <a:rPr lang="zh-CN" altLang="en-US" sz="1000" smtClean="0">
                <a:ea typeface="宋体" panose="02010600030101010101" pitchFamily="2" charset="-122"/>
              </a:rPr>
              <a:t>定义关于消息体的信息或者是关于在请求中关于资源的标示</a:t>
            </a:r>
            <a:r>
              <a:rPr lang="en-US" altLang="zh-CN" sz="1000" smtClean="0">
                <a:ea typeface="宋体" panose="02010600030101010101" pitchFamily="2" charset="-122"/>
              </a:rPr>
              <a:t>(</a:t>
            </a:r>
            <a:r>
              <a:rPr lang="zh-CN" altLang="en-US" sz="1000" smtClean="0">
                <a:ea typeface="宋体" panose="02010600030101010101" pitchFamily="2" charset="-122"/>
              </a:rPr>
              <a:t>适用于没有消息体的情况</a:t>
            </a:r>
            <a:r>
              <a:rPr lang="en-US" altLang="zh-CN" sz="1000" smtClean="0">
                <a:ea typeface="宋体" panose="02010600030101010101" pitchFamily="2" charset="-122"/>
              </a:rPr>
              <a:t>)</a:t>
            </a:r>
          </a:p>
          <a:p>
            <a:pPr lvl="1" eaLnBrk="1" hangingPunct="1"/>
            <a:r>
              <a:rPr lang="zh-CN" altLang="en-US" sz="1000" smtClean="0">
                <a:ea typeface="宋体" panose="02010600030101010101" pitchFamily="2" charset="-122"/>
              </a:rPr>
              <a:t>用于描述消息体内容的长度、格式和编码类型等属性，可用于请求消息或响应消息。</a:t>
            </a:r>
            <a:br>
              <a:rPr lang="zh-CN" altLang="en-US" sz="1000" smtClean="0">
                <a:ea typeface="宋体" panose="02010600030101010101" pitchFamily="2" charset="-122"/>
              </a:rPr>
            </a:br>
            <a:r>
              <a:rPr lang="zh-CN" altLang="en-US" sz="1000" smtClean="0">
                <a:ea typeface="宋体" panose="02010600030101010101" pitchFamily="2" charset="-122"/>
              </a:rPr>
              <a:t>实体头域定义了消息体信息之后的内容（如：</a:t>
            </a:r>
            <a:r>
              <a:rPr lang="en-US" altLang="zh-CN" sz="1000" smtClean="0">
                <a:ea typeface="宋体" panose="02010600030101010101" pitchFamily="2" charset="-122"/>
              </a:rPr>
              <a:t>Content-Length</a:t>
            </a:r>
            <a:r>
              <a:rPr lang="zh-CN" altLang="en-US" sz="1000" smtClean="0">
                <a:ea typeface="宋体" panose="02010600030101010101" pitchFamily="2" charset="-122"/>
              </a:rPr>
              <a:t>、</a:t>
            </a:r>
            <a:r>
              <a:rPr lang="en-US" altLang="zh-CN" sz="1000" smtClean="0">
                <a:ea typeface="宋体" panose="02010600030101010101" pitchFamily="2" charset="-122"/>
              </a:rPr>
              <a:t>Content-Type</a:t>
            </a:r>
            <a:r>
              <a:rPr lang="zh-CN" altLang="en-US" sz="1000" smtClean="0">
                <a:ea typeface="宋体" panose="02010600030101010101" pitchFamily="2" charset="-122"/>
              </a:rPr>
              <a:t>、</a:t>
            </a:r>
            <a:r>
              <a:rPr lang="en-US" altLang="zh-CN" sz="1000" smtClean="0">
                <a:ea typeface="宋体" panose="02010600030101010101" pitchFamily="2" charset="-122"/>
              </a:rPr>
              <a:t>Content-Encoding</a:t>
            </a:r>
            <a:r>
              <a:rPr lang="zh-CN" altLang="en-US" sz="1000" smtClean="0">
                <a:ea typeface="宋体" panose="02010600030101010101" pitchFamily="2" charset="-122"/>
              </a:rPr>
              <a:t>），或者如果没有消息体，则定义请求所指示的资源。</a:t>
            </a:r>
            <a:endParaRPr lang="en-US" altLang="zh-CN" sz="1000" smtClean="0">
              <a:ea typeface="宋体" panose="02010600030101010101" pitchFamily="2" charset="-122"/>
            </a:endParaRP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4082124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917575" y="744538"/>
            <a:ext cx="4962525" cy="3722687"/>
          </a:xfrm>
          <a:ln/>
        </p:spPr>
      </p:sp>
      <p:sp>
        <p:nvSpPr>
          <p:cNvPr id="169987"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panose="02010600030101010101" pitchFamily="2" charset="-122"/>
            </a:endParaRPr>
          </a:p>
        </p:txBody>
      </p:sp>
    </p:spTree>
    <p:extLst>
      <p:ext uri="{BB962C8B-B14F-4D97-AF65-F5344CB8AC3E}">
        <p14:creationId xmlns:p14="http://schemas.microsoft.com/office/powerpoint/2010/main" val="3560231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997419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917575" y="744538"/>
            <a:ext cx="4962525" cy="3722687"/>
          </a:xfrm>
          <a:ln/>
        </p:spPr>
      </p:sp>
      <p:sp>
        <p:nvSpPr>
          <p:cNvPr id="173059"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请求</a:t>
            </a:r>
            <a:r>
              <a:rPr lang="en-US" altLang="zh-CN" smtClean="0">
                <a:ea typeface="宋体" panose="02010600030101010101" pitchFamily="2" charset="-122"/>
              </a:rPr>
              <a:t>(Request)</a:t>
            </a:r>
            <a:r>
              <a:rPr lang="zh-CN" altLang="en-US" smtClean="0">
                <a:ea typeface="宋体" panose="02010600030101010101" pitchFamily="2" charset="-122"/>
              </a:rPr>
              <a:t>消息中的消息头只能包括</a:t>
            </a:r>
            <a:r>
              <a:rPr lang="en-US" altLang="zh-CN" smtClean="0">
                <a:ea typeface="宋体" panose="02010600030101010101" pitchFamily="2" charset="-122"/>
              </a:rPr>
              <a:t>:</a:t>
            </a:r>
          </a:p>
          <a:p>
            <a:pPr lvl="1" eaLnBrk="1" hangingPunct="1"/>
            <a:r>
              <a:rPr lang="zh-CN" altLang="en-US" smtClean="0">
                <a:ea typeface="宋体" panose="02010600030101010101" pitchFamily="2" charset="-122"/>
              </a:rPr>
              <a:t>通用头字段</a:t>
            </a:r>
            <a:r>
              <a:rPr lang="en-US" altLang="zh-CN" smtClean="0">
                <a:ea typeface="宋体" panose="02010600030101010101" pitchFamily="2" charset="-122"/>
              </a:rPr>
              <a:t>(General Header Fields)</a:t>
            </a:r>
          </a:p>
          <a:p>
            <a:pPr lvl="1" eaLnBrk="1" hangingPunct="1"/>
            <a:r>
              <a:rPr lang="zh-CN" altLang="en-US" smtClean="0">
                <a:ea typeface="宋体" panose="02010600030101010101" pitchFamily="2" charset="-122"/>
              </a:rPr>
              <a:t>请求头字段</a:t>
            </a:r>
            <a:r>
              <a:rPr lang="en-US" altLang="zh-CN" smtClean="0">
                <a:ea typeface="宋体" panose="02010600030101010101" pitchFamily="2" charset="-122"/>
              </a:rPr>
              <a:t>(Request Header Fields)</a:t>
            </a:r>
          </a:p>
          <a:p>
            <a:pPr lvl="1" eaLnBrk="1" hangingPunct="1"/>
            <a:r>
              <a:rPr lang="zh-CN" altLang="en-US" smtClean="0">
                <a:ea typeface="宋体" panose="02010600030101010101" pitchFamily="2" charset="-122"/>
              </a:rPr>
              <a:t>实体头字段</a:t>
            </a:r>
            <a:r>
              <a:rPr lang="en-US" altLang="zh-CN" smtClean="0">
                <a:ea typeface="宋体" panose="02010600030101010101" pitchFamily="2" charset="-122"/>
              </a:rPr>
              <a:t>(Entity Header Fileds)</a:t>
            </a: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218319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917575" y="744538"/>
            <a:ext cx="4962525" cy="3722687"/>
          </a:xfrm>
          <a:ln/>
        </p:spPr>
      </p:sp>
      <p:sp>
        <p:nvSpPr>
          <p:cNvPr id="140291"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用户定位</a:t>
            </a:r>
            <a:r>
              <a:rPr lang="en-US" altLang="zh-CN" smtClean="0">
                <a:ea typeface="宋体" panose="02010600030101010101" pitchFamily="2" charset="-122"/>
              </a:rPr>
              <a:t>:</a:t>
            </a:r>
          </a:p>
          <a:p>
            <a:pPr eaLnBrk="1" hangingPunct="1"/>
            <a:r>
              <a:rPr lang="zh-CN" altLang="en-US" smtClean="0">
                <a:ea typeface="宋体" panose="02010600030101010101" pitchFamily="2" charset="-122"/>
              </a:rPr>
              <a:t>决定哪个终端系统参加通信</a:t>
            </a:r>
            <a:r>
              <a:rPr lang="en-US" altLang="zh-CN" smtClean="0">
                <a:ea typeface="宋体" panose="02010600030101010101" pitchFamily="2" charset="-122"/>
              </a:rPr>
              <a:t>.</a:t>
            </a:r>
          </a:p>
          <a:p>
            <a:pPr eaLnBrk="1" hangingPunct="1"/>
            <a:endParaRPr lang="en-US" altLang="zh-CN" smtClean="0">
              <a:ea typeface="宋体" panose="02010600030101010101" pitchFamily="2" charset="-122"/>
            </a:endParaRPr>
          </a:p>
          <a:p>
            <a:pPr eaLnBrk="1" hangingPunct="1"/>
            <a:r>
              <a:rPr lang="zh-CN" altLang="en-US" smtClean="0">
                <a:ea typeface="宋体" panose="02010600030101010101" pitchFamily="2" charset="-122"/>
              </a:rPr>
              <a:t>呼叫信令</a:t>
            </a:r>
          </a:p>
          <a:p>
            <a:pPr eaLnBrk="1" hangingPunct="1"/>
            <a:r>
              <a:rPr lang="zh-CN" altLang="en-US" smtClean="0">
                <a:ea typeface="宋体" panose="02010600030101010101" pitchFamily="2" charset="-122"/>
              </a:rPr>
              <a:t>首先了解用户能力</a:t>
            </a:r>
            <a:r>
              <a:rPr lang="en-US" altLang="zh-CN" smtClean="0">
                <a:ea typeface="宋体" panose="02010600030101010101" pitchFamily="2" charset="-122"/>
              </a:rPr>
              <a:t>:</a:t>
            </a:r>
            <a:r>
              <a:rPr lang="zh-CN" altLang="en-US" smtClean="0">
                <a:ea typeface="宋体" panose="02010600030101010101" pitchFamily="2" charset="-122"/>
              </a:rPr>
              <a:t>决定通信所采用的媒体和媒体参数</a:t>
            </a:r>
            <a:r>
              <a:rPr lang="en-US" altLang="zh-CN" smtClean="0">
                <a:ea typeface="宋体" panose="02010600030101010101" pitchFamily="2" charset="-122"/>
              </a:rPr>
              <a:t>.</a:t>
            </a:r>
            <a:r>
              <a:rPr lang="zh-CN" altLang="en-US" smtClean="0">
                <a:ea typeface="宋体" panose="02010600030101010101" pitchFamily="2" charset="-122"/>
              </a:rPr>
              <a:t>用户可用性</a:t>
            </a:r>
            <a:r>
              <a:rPr lang="en-US" altLang="zh-CN" smtClean="0">
                <a:ea typeface="宋体" panose="02010600030101010101" pitchFamily="2" charset="-122"/>
              </a:rPr>
              <a:t>:</a:t>
            </a:r>
            <a:r>
              <a:rPr lang="zh-CN" altLang="en-US" smtClean="0">
                <a:ea typeface="宋体" panose="02010600030101010101" pitchFamily="2" charset="-122"/>
              </a:rPr>
              <a:t>决定被叫方是否愿意加入通信过程</a:t>
            </a:r>
            <a:r>
              <a:rPr lang="en-US" altLang="zh-CN" smtClean="0">
                <a:ea typeface="宋体" panose="02010600030101010101" pitchFamily="2" charset="-122"/>
              </a:rPr>
              <a:t>.</a:t>
            </a:r>
          </a:p>
          <a:p>
            <a:pPr eaLnBrk="1" hangingPunct="1"/>
            <a:r>
              <a:rPr lang="zh-CN" altLang="en-US" smtClean="0">
                <a:ea typeface="宋体" panose="02010600030101010101" pitchFamily="2" charset="-122"/>
              </a:rPr>
              <a:t>然后通过呼叫建立</a:t>
            </a:r>
            <a:r>
              <a:rPr lang="en-US" altLang="zh-CN" smtClean="0">
                <a:ea typeface="宋体" panose="02010600030101010101" pitchFamily="2" charset="-122"/>
              </a:rPr>
              <a:t>(</a:t>
            </a:r>
            <a:r>
              <a:rPr lang="zh-CN" altLang="en-US" smtClean="0">
                <a:ea typeface="宋体" panose="02010600030101010101" pitchFamily="2" charset="-122"/>
              </a:rPr>
              <a:t>振铃</a:t>
            </a:r>
            <a:r>
              <a:rPr lang="en-US" altLang="zh-CN" smtClean="0">
                <a:ea typeface="宋体" panose="02010600030101010101" pitchFamily="2" charset="-122"/>
              </a:rPr>
              <a:t>,</a:t>
            </a:r>
            <a:r>
              <a:rPr lang="zh-CN" altLang="en-US" smtClean="0">
                <a:ea typeface="宋体" panose="02010600030101010101" pitchFamily="2" charset="-122"/>
              </a:rPr>
              <a:t>主叫方和被叫方的连接和参数的建立</a:t>
            </a:r>
            <a:r>
              <a:rPr lang="en-US" altLang="zh-CN" smtClean="0">
                <a:ea typeface="宋体" panose="02010600030101010101" pitchFamily="2" charset="-122"/>
              </a:rPr>
              <a:t>.</a:t>
            </a:r>
            <a:r>
              <a:rPr lang="zh-CN" altLang="en-US" smtClean="0">
                <a:ea typeface="宋体" panose="02010600030101010101" pitchFamily="2" charset="-122"/>
              </a:rPr>
              <a:t>以及呼叫过程中呼叫的管理</a:t>
            </a:r>
            <a:r>
              <a:rPr lang="en-US" altLang="zh-CN" smtClean="0">
                <a:ea typeface="宋体" panose="02010600030101010101" pitchFamily="2" charset="-122"/>
              </a:rPr>
              <a:t>,</a:t>
            </a:r>
            <a:r>
              <a:rPr lang="zh-CN" altLang="en-US" smtClean="0">
                <a:ea typeface="宋体" panose="02010600030101010101" pitchFamily="2" charset="-122"/>
              </a:rPr>
              <a:t>包括前转和终结呼叫和会话参数的修改</a:t>
            </a:r>
            <a:r>
              <a:rPr lang="en-US" altLang="zh-CN" smtClean="0">
                <a:ea typeface="宋体" panose="02010600030101010101" pitchFamily="2" charset="-122"/>
              </a:rPr>
              <a:t>.</a:t>
            </a:r>
          </a:p>
          <a:p>
            <a:pPr eaLnBrk="1" hangingPunct="1"/>
            <a:endParaRPr lang="en-US" altLang="zh-CN" smtClean="0">
              <a:ea typeface="宋体" panose="02010600030101010101" pitchFamily="2" charset="-122"/>
            </a:endParaRPr>
          </a:p>
          <a:p>
            <a:pPr eaLnBrk="1" hangingPunct="1"/>
            <a:r>
              <a:rPr lang="zh-CN" altLang="en-US" smtClean="0">
                <a:ea typeface="宋体" panose="02010600030101010101" pitchFamily="2" charset="-122"/>
              </a:rPr>
              <a:t>基本的注册</a:t>
            </a:r>
          </a:p>
          <a:p>
            <a:pPr eaLnBrk="1" hangingPunct="1"/>
            <a:r>
              <a:rPr lang="zh-CN" altLang="en-US" smtClean="0">
                <a:ea typeface="宋体" panose="02010600030101010101" pitchFamily="2" charset="-122"/>
              </a:rPr>
              <a:t>用户网络位置登记</a:t>
            </a:r>
          </a:p>
          <a:p>
            <a:pPr eaLnBrk="1" hangingPunct="1"/>
            <a:endParaRPr lang="zh-CN" altLang="en-US" smtClean="0">
              <a:ea typeface="宋体" panose="02010600030101010101" pitchFamily="2" charset="-122"/>
            </a:endParaRP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2434443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917575" y="744538"/>
            <a:ext cx="4962525" cy="3722687"/>
          </a:xfrm>
          <a:ln/>
        </p:spPr>
      </p:sp>
      <p:sp>
        <p:nvSpPr>
          <p:cNvPr id="174083"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响应</a:t>
            </a:r>
            <a:r>
              <a:rPr lang="en-US" altLang="zh-CN" smtClean="0">
                <a:ea typeface="宋体" panose="02010600030101010101" pitchFamily="2" charset="-122"/>
              </a:rPr>
              <a:t>(Response)</a:t>
            </a:r>
            <a:r>
              <a:rPr lang="zh-CN" altLang="en-US" smtClean="0">
                <a:ea typeface="宋体" panose="02010600030101010101" pitchFamily="2" charset="-122"/>
              </a:rPr>
              <a:t>消息中的消息头只能包括</a:t>
            </a:r>
            <a:r>
              <a:rPr lang="en-US" altLang="zh-CN" smtClean="0">
                <a:ea typeface="宋体" panose="02010600030101010101" pitchFamily="2" charset="-122"/>
              </a:rPr>
              <a:t>:</a:t>
            </a:r>
          </a:p>
          <a:p>
            <a:pPr lvl="1" eaLnBrk="1" hangingPunct="1"/>
            <a:r>
              <a:rPr lang="zh-CN" altLang="en-US" smtClean="0">
                <a:ea typeface="宋体" panose="02010600030101010101" pitchFamily="2" charset="-122"/>
              </a:rPr>
              <a:t>通用头字段</a:t>
            </a:r>
            <a:r>
              <a:rPr lang="en-US" altLang="zh-CN" smtClean="0">
                <a:ea typeface="宋体" panose="02010600030101010101" pitchFamily="2" charset="-122"/>
              </a:rPr>
              <a:t>(General Header Fields)</a:t>
            </a:r>
          </a:p>
          <a:p>
            <a:pPr lvl="1" eaLnBrk="1" hangingPunct="1"/>
            <a:r>
              <a:rPr lang="zh-CN" altLang="en-US" smtClean="0">
                <a:ea typeface="宋体" panose="02010600030101010101" pitchFamily="2" charset="-122"/>
              </a:rPr>
              <a:t>响应头字段</a:t>
            </a:r>
            <a:r>
              <a:rPr lang="en-US" altLang="zh-CN" smtClean="0">
                <a:ea typeface="宋体" panose="02010600030101010101" pitchFamily="2" charset="-122"/>
              </a:rPr>
              <a:t>(Response Header Fields)</a:t>
            </a:r>
          </a:p>
          <a:p>
            <a:pPr lvl="1" eaLnBrk="1" hangingPunct="1"/>
            <a:r>
              <a:rPr lang="zh-CN" altLang="en-US" smtClean="0">
                <a:ea typeface="宋体" panose="02010600030101010101" pitchFamily="2" charset="-122"/>
              </a:rPr>
              <a:t>实体头字段</a:t>
            </a:r>
            <a:r>
              <a:rPr lang="en-US" altLang="zh-CN" smtClean="0">
                <a:ea typeface="宋体" panose="02010600030101010101" pitchFamily="2" charset="-122"/>
              </a:rPr>
              <a:t>(Entity Header Fileds)</a:t>
            </a: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310565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SDP</a:t>
            </a:r>
            <a:r>
              <a:rPr lang="zh-CN" altLang="zh-CN"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SDP:SessionDescriptionProtocol</a:t>
            </a:r>
            <a:r>
              <a:rPr lang="zh-CN" altLang="zh-CN" sz="1200" kern="1200" smtClean="0">
                <a:solidFill>
                  <a:schemeClr val="tx1"/>
                </a:solidFill>
                <a:effectLst/>
                <a:latin typeface="+mn-lt"/>
                <a:ea typeface="+mn-ea"/>
                <a:cs typeface="+mn-cs"/>
              </a:rPr>
              <a:t>会话描述协议）是由</a:t>
            </a:r>
            <a:r>
              <a:rPr lang="en-US" altLang="zh-CN" sz="1200" kern="1200" smtClean="0">
                <a:solidFill>
                  <a:schemeClr val="tx1"/>
                </a:solidFill>
                <a:effectLst/>
                <a:latin typeface="+mn-lt"/>
                <a:ea typeface="+mn-ea"/>
                <a:cs typeface="+mn-cs"/>
              </a:rPr>
              <a:t>IETF</a:t>
            </a:r>
            <a:r>
              <a:rPr lang="zh-CN" altLang="zh-CN"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Interne</a:t>
            </a:r>
            <a:r>
              <a:rPr lang="zh-CN" altLang="zh-CN" sz="1200" kern="1200" smtClean="0">
                <a:solidFill>
                  <a:schemeClr val="tx1"/>
                </a:solidFill>
                <a:effectLst/>
                <a:latin typeface="+mn-lt"/>
                <a:ea typeface="+mn-ea"/>
                <a:cs typeface="+mn-cs"/>
              </a:rPr>
              <a:t>工程任务组）作为</a:t>
            </a:r>
            <a:r>
              <a:rPr lang="en-US" altLang="zh-CN" sz="1200" kern="1200" smtClean="0">
                <a:solidFill>
                  <a:schemeClr val="tx1"/>
                </a:solidFill>
                <a:effectLst/>
                <a:latin typeface="+mn-lt"/>
                <a:ea typeface="+mn-ea"/>
                <a:cs typeface="+mn-cs"/>
              </a:rPr>
              <a:t>RFC4566</a:t>
            </a:r>
            <a:r>
              <a:rPr lang="zh-CN" altLang="zh-CN" sz="1200" kern="1200" smtClean="0">
                <a:solidFill>
                  <a:schemeClr val="tx1"/>
                </a:solidFill>
                <a:effectLst/>
                <a:latin typeface="+mn-lt"/>
                <a:ea typeface="+mn-ea"/>
                <a:cs typeface="+mn-cs"/>
              </a:rPr>
              <a:t>颁布，描述流媒体初始化参数的格式。其目的就是在媒体会话中，传递媒体流信息，允许会话描述的接收者去参与会话。</a:t>
            </a:r>
            <a:endParaRPr lang="zh-CN" altLang="en-US" dirty="0"/>
          </a:p>
        </p:txBody>
      </p:sp>
      <p:sp>
        <p:nvSpPr>
          <p:cNvPr id="4" name="灯片编号占位符 3"/>
          <p:cNvSpPr>
            <a:spLocks noGrp="1"/>
          </p:cNvSpPr>
          <p:nvPr>
            <p:ph type="sldNum" sz="quarter" idx="10"/>
          </p:nvPr>
        </p:nvSpPr>
        <p:spPr/>
        <p:txBody>
          <a:bodyPr/>
          <a:lstStyle/>
          <a:p>
            <a:fld id="{1A21B9DA-46C1-464B-BA62-C3BB487F9A1A}" type="slidenum">
              <a:rPr lang="zh-CN" altLang="en-US" smtClean="0"/>
              <a:t>46</a:t>
            </a:fld>
            <a:endParaRPr lang="zh-CN" altLang="en-US"/>
          </a:p>
        </p:txBody>
      </p:sp>
    </p:spTree>
    <p:extLst>
      <p:ext uri="{BB962C8B-B14F-4D97-AF65-F5344CB8AC3E}">
        <p14:creationId xmlns:p14="http://schemas.microsoft.com/office/powerpoint/2010/main" val="3667143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panose="02010600030101010101" pitchFamily="2" charset="-122"/>
              </a:rPr>
              <a:t>SDP</a:t>
            </a:r>
            <a:r>
              <a:rPr lang="zh-CN" altLang="en-US" smtClean="0">
                <a:ea typeface="宋体" panose="02010600030101010101" pitchFamily="2" charset="-122"/>
              </a:rPr>
              <a:t>文本信息包括：</a:t>
            </a:r>
            <a:endParaRPr lang="zh-CN" altLang="en-US" smtClean="0">
              <a:ea typeface="宋体" panose="02010600030101010101" pitchFamily="2" charset="-122"/>
              <a:sym typeface="Wingdings" panose="05000000000000000000" pitchFamily="2" charset="2"/>
            </a:endParaRPr>
          </a:p>
          <a:p>
            <a:r>
              <a:rPr lang="zh-CN" altLang="en-US" smtClean="0">
                <a:ea typeface="宋体" panose="02010600030101010101" pitchFamily="2" charset="-122"/>
                <a:sym typeface="Wingdings" panose="05000000000000000000" pitchFamily="2" charset="2"/>
              </a:rPr>
              <a:t></a:t>
            </a:r>
            <a:r>
              <a:rPr lang="zh-CN" altLang="en-US" smtClean="0">
                <a:ea typeface="宋体" panose="02010600030101010101" pitchFamily="2" charset="-122"/>
              </a:rPr>
              <a:t>	会话名称和意图；</a:t>
            </a:r>
            <a:endParaRPr lang="zh-CN" altLang="en-US" smtClean="0">
              <a:ea typeface="宋体" panose="02010600030101010101" pitchFamily="2" charset="-122"/>
              <a:sym typeface="Wingdings" panose="05000000000000000000" pitchFamily="2" charset="2"/>
            </a:endParaRPr>
          </a:p>
          <a:p>
            <a:r>
              <a:rPr lang="zh-CN" altLang="en-US" smtClean="0">
                <a:ea typeface="宋体" panose="02010600030101010101" pitchFamily="2" charset="-122"/>
                <a:sym typeface="Wingdings" panose="05000000000000000000" pitchFamily="2" charset="2"/>
              </a:rPr>
              <a:t></a:t>
            </a:r>
            <a:r>
              <a:rPr lang="zh-CN" altLang="en-US" smtClean="0">
                <a:ea typeface="宋体" panose="02010600030101010101" pitchFamily="2" charset="-122"/>
              </a:rPr>
              <a:t>	会话持续时间；</a:t>
            </a:r>
            <a:endParaRPr lang="zh-CN" altLang="en-US" smtClean="0">
              <a:ea typeface="宋体" panose="02010600030101010101" pitchFamily="2" charset="-122"/>
              <a:sym typeface="Wingdings" panose="05000000000000000000" pitchFamily="2" charset="2"/>
            </a:endParaRPr>
          </a:p>
          <a:p>
            <a:r>
              <a:rPr lang="zh-CN" altLang="en-US" smtClean="0">
                <a:ea typeface="宋体" panose="02010600030101010101" pitchFamily="2" charset="-122"/>
                <a:sym typeface="Wingdings" panose="05000000000000000000" pitchFamily="2" charset="2"/>
              </a:rPr>
              <a:t></a:t>
            </a:r>
            <a:r>
              <a:rPr lang="zh-CN" altLang="en-US" smtClean="0">
                <a:ea typeface="宋体" panose="02010600030101010101" pitchFamily="2" charset="-122"/>
              </a:rPr>
              <a:t>	构成会话的媒体；</a:t>
            </a:r>
            <a:endParaRPr lang="zh-CN" altLang="en-US" smtClean="0">
              <a:ea typeface="宋体" panose="02010600030101010101" pitchFamily="2" charset="-122"/>
              <a:sym typeface="Wingdings" panose="05000000000000000000" pitchFamily="2" charset="2"/>
            </a:endParaRPr>
          </a:p>
          <a:p>
            <a:r>
              <a:rPr lang="zh-CN" altLang="en-US" smtClean="0">
                <a:ea typeface="宋体" panose="02010600030101010101" pitchFamily="2" charset="-122"/>
                <a:sym typeface="Wingdings" panose="05000000000000000000" pitchFamily="2" charset="2"/>
              </a:rPr>
              <a:t></a:t>
            </a:r>
            <a:r>
              <a:rPr lang="zh-CN" altLang="en-US" smtClean="0">
                <a:ea typeface="宋体" panose="02010600030101010101" pitchFamily="2" charset="-122"/>
              </a:rPr>
              <a:t>	有关接收媒体的信息（地址等）。 </a:t>
            </a:r>
          </a:p>
        </p:txBody>
      </p:sp>
    </p:spTree>
    <p:extLst>
      <p:ext uri="{BB962C8B-B14F-4D97-AF65-F5344CB8AC3E}">
        <p14:creationId xmlns:p14="http://schemas.microsoft.com/office/powerpoint/2010/main" val="1518322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panose="02010600030101010101" pitchFamily="2" charset="-122"/>
              </a:rPr>
              <a:t>v</a:t>
            </a:r>
            <a:r>
              <a:rPr lang="zh-CN" altLang="en-US" smtClean="0">
                <a:ea typeface="宋体" panose="02010600030101010101" pitchFamily="2" charset="-122"/>
              </a:rPr>
              <a:t>，</a:t>
            </a:r>
            <a:r>
              <a:rPr lang="en-US" altLang="zh-CN" smtClean="0">
                <a:ea typeface="宋体" panose="02010600030101010101" pitchFamily="2" charset="-122"/>
              </a:rPr>
              <a:t>o</a:t>
            </a:r>
            <a:r>
              <a:rPr lang="zh-CN" altLang="en-US" smtClean="0">
                <a:ea typeface="宋体" panose="02010600030101010101" pitchFamily="2" charset="-122"/>
              </a:rPr>
              <a:t>，</a:t>
            </a:r>
            <a:r>
              <a:rPr lang="en-US" altLang="zh-CN" smtClean="0">
                <a:ea typeface="宋体" panose="02010600030101010101" pitchFamily="2" charset="-122"/>
              </a:rPr>
              <a:t>s</a:t>
            </a:r>
            <a:r>
              <a:rPr lang="zh-CN" altLang="en-US" smtClean="0">
                <a:ea typeface="宋体" panose="02010600030101010101" pitchFamily="2" charset="-122"/>
              </a:rPr>
              <a:t>，</a:t>
            </a:r>
            <a:r>
              <a:rPr lang="en-US" altLang="zh-CN" smtClean="0">
                <a:ea typeface="宋体" panose="02010600030101010101" pitchFamily="2" charset="-122"/>
              </a:rPr>
              <a:t>t</a:t>
            </a:r>
            <a:r>
              <a:rPr lang="zh-CN" altLang="en-US" smtClean="0">
                <a:ea typeface="宋体" panose="02010600030101010101" pitchFamily="2" charset="-122"/>
              </a:rPr>
              <a:t>，</a:t>
            </a:r>
            <a:r>
              <a:rPr lang="en-US" altLang="zh-CN" smtClean="0">
                <a:ea typeface="宋体" panose="02010600030101010101" pitchFamily="2" charset="-122"/>
              </a:rPr>
              <a:t>m</a:t>
            </a:r>
            <a:r>
              <a:rPr lang="zh-CN" altLang="en-US" smtClean="0">
                <a:ea typeface="宋体" panose="02010600030101010101" pitchFamily="2" charset="-122"/>
              </a:rPr>
              <a:t>为必须的，其他项为可选； </a:t>
            </a:r>
          </a:p>
        </p:txBody>
      </p:sp>
    </p:spTree>
    <p:extLst>
      <p:ext uri="{BB962C8B-B14F-4D97-AF65-F5344CB8AC3E}">
        <p14:creationId xmlns:p14="http://schemas.microsoft.com/office/powerpoint/2010/main" val="1513093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21B9DA-46C1-464B-BA62-C3BB487F9A1A}" type="slidenum">
              <a:rPr lang="zh-CN" altLang="en-US" smtClean="0"/>
              <a:t>52</a:t>
            </a:fld>
            <a:endParaRPr lang="zh-CN" altLang="en-US"/>
          </a:p>
        </p:txBody>
      </p:sp>
    </p:spTree>
    <p:extLst>
      <p:ext uri="{BB962C8B-B14F-4D97-AF65-F5344CB8AC3E}">
        <p14:creationId xmlns:p14="http://schemas.microsoft.com/office/powerpoint/2010/main" val="4173541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917575" y="744538"/>
            <a:ext cx="4962525" cy="3722687"/>
          </a:xfrm>
          <a:ln/>
        </p:spPr>
      </p:sp>
      <p:sp>
        <p:nvSpPr>
          <p:cNvPr id="177155"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鉴权采用</a:t>
            </a:r>
            <a:r>
              <a:rPr lang="en-US" altLang="zh-CN" smtClean="0">
                <a:ea typeface="宋体" panose="02010600030101010101" pitchFamily="2" charset="-122"/>
              </a:rPr>
              <a:t>Challenge</a:t>
            </a:r>
            <a:r>
              <a:rPr lang="zh-CN" altLang="en-US" smtClean="0">
                <a:ea typeface="宋体" panose="02010600030101010101" pitchFamily="2" charset="-122"/>
              </a:rPr>
              <a:t>－</a:t>
            </a:r>
            <a:r>
              <a:rPr lang="en-US" altLang="zh-CN" smtClean="0">
                <a:ea typeface="宋体" panose="02010600030101010101" pitchFamily="2" charset="-122"/>
              </a:rPr>
              <a:t>Response</a:t>
            </a:r>
            <a:r>
              <a:rPr lang="zh-CN" altLang="en-US" smtClean="0">
                <a:ea typeface="宋体" panose="02010600030101010101" pitchFamily="2" charset="-122"/>
              </a:rPr>
              <a:t>的方式</a:t>
            </a:r>
          </a:p>
          <a:p>
            <a:pPr eaLnBrk="1" hangingPunct="1"/>
            <a:r>
              <a:rPr lang="zh-CN" altLang="en-US" smtClean="0">
                <a:ea typeface="宋体" panose="02010600030101010101" pitchFamily="2" charset="-122"/>
              </a:rPr>
              <a:t>基本鉴权和摘要鉴权采用在客代理和服务器之间共享保密－设定信任关系的方式实现</a:t>
            </a:r>
          </a:p>
          <a:p>
            <a:pPr eaLnBrk="1" hangingPunct="1"/>
            <a:r>
              <a:rPr lang="zh-CN" altLang="en-US" smtClean="0">
                <a:ea typeface="宋体" panose="02010600030101010101" pitchFamily="2" charset="-122"/>
              </a:rPr>
              <a:t>通常用于输出请求</a:t>
            </a:r>
          </a:p>
        </p:txBody>
      </p:sp>
    </p:spTree>
    <p:extLst>
      <p:ext uri="{BB962C8B-B14F-4D97-AF65-F5344CB8AC3E}">
        <p14:creationId xmlns:p14="http://schemas.microsoft.com/office/powerpoint/2010/main" val="31291674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917575" y="744538"/>
            <a:ext cx="4962525" cy="3722687"/>
          </a:xfrm>
          <a:ln/>
        </p:spPr>
      </p:sp>
      <p:sp>
        <p:nvSpPr>
          <p:cNvPr id="178179"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sym typeface="Wingdings" panose="05000000000000000000" pitchFamily="2" charset="2"/>
              </a:rPr>
              <a:t>主叫</a:t>
            </a:r>
            <a:r>
              <a:rPr lang="en-US" altLang="zh-CN" smtClean="0">
                <a:ea typeface="宋体" panose="02010600030101010101" pitchFamily="2" charset="-122"/>
                <a:sym typeface="Wingdings" panose="05000000000000000000" pitchFamily="2" charset="2"/>
              </a:rPr>
              <a:t>A</a:t>
            </a:r>
            <a:r>
              <a:rPr lang="zh-CN" altLang="en-US" smtClean="0">
                <a:ea typeface="宋体" panose="02010600030101010101" pitchFamily="2" charset="-122"/>
                <a:sym typeface="Wingdings" panose="05000000000000000000" pitchFamily="2" charset="2"/>
              </a:rPr>
              <a:t>向被叫</a:t>
            </a:r>
            <a:r>
              <a:rPr lang="en-US" altLang="zh-CN" smtClean="0">
                <a:ea typeface="宋体" panose="02010600030101010101" pitchFamily="2" charset="-122"/>
                <a:sym typeface="Wingdings" panose="05000000000000000000" pitchFamily="2" charset="2"/>
              </a:rPr>
              <a:t>B</a:t>
            </a:r>
            <a:r>
              <a:rPr lang="zh-CN" altLang="en-US" smtClean="0">
                <a:ea typeface="宋体" panose="02010600030101010101" pitchFamily="2" charset="-122"/>
                <a:sym typeface="Wingdings" panose="05000000000000000000" pitchFamily="2" charset="2"/>
              </a:rPr>
              <a:t>发起邀请</a:t>
            </a:r>
          </a:p>
        </p:txBody>
      </p:sp>
    </p:spTree>
    <p:extLst>
      <p:ext uri="{BB962C8B-B14F-4D97-AF65-F5344CB8AC3E}">
        <p14:creationId xmlns:p14="http://schemas.microsoft.com/office/powerpoint/2010/main" val="18478521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917575" y="744538"/>
            <a:ext cx="4962525" cy="3722687"/>
          </a:xfrm>
          <a:ln/>
        </p:spPr>
      </p:sp>
      <p:sp>
        <p:nvSpPr>
          <p:cNvPr id="179203"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sym typeface="Wingdings" panose="05000000000000000000" pitchFamily="2" charset="2"/>
              </a:rPr>
              <a:t>被叫空闲，被叫振铃</a:t>
            </a:r>
          </a:p>
        </p:txBody>
      </p:sp>
    </p:spTree>
    <p:extLst>
      <p:ext uri="{BB962C8B-B14F-4D97-AF65-F5344CB8AC3E}">
        <p14:creationId xmlns:p14="http://schemas.microsoft.com/office/powerpoint/2010/main" val="3096585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xfrm>
            <a:off x="917575" y="744538"/>
            <a:ext cx="4962525" cy="3722687"/>
          </a:xfrm>
          <a:ln/>
        </p:spPr>
      </p:sp>
      <p:sp>
        <p:nvSpPr>
          <p:cNvPr id="180227"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sym typeface="Wingdings" panose="05000000000000000000" pitchFamily="2" charset="2"/>
              </a:rPr>
              <a:t>被叫摘机应答</a:t>
            </a:r>
          </a:p>
        </p:txBody>
      </p:sp>
    </p:spTree>
    <p:extLst>
      <p:ext uri="{BB962C8B-B14F-4D97-AF65-F5344CB8AC3E}">
        <p14:creationId xmlns:p14="http://schemas.microsoft.com/office/powerpoint/2010/main" val="2023173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917575" y="744538"/>
            <a:ext cx="4962525" cy="3722687"/>
          </a:xfrm>
          <a:ln/>
        </p:spPr>
      </p:sp>
      <p:sp>
        <p:nvSpPr>
          <p:cNvPr id="181251"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sym typeface="Wingdings" panose="05000000000000000000" pitchFamily="2" charset="2"/>
              </a:rPr>
              <a:t>主叫确认收到被叫摘机消息</a:t>
            </a:r>
          </a:p>
        </p:txBody>
      </p:sp>
    </p:spTree>
    <p:extLst>
      <p:ext uri="{BB962C8B-B14F-4D97-AF65-F5344CB8AC3E}">
        <p14:creationId xmlns:p14="http://schemas.microsoft.com/office/powerpoint/2010/main" val="76751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917575" y="744538"/>
            <a:ext cx="4962525" cy="3722687"/>
          </a:xfrm>
          <a:ln/>
        </p:spPr>
      </p:sp>
      <p:sp>
        <p:nvSpPr>
          <p:cNvPr id="141315"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500" b="1" smtClean="0">
                <a:latin typeface="FuturaA Md BT" pitchFamily="34" charset="0"/>
                <a:ea typeface="宋体" panose="02010600030101010101" pitchFamily="2" charset="-122"/>
              </a:rPr>
              <a:t>SIP</a:t>
            </a:r>
            <a:r>
              <a:rPr lang="zh-CN" altLang="en-US" sz="1500" b="1" smtClean="0">
                <a:latin typeface="FuturaA Md BT" pitchFamily="34" charset="0"/>
                <a:ea typeface="宋体" panose="02010600030101010101" pitchFamily="2" charset="-122"/>
              </a:rPr>
              <a:t>的网络模型由两部分组成：</a:t>
            </a:r>
          </a:p>
          <a:p>
            <a:pPr eaLnBrk="1" hangingPunct="1"/>
            <a:r>
              <a:rPr lang="en-US" altLang="zh-CN" sz="1500" b="1" smtClean="0">
                <a:latin typeface="FuturaA Md BT" pitchFamily="34" charset="0"/>
                <a:ea typeface="宋体" panose="02010600030101010101" pitchFamily="2" charset="-122"/>
              </a:rPr>
              <a:t>SIP</a:t>
            </a:r>
            <a:r>
              <a:rPr lang="zh-CN" altLang="en-US" sz="1500" b="1" smtClean="0">
                <a:latin typeface="FuturaA Md BT" pitchFamily="34" charset="0"/>
                <a:ea typeface="宋体" panose="02010600030101010101" pitchFamily="2" charset="-122"/>
              </a:rPr>
              <a:t>客户机</a:t>
            </a:r>
          </a:p>
          <a:p>
            <a:pPr eaLnBrk="1" hangingPunct="1"/>
            <a:r>
              <a:rPr lang="zh-CN" altLang="en-US" sz="1500" b="1" smtClean="0">
                <a:latin typeface="FuturaA Md BT" pitchFamily="34" charset="0"/>
                <a:ea typeface="宋体" panose="02010600030101010101" pitchFamily="2" charset="-122"/>
              </a:rPr>
              <a:t>服务器</a:t>
            </a:r>
          </a:p>
        </p:txBody>
      </p:sp>
    </p:spTree>
    <p:extLst>
      <p:ext uri="{BB962C8B-B14F-4D97-AF65-F5344CB8AC3E}">
        <p14:creationId xmlns:p14="http://schemas.microsoft.com/office/powerpoint/2010/main" val="18563348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917575" y="744538"/>
            <a:ext cx="4962525" cy="3722687"/>
          </a:xfrm>
          <a:ln/>
        </p:spPr>
      </p:sp>
      <p:sp>
        <p:nvSpPr>
          <p:cNvPr id="182275"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被叫</a:t>
            </a:r>
            <a:r>
              <a:rPr lang="en-US" altLang="zh-CN" smtClean="0">
                <a:ea typeface="宋体" panose="02010600030101010101" pitchFamily="2" charset="-122"/>
              </a:rPr>
              <a:t>B</a:t>
            </a:r>
            <a:r>
              <a:rPr lang="zh-CN" altLang="en-US" smtClean="0">
                <a:ea typeface="宋体" panose="02010600030101010101" pitchFamily="2" charset="-122"/>
              </a:rPr>
              <a:t>挂机结束会话</a:t>
            </a:r>
          </a:p>
        </p:txBody>
      </p:sp>
    </p:spTree>
    <p:extLst>
      <p:ext uri="{BB962C8B-B14F-4D97-AF65-F5344CB8AC3E}">
        <p14:creationId xmlns:p14="http://schemas.microsoft.com/office/powerpoint/2010/main" val="38087728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917575" y="744538"/>
            <a:ext cx="4962525" cy="3722687"/>
          </a:xfrm>
          <a:ln/>
        </p:spPr>
      </p:sp>
      <p:sp>
        <p:nvSpPr>
          <p:cNvPr id="183299"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主叫</a:t>
            </a:r>
            <a:r>
              <a:rPr lang="en-US" altLang="zh-CN" smtClean="0">
                <a:ea typeface="宋体" panose="02010600030101010101" pitchFamily="2" charset="-122"/>
              </a:rPr>
              <a:t>A</a:t>
            </a:r>
            <a:r>
              <a:rPr lang="zh-CN" altLang="en-US" smtClean="0">
                <a:ea typeface="宋体" panose="02010600030101010101" pitchFamily="2" charset="-122"/>
              </a:rPr>
              <a:t>确认收到被叫挂机消息</a:t>
            </a:r>
          </a:p>
        </p:txBody>
      </p:sp>
    </p:spTree>
    <p:extLst>
      <p:ext uri="{BB962C8B-B14F-4D97-AF65-F5344CB8AC3E}">
        <p14:creationId xmlns:p14="http://schemas.microsoft.com/office/powerpoint/2010/main" val="32022990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917575" y="744538"/>
            <a:ext cx="4962525" cy="3722687"/>
          </a:xfrm>
          <a:ln/>
        </p:spPr>
      </p:sp>
      <p:sp>
        <p:nvSpPr>
          <p:cNvPr id="184323"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用户</a:t>
            </a:r>
            <a:r>
              <a:rPr lang="en-US" altLang="zh-CN" smtClean="0">
                <a:ea typeface="宋体" panose="02010600030101010101" pitchFamily="2" charset="-122"/>
              </a:rPr>
              <a:t>A</a:t>
            </a:r>
            <a:r>
              <a:rPr lang="zh-CN" altLang="en-US" smtClean="0">
                <a:ea typeface="宋体" panose="02010600030101010101" pitchFamily="2" charset="-122"/>
              </a:rPr>
              <a:t>通过代理服务器向用户</a:t>
            </a:r>
            <a:r>
              <a:rPr lang="en-US" altLang="zh-CN" smtClean="0">
                <a:ea typeface="宋体" panose="02010600030101010101" pitchFamily="2" charset="-122"/>
              </a:rPr>
              <a:t>B</a:t>
            </a:r>
            <a:r>
              <a:rPr lang="zh-CN" altLang="en-US" smtClean="0">
                <a:ea typeface="宋体" panose="02010600030101010101" pitchFamily="2" charset="-122"/>
              </a:rPr>
              <a:t>发起呼叫</a:t>
            </a:r>
          </a:p>
        </p:txBody>
      </p:sp>
    </p:spTree>
    <p:extLst>
      <p:ext uri="{BB962C8B-B14F-4D97-AF65-F5344CB8AC3E}">
        <p14:creationId xmlns:p14="http://schemas.microsoft.com/office/powerpoint/2010/main" val="1358426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917575" y="744538"/>
            <a:ext cx="4962525" cy="3722687"/>
          </a:xfrm>
          <a:ln/>
        </p:spPr>
      </p:sp>
      <p:sp>
        <p:nvSpPr>
          <p:cNvPr id="185347"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代理服务器通过查询位置服务器，得到被叫</a:t>
            </a:r>
            <a:r>
              <a:rPr lang="en-US" altLang="zh-CN" smtClean="0">
                <a:ea typeface="宋体" panose="02010600030101010101" pitchFamily="2" charset="-122"/>
              </a:rPr>
              <a:t>B</a:t>
            </a:r>
            <a:r>
              <a:rPr lang="zh-CN" altLang="en-US" smtClean="0">
                <a:ea typeface="宋体" panose="02010600030101010101" pitchFamily="2" charset="-122"/>
              </a:rPr>
              <a:t>的位置信息</a:t>
            </a:r>
            <a:r>
              <a:rPr lang="en-US" altLang="zh-CN" smtClean="0">
                <a:ea typeface="宋体" panose="02010600030101010101" pitchFamily="2" charset="-122"/>
              </a:rPr>
              <a:t>, </a:t>
            </a:r>
            <a:r>
              <a:rPr lang="zh-CN" altLang="en-US" smtClean="0">
                <a:ea typeface="宋体" panose="02010600030101010101" pitchFamily="2" charset="-122"/>
              </a:rPr>
              <a:t>通知用户</a:t>
            </a:r>
            <a:r>
              <a:rPr lang="en-US" altLang="zh-CN" smtClean="0">
                <a:ea typeface="宋体" panose="02010600030101010101" pitchFamily="2" charset="-122"/>
              </a:rPr>
              <a:t>A</a:t>
            </a:r>
            <a:r>
              <a:rPr lang="zh-CN" altLang="en-US" smtClean="0">
                <a:ea typeface="宋体" panose="02010600030101010101" pitchFamily="2" charset="-122"/>
              </a:rPr>
              <a:t>呼叫进行中</a:t>
            </a:r>
          </a:p>
        </p:txBody>
      </p:sp>
    </p:spTree>
    <p:extLst>
      <p:ext uri="{BB962C8B-B14F-4D97-AF65-F5344CB8AC3E}">
        <p14:creationId xmlns:p14="http://schemas.microsoft.com/office/powerpoint/2010/main" val="12570612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917575" y="744538"/>
            <a:ext cx="4962525" cy="3722687"/>
          </a:xfrm>
          <a:ln/>
        </p:spPr>
      </p:sp>
      <p:sp>
        <p:nvSpPr>
          <p:cNvPr id="186371"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代理服务器向用户</a:t>
            </a:r>
            <a:r>
              <a:rPr lang="en-US" altLang="zh-CN" smtClean="0">
                <a:ea typeface="宋体" panose="02010600030101010101" pitchFamily="2" charset="-122"/>
              </a:rPr>
              <a:t>B</a:t>
            </a:r>
            <a:r>
              <a:rPr lang="zh-CN" altLang="en-US" smtClean="0">
                <a:ea typeface="宋体" panose="02010600030101010101" pitchFamily="2" charset="-122"/>
              </a:rPr>
              <a:t>发起会话邀请</a:t>
            </a:r>
          </a:p>
        </p:txBody>
      </p:sp>
    </p:spTree>
    <p:extLst>
      <p:ext uri="{BB962C8B-B14F-4D97-AF65-F5344CB8AC3E}">
        <p14:creationId xmlns:p14="http://schemas.microsoft.com/office/powerpoint/2010/main" val="6358335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917575" y="744538"/>
            <a:ext cx="4962525" cy="3722687"/>
          </a:xfrm>
          <a:ln/>
        </p:spPr>
      </p:sp>
      <p:sp>
        <p:nvSpPr>
          <p:cNvPr id="187395"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用户</a:t>
            </a:r>
            <a:r>
              <a:rPr lang="en-US" altLang="zh-CN" smtClean="0">
                <a:ea typeface="宋体" panose="02010600030101010101" pitchFamily="2" charset="-122"/>
              </a:rPr>
              <a:t>B</a:t>
            </a:r>
            <a:r>
              <a:rPr lang="zh-CN" altLang="en-US" smtClean="0">
                <a:ea typeface="宋体" panose="02010600030101010101" pitchFamily="2" charset="-122"/>
              </a:rPr>
              <a:t>应答会话邀请</a:t>
            </a:r>
          </a:p>
        </p:txBody>
      </p:sp>
    </p:spTree>
    <p:extLst>
      <p:ext uri="{BB962C8B-B14F-4D97-AF65-F5344CB8AC3E}">
        <p14:creationId xmlns:p14="http://schemas.microsoft.com/office/powerpoint/2010/main" val="27301078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917575" y="744538"/>
            <a:ext cx="4962525" cy="3722687"/>
          </a:xfrm>
          <a:ln/>
        </p:spPr>
      </p:sp>
      <p:sp>
        <p:nvSpPr>
          <p:cNvPr id="188419"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代理服务器转发应答消息</a:t>
            </a:r>
          </a:p>
        </p:txBody>
      </p:sp>
    </p:spTree>
    <p:extLst>
      <p:ext uri="{BB962C8B-B14F-4D97-AF65-F5344CB8AC3E}">
        <p14:creationId xmlns:p14="http://schemas.microsoft.com/office/powerpoint/2010/main" val="2816213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917575" y="744538"/>
            <a:ext cx="4962525" cy="3722687"/>
          </a:xfrm>
          <a:ln/>
        </p:spPr>
      </p:sp>
      <p:sp>
        <p:nvSpPr>
          <p:cNvPr id="189443"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用户</a:t>
            </a:r>
            <a:r>
              <a:rPr lang="en-US" altLang="zh-CN" smtClean="0">
                <a:ea typeface="宋体" panose="02010600030101010101" pitchFamily="2" charset="-122"/>
              </a:rPr>
              <a:t>A</a:t>
            </a:r>
            <a:r>
              <a:rPr lang="zh-CN" altLang="en-US" smtClean="0">
                <a:ea typeface="宋体" panose="02010600030101010101" pitchFamily="2" charset="-122"/>
              </a:rPr>
              <a:t>确认收到用户</a:t>
            </a:r>
            <a:r>
              <a:rPr lang="en-US" altLang="zh-CN" smtClean="0">
                <a:ea typeface="宋体" panose="02010600030101010101" pitchFamily="2" charset="-122"/>
              </a:rPr>
              <a:t>B</a:t>
            </a:r>
            <a:r>
              <a:rPr lang="zh-CN" altLang="en-US" smtClean="0">
                <a:ea typeface="宋体" panose="02010600030101010101" pitchFamily="2" charset="-122"/>
              </a:rPr>
              <a:t>的应答信号</a:t>
            </a:r>
          </a:p>
        </p:txBody>
      </p:sp>
    </p:spTree>
    <p:extLst>
      <p:ext uri="{BB962C8B-B14F-4D97-AF65-F5344CB8AC3E}">
        <p14:creationId xmlns:p14="http://schemas.microsoft.com/office/powerpoint/2010/main" val="34071809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917575" y="744538"/>
            <a:ext cx="4962525" cy="3722687"/>
          </a:xfrm>
          <a:ln/>
        </p:spPr>
      </p:sp>
      <p:sp>
        <p:nvSpPr>
          <p:cNvPr id="190467"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代理服务器转发用户</a:t>
            </a:r>
            <a:r>
              <a:rPr lang="en-US" altLang="zh-CN" smtClean="0">
                <a:ea typeface="宋体" panose="02010600030101010101" pitchFamily="2" charset="-122"/>
              </a:rPr>
              <a:t>A</a:t>
            </a:r>
            <a:r>
              <a:rPr lang="zh-CN" altLang="en-US" smtClean="0">
                <a:ea typeface="宋体" panose="02010600030101010101" pitchFamily="2" charset="-122"/>
              </a:rPr>
              <a:t>的确认消息给用户</a:t>
            </a:r>
            <a:r>
              <a:rPr lang="en-US" altLang="zh-CN" smtClean="0">
                <a:ea typeface="宋体" panose="02010600030101010101" pitchFamily="2" charset="-122"/>
              </a:rPr>
              <a:t>B, </a:t>
            </a:r>
            <a:r>
              <a:rPr lang="zh-CN" altLang="en-US" smtClean="0">
                <a:ea typeface="宋体" panose="02010600030101010101" pitchFamily="2" charset="-122"/>
              </a:rPr>
              <a:t>会话双方开始通信</a:t>
            </a:r>
          </a:p>
        </p:txBody>
      </p:sp>
    </p:spTree>
    <p:extLst>
      <p:ext uri="{BB962C8B-B14F-4D97-AF65-F5344CB8AC3E}">
        <p14:creationId xmlns:p14="http://schemas.microsoft.com/office/powerpoint/2010/main" val="1081168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917575" y="744538"/>
            <a:ext cx="4962525" cy="3722687"/>
          </a:xfrm>
          <a:ln/>
        </p:spPr>
      </p:sp>
      <p:sp>
        <p:nvSpPr>
          <p:cNvPr id="142339"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panose="02010600030101010101" pitchFamily="2" charset="-122"/>
              </a:rPr>
              <a:t>SIP</a:t>
            </a:r>
            <a:r>
              <a:rPr lang="zh-CN" altLang="en-US" dirty="0" smtClean="0">
                <a:ea typeface="宋体" panose="02010600030101010101" pitchFamily="2" charset="-122"/>
              </a:rPr>
              <a:t>网络组成</a:t>
            </a:r>
            <a:r>
              <a:rPr lang="en-US" altLang="zh-CN" dirty="0" smtClean="0">
                <a:ea typeface="宋体" panose="02010600030101010101" pitchFamily="2" charset="-122"/>
              </a:rPr>
              <a:t>:</a:t>
            </a:r>
          </a:p>
          <a:p>
            <a:pPr eaLnBrk="1" hangingPunct="1"/>
            <a:r>
              <a:rPr lang="en-US" altLang="zh-CN" dirty="0" smtClean="0">
                <a:ea typeface="宋体" panose="02010600030101010101" pitchFamily="2" charset="-122"/>
              </a:rPr>
              <a:t>1</a:t>
            </a:r>
            <a:r>
              <a:rPr lang="zh-CN" altLang="en-US" dirty="0" smtClean="0">
                <a:ea typeface="宋体" panose="02010600030101010101" pitchFamily="2" charset="-122"/>
              </a:rPr>
              <a:t>。 用户代理</a:t>
            </a:r>
            <a:r>
              <a:rPr lang="en-US" altLang="zh-CN" dirty="0" smtClean="0">
                <a:ea typeface="宋体" panose="02010600030101010101" pitchFamily="2" charset="-122"/>
              </a:rPr>
              <a:t>(UA):</a:t>
            </a:r>
            <a:r>
              <a:rPr lang="zh-CN" altLang="en-US" dirty="0" smtClean="0">
                <a:ea typeface="宋体" panose="02010600030101010101" pitchFamily="2" charset="-122"/>
              </a:rPr>
              <a:t>用户终端</a:t>
            </a:r>
            <a:r>
              <a:rPr lang="en-US" altLang="zh-CN" dirty="0" smtClean="0">
                <a:ea typeface="宋体" panose="02010600030101010101" pitchFamily="2" charset="-122"/>
              </a:rPr>
              <a:t>(</a:t>
            </a:r>
            <a:r>
              <a:rPr lang="zh-CN" altLang="en-US" dirty="0" smtClean="0">
                <a:ea typeface="宋体" panose="02010600030101010101" pitchFamily="2" charset="-122"/>
              </a:rPr>
              <a:t>如</a:t>
            </a:r>
            <a:r>
              <a:rPr lang="en-US" altLang="zh-CN" dirty="0" smtClean="0">
                <a:ea typeface="宋体" panose="02010600030101010101" pitchFamily="2" charset="-122"/>
              </a:rPr>
              <a:t>:PC</a:t>
            </a:r>
            <a:r>
              <a:rPr lang="zh-CN" altLang="en-US" dirty="0" smtClean="0">
                <a:ea typeface="宋体" panose="02010600030101010101" pitchFamily="2" charset="-122"/>
              </a:rPr>
              <a:t>、手机、</a:t>
            </a:r>
            <a:r>
              <a:rPr lang="en-US" altLang="zh-CN" dirty="0" smtClean="0">
                <a:ea typeface="宋体" panose="02010600030101010101" pitchFamily="2" charset="-122"/>
              </a:rPr>
              <a:t>PDA)</a:t>
            </a:r>
          </a:p>
          <a:p>
            <a:pPr eaLnBrk="1" hangingPunct="1"/>
            <a:r>
              <a:rPr lang="en-US" altLang="zh-CN" dirty="0" smtClean="0">
                <a:ea typeface="宋体" panose="02010600030101010101" pitchFamily="2" charset="-122"/>
              </a:rPr>
              <a:t> UAC(</a:t>
            </a:r>
            <a:r>
              <a:rPr lang="zh-CN" altLang="en-US" dirty="0" smtClean="0">
                <a:ea typeface="宋体" panose="02010600030101010101" pitchFamily="2" charset="-122"/>
              </a:rPr>
              <a:t>用户代理客户端</a:t>
            </a:r>
            <a:r>
              <a:rPr lang="en-US" altLang="zh-CN" dirty="0" smtClean="0">
                <a:ea typeface="宋体" panose="02010600030101010101" pitchFamily="2" charset="-122"/>
              </a:rPr>
              <a:t>):</a:t>
            </a:r>
            <a:r>
              <a:rPr lang="zh-CN" altLang="en-US" dirty="0" smtClean="0">
                <a:ea typeface="宋体" panose="02010600030101010101" pitchFamily="2" charset="-122"/>
              </a:rPr>
              <a:t>用于发起呼叫</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 </a:t>
            </a:r>
            <a:r>
              <a:rPr lang="en-US" altLang="zh-CN" dirty="0" smtClean="0">
                <a:ea typeface="宋体" panose="02010600030101010101" pitchFamily="2" charset="-122"/>
              </a:rPr>
              <a:t>UAS(</a:t>
            </a:r>
            <a:r>
              <a:rPr lang="zh-CN" altLang="en-US" dirty="0" smtClean="0">
                <a:ea typeface="宋体" panose="02010600030101010101" pitchFamily="2" charset="-122"/>
              </a:rPr>
              <a:t>用户代理服务器</a:t>
            </a:r>
            <a:r>
              <a:rPr lang="en-US" altLang="zh-CN" dirty="0" smtClean="0">
                <a:ea typeface="宋体" panose="02010600030101010101" pitchFamily="2" charset="-122"/>
              </a:rPr>
              <a:t>):</a:t>
            </a:r>
            <a:r>
              <a:rPr lang="zh-CN" altLang="en-US" dirty="0" smtClean="0">
                <a:ea typeface="宋体" panose="02010600030101010101" pitchFamily="2" charset="-122"/>
              </a:rPr>
              <a:t>用于响应呼叫</a:t>
            </a:r>
          </a:p>
          <a:p>
            <a:pPr eaLnBrk="1" hangingPunct="1"/>
            <a:r>
              <a:rPr lang="en-US" altLang="zh-CN" dirty="0" smtClean="0">
                <a:ea typeface="宋体" panose="02010600030101010101" pitchFamily="2" charset="-122"/>
              </a:rPr>
              <a:t>2</a:t>
            </a:r>
            <a:r>
              <a:rPr lang="zh-CN" altLang="en-US" dirty="0" smtClean="0">
                <a:ea typeface="宋体" panose="02010600030101010101" pitchFamily="2" charset="-122"/>
              </a:rPr>
              <a:t>。网络服务器</a:t>
            </a:r>
            <a:r>
              <a:rPr lang="en-US" altLang="zh-CN" dirty="0" smtClean="0">
                <a:ea typeface="宋体" panose="02010600030101010101" pitchFamily="2" charset="-122"/>
              </a:rPr>
              <a:t>:</a:t>
            </a:r>
          </a:p>
          <a:p>
            <a:pPr eaLnBrk="1" hangingPunct="1"/>
            <a:r>
              <a:rPr lang="en-US" altLang="zh-CN" dirty="0" smtClean="0">
                <a:ea typeface="宋体" panose="02010600030101010101" pitchFamily="2" charset="-122"/>
              </a:rPr>
              <a:t>SIP</a:t>
            </a:r>
            <a:r>
              <a:rPr lang="zh-CN" altLang="en-US" dirty="0" smtClean="0">
                <a:ea typeface="宋体" panose="02010600030101010101" pitchFamily="2" charset="-122"/>
              </a:rPr>
              <a:t>代理服务器</a:t>
            </a:r>
            <a:r>
              <a:rPr lang="en-US" altLang="zh-CN" dirty="0" smtClean="0">
                <a:ea typeface="宋体" panose="02010600030101010101" pitchFamily="2" charset="-122"/>
              </a:rPr>
              <a:t>:</a:t>
            </a:r>
            <a:r>
              <a:rPr lang="zh-CN" altLang="en-US" dirty="0" smtClean="0">
                <a:ea typeface="宋体" panose="02010600030101010101" pitchFamily="2" charset="-122"/>
              </a:rPr>
              <a:t>将</a:t>
            </a:r>
            <a:r>
              <a:rPr lang="en-US" altLang="zh-CN" dirty="0" smtClean="0">
                <a:ea typeface="宋体" panose="02010600030101010101" pitchFamily="2" charset="-122"/>
              </a:rPr>
              <a:t>Request</a:t>
            </a:r>
            <a:r>
              <a:rPr lang="zh-CN" altLang="en-US" dirty="0" smtClean="0">
                <a:ea typeface="宋体" panose="02010600030101010101" pitchFamily="2" charset="-122"/>
              </a:rPr>
              <a:t>和</a:t>
            </a:r>
            <a:r>
              <a:rPr lang="en-US" altLang="zh-CN" dirty="0" smtClean="0">
                <a:ea typeface="宋体" panose="02010600030101010101" pitchFamily="2" charset="-122"/>
              </a:rPr>
              <a:t>Response</a:t>
            </a:r>
            <a:r>
              <a:rPr lang="zh-CN" altLang="en-US" dirty="0" smtClean="0">
                <a:ea typeface="宋体" panose="02010600030101010101" pitchFamily="2" charset="-122"/>
              </a:rPr>
              <a:t>转发到下一台服务器或</a:t>
            </a:r>
            <a:r>
              <a:rPr lang="en-US" altLang="zh-CN" dirty="0" smtClean="0">
                <a:ea typeface="宋体" panose="02010600030101010101" pitchFamily="2" charset="-122"/>
              </a:rPr>
              <a:t>UA.</a:t>
            </a:r>
          </a:p>
          <a:p>
            <a:pPr eaLnBrk="1" hangingPunct="1"/>
            <a:endParaRPr lang="en-US" altLang="zh-CN" dirty="0" smtClean="0">
              <a:ea typeface="宋体" panose="02010600030101010101" pitchFamily="2" charset="-122"/>
            </a:endParaRPr>
          </a:p>
        </p:txBody>
      </p:sp>
    </p:spTree>
    <p:extLst>
      <p:ext uri="{BB962C8B-B14F-4D97-AF65-F5344CB8AC3E}">
        <p14:creationId xmlns:p14="http://schemas.microsoft.com/office/powerpoint/2010/main" val="40095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917575" y="744538"/>
            <a:ext cx="4962525" cy="3722687"/>
          </a:xfrm>
          <a:ln/>
        </p:spPr>
      </p:sp>
      <p:sp>
        <p:nvSpPr>
          <p:cNvPr id="143363"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代理服务器服务器</a:t>
            </a:r>
            <a:r>
              <a:rPr lang="en-US" altLang="zh-CN" smtClean="0">
                <a:ea typeface="宋体" panose="02010600030101010101" pitchFamily="2" charset="-122"/>
              </a:rPr>
              <a:t>(Proxy server)</a:t>
            </a:r>
            <a:r>
              <a:rPr lang="zh-CN" altLang="en-US" smtClean="0">
                <a:ea typeface="宋体" panose="02010600030101010101" pitchFamily="2" charset="-122"/>
              </a:rPr>
              <a:t>将</a:t>
            </a:r>
            <a:r>
              <a:rPr lang="en-US" altLang="zh-CN" smtClean="0">
                <a:ea typeface="宋体" panose="02010600030101010101" pitchFamily="2" charset="-122"/>
              </a:rPr>
              <a:t>SIP</a:t>
            </a:r>
            <a:r>
              <a:rPr lang="zh-CN" altLang="en-US" smtClean="0">
                <a:ea typeface="宋体" panose="02010600030101010101" pitchFamily="2" charset="-122"/>
              </a:rPr>
              <a:t>请求或响应转发到下一台服务器或最终目的地（</a:t>
            </a:r>
            <a:r>
              <a:rPr lang="en-US" altLang="zh-CN" smtClean="0">
                <a:ea typeface="宋体" panose="02010600030101010101" pitchFamily="2" charset="-122"/>
              </a:rPr>
              <a:t>UA)</a:t>
            </a:r>
            <a:r>
              <a:rPr lang="zh-CN" altLang="en-US" smtClean="0">
                <a:ea typeface="宋体" panose="02010600030101010101" pitchFamily="2" charset="-122"/>
              </a:rPr>
              <a:t>。</a:t>
            </a:r>
          </a:p>
          <a:p>
            <a:pPr eaLnBrk="1" hangingPunct="1"/>
            <a:r>
              <a:rPr lang="en-US" altLang="zh-CN" smtClean="0">
                <a:ea typeface="宋体" panose="02010600030101010101" pitchFamily="2" charset="-122"/>
              </a:rPr>
              <a:t>SIP</a:t>
            </a:r>
            <a:r>
              <a:rPr lang="zh-CN" altLang="en-US" smtClean="0">
                <a:ea typeface="宋体" panose="02010600030101010101" pitchFamily="2" charset="-122"/>
              </a:rPr>
              <a:t>代理服务器服务器为寻找路由可以采用多播的方式到多个服务器，这种机制叫做分支（</a:t>
            </a:r>
            <a:r>
              <a:rPr lang="en-US" altLang="zh-CN" smtClean="0">
                <a:ea typeface="宋体" panose="02010600030101010101" pitchFamily="2" charset="-122"/>
              </a:rPr>
              <a:t>forking)</a:t>
            </a:r>
            <a:r>
              <a:rPr lang="zh-CN" altLang="en-US" smtClean="0">
                <a:ea typeface="宋体" panose="02010600030101010101" pitchFamily="2" charset="-122"/>
              </a:rPr>
              <a:t>。</a:t>
            </a:r>
          </a:p>
        </p:txBody>
      </p:sp>
    </p:spTree>
    <p:extLst>
      <p:ext uri="{BB962C8B-B14F-4D97-AF65-F5344CB8AC3E}">
        <p14:creationId xmlns:p14="http://schemas.microsoft.com/office/powerpoint/2010/main" val="375496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917575" y="744538"/>
            <a:ext cx="4962525" cy="3722687"/>
          </a:xfrm>
          <a:ln/>
        </p:spPr>
      </p:sp>
      <p:sp>
        <p:nvSpPr>
          <p:cNvPr id="144387"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panose="02010600030101010101" pitchFamily="2" charset="-122"/>
              </a:rPr>
              <a:t>大多数的代理服务器是无状态</a:t>
            </a:r>
            <a:r>
              <a:rPr lang="en-US" altLang="zh-CN" sz="900" dirty="0" smtClean="0">
                <a:ea typeface="宋体" panose="02010600030101010101" pitchFamily="2" charset="-122"/>
              </a:rPr>
              <a:t>(stateless)</a:t>
            </a:r>
            <a:r>
              <a:rPr lang="zh-CN" altLang="en-US" dirty="0" smtClean="0">
                <a:ea typeface="宋体" panose="02010600030101010101" pitchFamily="2" charset="-122"/>
              </a:rPr>
              <a:t>的</a:t>
            </a:r>
            <a:r>
              <a:rPr lang="en-US" altLang="zh-CN" dirty="0" smtClean="0">
                <a:ea typeface="宋体" panose="02010600030101010101" pitchFamily="2" charset="-122"/>
              </a:rPr>
              <a:t>:</a:t>
            </a:r>
          </a:p>
          <a:p>
            <a:pPr lvl="1" eaLnBrk="1" hangingPunct="1"/>
            <a:r>
              <a:rPr lang="zh-CN" altLang="en-US" dirty="0" smtClean="0">
                <a:ea typeface="宋体" panose="02010600030101010101" pitchFamily="2" charset="-122"/>
              </a:rPr>
              <a:t>消息转发后就不保留状态信息</a:t>
            </a:r>
          </a:p>
          <a:p>
            <a:pPr lvl="1" eaLnBrk="1" hangingPunct="1"/>
            <a:r>
              <a:rPr lang="zh-CN" altLang="en-US" dirty="0" smtClean="0">
                <a:ea typeface="宋体" panose="02010600030101010101" pitchFamily="2" charset="-122"/>
              </a:rPr>
              <a:t>有伸缩的服务不能支持，</a:t>
            </a:r>
            <a:r>
              <a:rPr lang="zh-CN" altLang="en-US" dirty="0" smtClean="0">
                <a:ea typeface="宋体" panose="02010600030101010101" pitchFamily="2" charset="-122"/>
              </a:rPr>
              <a:t>如遇忙</a:t>
            </a:r>
            <a:r>
              <a:rPr lang="zh-CN" altLang="en-US" dirty="0" smtClean="0">
                <a:ea typeface="宋体" panose="02010600030101010101" pitchFamily="2" charset="-122"/>
              </a:rPr>
              <a:t>前转</a:t>
            </a:r>
            <a:r>
              <a:rPr lang="en-US" altLang="zh-CN" dirty="0" smtClean="0">
                <a:ea typeface="宋体" panose="02010600030101010101" pitchFamily="2" charset="-122"/>
              </a:rPr>
              <a:t>. Call Forwarding on Busy</a:t>
            </a:r>
          </a:p>
          <a:p>
            <a:pPr lvl="1" eaLnBrk="1" hangingPunct="1"/>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有时代理服务器是有状态</a:t>
            </a:r>
            <a:r>
              <a:rPr lang="en-US" altLang="zh-CN" sz="900" dirty="0" smtClean="0">
                <a:ea typeface="宋体" panose="02010600030101010101" pitchFamily="2" charset="-122"/>
              </a:rPr>
              <a:t>(</a:t>
            </a:r>
            <a:r>
              <a:rPr lang="en-US" altLang="zh-CN" sz="900" dirty="0" err="1" smtClean="0">
                <a:ea typeface="宋体" panose="02010600030101010101" pitchFamily="2" charset="-122"/>
              </a:rPr>
              <a:t>stateful</a:t>
            </a:r>
            <a:r>
              <a:rPr lang="en-US" altLang="zh-CN" sz="900" dirty="0" smtClean="0">
                <a:ea typeface="宋体" panose="02010600030101010101" pitchFamily="2" charset="-122"/>
              </a:rPr>
              <a:t>)</a:t>
            </a:r>
            <a:r>
              <a:rPr lang="zh-CN" altLang="en-US" dirty="0" smtClean="0">
                <a:ea typeface="宋体" panose="02010600030101010101" pitchFamily="2" charset="-122"/>
              </a:rPr>
              <a:t>的</a:t>
            </a:r>
            <a:r>
              <a:rPr lang="en-US" altLang="zh-CN" dirty="0" smtClean="0">
                <a:ea typeface="宋体" panose="02010600030101010101" pitchFamily="2" charset="-122"/>
              </a:rPr>
              <a:t>:</a:t>
            </a:r>
          </a:p>
          <a:p>
            <a:pPr lvl="1" eaLnBrk="1" hangingPunct="1"/>
            <a:r>
              <a:rPr lang="zh-CN" altLang="en-US" dirty="0" smtClean="0">
                <a:ea typeface="宋体" panose="02010600030101010101" pitchFamily="2" charset="-122"/>
              </a:rPr>
              <a:t>当响应</a:t>
            </a:r>
            <a:r>
              <a:rPr lang="en-US" altLang="zh-CN" sz="1000" dirty="0" smtClean="0">
                <a:ea typeface="宋体" panose="02010600030101010101" pitchFamily="2" charset="-122"/>
              </a:rPr>
              <a:t>(Request)</a:t>
            </a:r>
            <a:r>
              <a:rPr lang="zh-CN" altLang="en-US" dirty="0" smtClean="0">
                <a:ea typeface="宋体" panose="02010600030101010101" pitchFamily="2" charset="-122"/>
              </a:rPr>
              <a:t>返回时</a:t>
            </a:r>
            <a:r>
              <a:rPr lang="en-US" altLang="zh-CN" dirty="0" smtClean="0">
                <a:ea typeface="宋体" panose="02010600030101010101" pitchFamily="2" charset="-122"/>
              </a:rPr>
              <a:t>,</a:t>
            </a:r>
            <a:r>
              <a:rPr lang="zh-CN" altLang="en-US" dirty="0" smtClean="0">
                <a:ea typeface="宋体" panose="02010600030101010101" pitchFamily="2" charset="-122"/>
              </a:rPr>
              <a:t>对应的请求</a:t>
            </a:r>
            <a:r>
              <a:rPr lang="en-US" altLang="zh-CN" sz="1000" dirty="0" smtClean="0">
                <a:ea typeface="宋体" panose="02010600030101010101" pitchFamily="2" charset="-122"/>
              </a:rPr>
              <a:t>(Request)</a:t>
            </a:r>
            <a:r>
              <a:rPr lang="zh-CN" altLang="en-US" dirty="0" smtClean="0">
                <a:ea typeface="宋体" panose="02010600030101010101" pitchFamily="2" charset="-122"/>
              </a:rPr>
              <a:t>信息仍然被保留着</a:t>
            </a:r>
            <a:r>
              <a:rPr lang="en-US" altLang="zh-CN" dirty="0" smtClean="0">
                <a:ea typeface="宋体" panose="02010600030101010101" pitchFamily="2" charset="-122"/>
              </a:rPr>
              <a:t>,</a:t>
            </a:r>
            <a:r>
              <a:rPr lang="zh-CN" altLang="en-US" dirty="0" smtClean="0">
                <a:ea typeface="宋体" panose="02010600030101010101" pitchFamily="2" charset="-122"/>
              </a:rPr>
              <a:t>这样</a:t>
            </a:r>
            <a:r>
              <a:rPr lang="en-US" altLang="zh-CN" dirty="0" smtClean="0">
                <a:ea typeface="宋体" panose="02010600030101010101" pitchFamily="2" charset="-122"/>
              </a:rPr>
              <a:t>,</a:t>
            </a:r>
            <a:r>
              <a:rPr lang="zh-CN" altLang="en-US" dirty="0" smtClean="0">
                <a:ea typeface="宋体" panose="02010600030101010101" pitchFamily="2" charset="-122"/>
              </a:rPr>
              <a:t>就可以事先预计到大多数智能行为</a:t>
            </a:r>
            <a:r>
              <a:rPr lang="en-US" altLang="zh-CN" dirty="0" smtClean="0">
                <a:ea typeface="宋体" panose="02010600030101010101" pitchFamily="2" charset="-122"/>
              </a:rPr>
              <a:t>(Intelligent action).</a:t>
            </a:r>
          </a:p>
        </p:txBody>
      </p:sp>
    </p:spTree>
    <p:extLst>
      <p:ext uri="{BB962C8B-B14F-4D97-AF65-F5344CB8AC3E}">
        <p14:creationId xmlns:p14="http://schemas.microsoft.com/office/powerpoint/2010/main" val="3459499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917575" y="744538"/>
            <a:ext cx="4962525" cy="3722687"/>
          </a:xfrm>
          <a:ln/>
        </p:spPr>
      </p:sp>
      <p:sp>
        <p:nvSpPr>
          <p:cNvPr id="145411"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重定向服务器</a:t>
            </a:r>
            <a:r>
              <a:rPr lang="en-US" altLang="zh-CN" smtClean="0">
                <a:ea typeface="宋体" panose="02010600030101010101" pitchFamily="2" charset="-122"/>
              </a:rPr>
              <a:t>:</a:t>
            </a:r>
            <a:r>
              <a:rPr lang="zh-CN" altLang="en-US" smtClean="0">
                <a:ea typeface="宋体" panose="02010600030101010101" pitchFamily="2" charset="-122"/>
              </a:rPr>
              <a:t>发送重定向响应</a:t>
            </a:r>
            <a:r>
              <a:rPr lang="en-US" altLang="zh-CN" smtClean="0">
                <a:ea typeface="宋体" panose="02010600030101010101" pitchFamily="2" charset="-122"/>
              </a:rPr>
              <a:t>(Response)</a:t>
            </a:r>
            <a:r>
              <a:rPr lang="zh-CN" altLang="en-US" smtClean="0">
                <a:ea typeface="宋体" panose="02010600030101010101" pitchFamily="2" charset="-122"/>
              </a:rPr>
              <a:t>给客户端</a:t>
            </a:r>
            <a:r>
              <a:rPr lang="en-US" altLang="zh-CN" smtClean="0">
                <a:ea typeface="宋体" panose="02010600030101010101" pitchFamily="2" charset="-122"/>
              </a:rPr>
              <a:t>.</a:t>
            </a:r>
            <a:r>
              <a:rPr lang="zh-CN" altLang="en-US" smtClean="0">
                <a:ea typeface="宋体" panose="02010600030101010101" pitchFamily="2" charset="-122"/>
              </a:rPr>
              <a:t>在这个响应里包含有重定向到新的服务器的地址</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通过响应告诉请求的发起方下一跳服务器的地址，然后</a:t>
            </a:r>
            <a:r>
              <a:rPr lang="zh-CN" altLang="en-US" b="1" smtClean="0">
                <a:ea typeface="宋体" panose="02010600030101010101" pitchFamily="2" charset="-122"/>
              </a:rPr>
              <a:t>由请求发起方根据此地址向下一跳服务器重新发送请求</a:t>
            </a:r>
            <a:r>
              <a:rPr lang="zh-CN" altLang="en-US" smtClean="0">
                <a:ea typeface="宋体" panose="02010600030101010101" pitchFamily="2" charset="-122"/>
              </a:rPr>
              <a:t> 。一个重定向服务器是一个</a:t>
            </a:r>
            <a:r>
              <a:rPr lang="en-US" altLang="zh-CN" smtClean="0">
                <a:ea typeface="宋体" panose="02010600030101010101" pitchFamily="2" charset="-122"/>
              </a:rPr>
              <a:t>SIP</a:t>
            </a:r>
            <a:r>
              <a:rPr lang="zh-CN" altLang="en-US" smtClean="0">
                <a:ea typeface="宋体" panose="02010600030101010101" pitchFamily="2" charset="-122"/>
              </a:rPr>
              <a:t>代理服务器或者</a:t>
            </a:r>
            <a:r>
              <a:rPr lang="en-US" altLang="zh-CN" smtClean="0">
                <a:ea typeface="宋体" panose="02010600030101010101" pitchFamily="2" charset="-122"/>
              </a:rPr>
              <a:t>SIP-registrar</a:t>
            </a:r>
            <a:r>
              <a:rPr lang="zh-CN" altLang="en-US" smtClean="0">
                <a:ea typeface="宋体" panose="02010600030101010101" pitchFamily="2" charset="-122"/>
              </a:rPr>
              <a:t>来对一个</a:t>
            </a:r>
            <a:r>
              <a:rPr lang="en-US" altLang="zh-CN" smtClean="0">
                <a:ea typeface="宋体" panose="02010600030101010101" pitchFamily="2" charset="-122"/>
              </a:rPr>
              <a:t>INVITE</a:t>
            </a:r>
            <a:r>
              <a:rPr lang="zh-CN" altLang="en-US" smtClean="0">
                <a:ea typeface="宋体" panose="02010600030101010101" pitchFamily="2" charset="-122"/>
              </a:rPr>
              <a:t>消息回复</a:t>
            </a:r>
            <a:r>
              <a:rPr lang="en-US" altLang="zh-CN" smtClean="0">
                <a:ea typeface="宋体" panose="02010600030101010101" pitchFamily="2" charset="-122"/>
              </a:rPr>
              <a:t>3XX</a:t>
            </a:r>
            <a:r>
              <a:rPr lang="zh-CN" altLang="en-US" smtClean="0">
                <a:ea typeface="宋体" panose="02010600030101010101" pitchFamily="2" charset="-122"/>
              </a:rPr>
              <a:t>响应的实体。这个回复带有</a:t>
            </a:r>
            <a:r>
              <a:rPr lang="en-US" altLang="zh-CN" smtClean="0">
                <a:ea typeface="宋体" panose="02010600030101010101" pitchFamily="2" charset="-122"/>
              </a:rPr>
              <a:t>Contact</a:t>
            </a:r>
            <a:r>
              <a:rPr lang="zh-CN" altLang="en-US" smtClean="0">
                <a:ea typeface="宋体" panose="02010600030101010101" pitchFamily="2" charset="-122"/>
              </a:rPr>
              <a:t>头域，提供应该去联络的设备的地址。</a:t>
            </a:r>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3434480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917575" y="744538"/>
            <a:ext cx="4962525" cy="3722687"/>
          </a:xfrm>
          <a:ln/>
        </p:spPr>
      </p:sp>
      <p:sp>
        <p:nvSpPr>
          <p:cNvPr id="146435"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anose="02010600030101010101" pitchFamily="2" charset="-122"/>
              </a:rPr>
              <a:t>注册服务器接受终端的</a:t>
            </a:r>
            <a:r>
              <a:rPr lang="en-US" altLang="zh-CN" smtClean="0">
                <a:ea typeface="宋体" panose="02010600030101010101" pitchFamily="2" charset="-122"/>
              </a:rPr>
              <a:t>Register</a:t>
            </a:r>
            <a:r>
              <a:rPr lang="zh-CN" altLang="en-US" smtClean="0">
                <a:ea typeface="宋体" panose="02010600030101010101" pitchFamily="2" charset="-122"/>
              </a:rPr>
              <a:t>请求</a:t>
            </a:r>
            <a:r>
              <a:rPr lang="en-US" altLang="zh-CN" smtClean="0">
                <a:ea typeface="宋体" panose="02010600030101010101" pitchFamily="2" charset="-122"/>
              </a:rPr>
              <a:t>,</a:t>
            </a:r>
            <a:r>
              <a:rPr lang="zh-CN" altLang="en-US" smtClean="0">
                <a:ea typeface="宋体" panose="02010600030101010101" pitchFamily="2" charset="-122"/>
              </a:rPr>
              <a:t>纪录终端的</a:t>
            </a:r>
            <a:r>
              <a:rPr lang="en-US" altLang="zh-CN" smtClean="0">
                <a:ea typeface="宋体" panose="02010600030101010101" pitchFamily="2" charset="-122"/>
              </a:rPr>
              <a:t>SIP</a:t>
            </a:r>
            <a:r>
              <a:rPr lang="zh-CN" altLang="en-US" smtClean="0">
                <a:ea typeface="宋体" panose="02010600030101010101" pitchFamily="2" charset="-122"/>
              </a:rPr>
              <a:t>地址</a:t>
            </a:r>
            <a:r>
              <a:rPr lang="en-US" altLang="zh-CN" smtClean="0">
                <a:ea typeface="宋体" panose="02010600030101010101" pitchFamily="2" charset="-122"/>
              </a:rPr>
              <a:t>(SIP URL)</a:t>
            </a:r>
            <a:r>
              <a:rPr lang="zh-CN" altLang="en-US" smtClean="0">
                <a:ea typeface="宋体" panose="02010600030101010101" pitchFamily="2" charset="-122"/>
              </a:rPr>
              <a:t>和</a:t>
            </a:r>
            <a:r>
              <a:rPr lang="en-US" altLang="zh-CN" smtClean="0">
                <a:ea typeface="宋体" panose="02010600030101010101" pitchFamily="2" charset="-122"/>
              </a:rPr>
              <a:t>IP</a:t>
            </a:r>
            <a:r>
              <a:rPr lang="zh-CN" altLang="en-US" smtClean="0">
                <a:ea typeface="宋体" panose="02010600030101010101" pitchFamily="2" charset="-122"/>
              </a:rPr>
              <a:t>地址</a:t>
            </a:r>
            <a:r>
              <a:rPr lang="en-US" altLang="zh-CN" smtClean="0">
                <a:ea typeface="宋体" panose="02010600030101010101" pitchFamily="2" charset="-122"/>
              </a:rPr>
              <a:t>,</a:t>
            </a:r>
            <a:r>
              <a:rPr lang="zh-CN" altLang="en-US" smtClean="0">
                <a:ea typeface="宋体" panose="02010600030101010101" pitchFamily="2" charset="-122"/>
              </a:rPr>
              <a:t>并对定位服务器进行添加、修改、查询等操作。注册服务器通常与代理服务器或重定向服务器和代理服务器在同一个物理实体里</a:t>
            </a:r>
            <a:r>
              <a:rPr lang="en-US" altLang="zh-CN" smtClean="0">
                <a:ea typeface="宋体" panose="02010600030101010101" pitchFamily="2" charset="-122"/>
              </a:rPr>
              <a:t>.</a:t>
            </a:r>
            <a:r>
              <a:rPr lang="zh-CN" altLang="en-US" smtClean="0">
                <a:ea typeface="宋体" panose="02010600030101010101" pitchFamily="2" charset="-122"/>
              </a:rPr>
              <a:t>用户终端在启动后都需要进行注册</a:t>
            </a:r>
            <a:r>
              <a:rPr lang="en-US" altLang="zh-CN" smtClean="0">
                <a:ea typeface="宋体" panose="02010600030101010101" pitchFamily="2" charset="-122"/>
              </a:rPr>
              <a:t>,</a:t>
            </a:r>
            <a:r>
              <a:rPr lang="zh-CN" altLang="en-US" smtClean="0">
                <a:ea typeface="宋体" panose="02010600030101010101" pitchFamily="2" charset="-122"/>
              </a:rPr>
              <a:t>用于纪录当前的位置信息</a:t>
            </a:r>
            <a:r>
              <a:rPr lang="en-US" altLang="zh-CN" smtClean="0">
                <a:ea typeface="宋体" panose="02010600030101010101" pitchFamily="2" charset="-122"/>
              </a:rPr>
              <a:t>.</a:t>
            </a:r>
            <a:r>
              <a:rPr lang="zh-CN" altLang="en-US" smtClean="0">
                <a:ea typeface="宋体" panose="02010600030101010101" pitchFamily="2" charset="-122"/>
              </a:rPr>
              <a:t>这种基于注册服务器的转发特性是实现号码转移服务的基础。</a:t>
            </a:r>
            <a:endParaRPr lang="en-US" altLang="zh-CN" smtClean="0">
              <a:ea typeface="宋体" panose="02010600030101010101" pitchFamily="2" charset="-122"/>
            </a:endParaRPr>
          </a:p>
          <a:p>
            <a:r>
              <a:rPr lang="zh-CN" altLang="en-US" smtClean="0">
                <a:ea typeface="宋体" panose="02010600030101010101" pitchFamily="2" charset="-122"/>
              </a:rPr>
              <a:t>功能：</a:t>
            </a:r>
          </a:p>
          <a:p>
            <a:r>
              <a:rPr lang="zh-CN" altLang="en-US" smtClean="0">
                <a:ea typeface="宋体" panose="02010600030101010101" pitchFamily="2" charset="-122"/>
              </a:rPr>
              <a:t>接收用户的注册请求</a:t>
            </a:r>
          </a:p>
          <a:p>
            <a:r>
              <a:rPr lang="zh-CN" altLang="en-US" smtClean="0">
                <a:ea typeface="宋体" panose="02010600030101010101" pitchFamily="2" charset="-122"/>
              </a:rPr>
              <a:t>记录用户的</a:t>
            </a:r>
            <a:r>
              <a:rPr lang="en-US" altLang="zh-CN" smtClean="0">
                <a:ea typeface="宋体" panose="02010600030101010101" pitchFamily="2" charset="-122"/>
              </a:rPr>
              <a:t>SIP</a:t>
            </a:r>
            <a:r>
              <a:rPr lang="zh-CN" altLang="en-US" smtClean="0">
                <a:ea typeface="宋体" panose="02010600030101010101" pitchFamily="2" charset="-122"/>
              </a:rPr>
              <a:t>地址和</a:t>
            </a:r>
            <a:r>
              <a:rPr lang="en-US" altLang="zh-CN" smtClean="0">
                <a:ea typeface="宋体" panose="02010600030101010101" pitchFamily="2" charset="-122"/>
              </a:rPr>
              <a:t>IP</a:t>
            </a:r>
            <a:r>
              <a:rPr lang="zh-CN" altLang="en-US" smtClean="0">
                <a:ea typeface="宋体" panose="02010600030101010101" pitchFamily="2" charset="-122"/>
              </a:rPr>
              <a:t>地址的绑定关系</a:t>
            </a:r>
          </a:p>
          <a:p>
            <a:r>
              <a:rPr lang="zh-CN" altLang="en-US" smtClean="0">
                <a:ea typeface="宋体" panose="02010600030101010101" pitchFamily="2" charset="-122"/>
              </a:rPr>
              <a:t>提供注册认证功能，是实现用户移动性的基础</a:t>
            </a: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30066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378500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227269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276852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8229600" cy="777875"/>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73825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8229600" cy="777875"/>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2858508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8229600" cy="777875"/>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lipArt Placeholder 3"/>
          <p:cNvSpPr>
            <a:spLocks noGrp="1"/>
          </p:cNvSpPr>
          <p:nvPr>
            <p:ph type="clipArt" sz="half" idx="2"/>
          </p:nvPr>
        </p:nvSpPr>
        <p:spPr>
          <a:xfrm>
            <a:off x="4648200" y="1600200"/>
            <a:ext cx="4038600" cy="4525963"/>
          </a:xfrm>
        </p:spPr>
        <p:txBody>
          <a:bodyPr/>
          <a:lstStyle/>
          <a:p>
            <a:pPr lvl="0"/>
            <a:endParaRPr lang="zh-CN" altLang="en-US" noProof="0" smtClean="0"/>
          </a:p>
        </p:txBody>
      </p:sp>
    </p:spTree>
    <p:extLst>
      <p:ext uri="{BB962C8B-B14F-4D97-AF65-F5344CB8AC3E}">
        <p14:creationId xmlns:p14="http://schemas.microsoft.com/office/powerpoint/2010/main" val="232238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32757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364367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346634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273440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1541173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117321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340649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D9F8C50-1462-4412-AE6C-8A2378B06094}" type="datetimeFigureOut">
              <a:rPr lang="zh-CN" altLang="en-US" smtClean="0"/>
              <a:t>2014/9/6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130558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F8C50-1462-4412-AE6C-8A2378B06094}" type="datetimeFigureOut">
              <a:rPr lang="zh-CN" altLang="en-US" smtClean="0"/>
              <a:t>2014/9/6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97F4D-9365-4EAA-B841-0B06E9CBB4A3}" type="slidenum">
              <a:rPr lang="zh-CN" altLang="en-US" smtClean="0"/>
              <a:t>‹#›</a:t>
            </a:fld>
            <a:endParaRPr lang="zh-CN" altLang="en-US"/>
          </a:p>
        </p:txBody>
      </p:sp>
    </p:spTree>
    <p:extLst>
      <p:ext uri="{BB962C8B-B14F-4D97-AF65-F5344CB8AC3E}">
        <p14:creationId xmlns:p14="http://schemas.microsoft.com/office/powerpoint/2010/main" val="178125616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wangyu@alctel-sbell.com.c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ieft.or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8.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4213" y="2060575"/>
            <a:ext cx="7772400" cy="1470025"/>
          </a:xfrm>
        </p:spPr>
        <p:txBody>
          <a:bodyPr/>
          <a:lstStyle/>
          <a:p>
            <a:pPr eaLnBrk="1" hangingPunct="1"/>
            <a:r>
              <a:rPr lang="en-US" altLang="zh-CN" sz="7200" smtClean="0">
                <a:ea typeface="宋体" panose="02010600030101010101" pitchFamily="2" charset="-122"/>
              </a:rPr>
              <a:t>SIP</a:t>
            </a:r>
            <a:r>
              <a:rPr lang="zh-CN" altLang="en-US" sz="7200" smtClean="0">
                <a:ea typeface="宋体" panose="02010600030101010101" pitchFamily="2" charset="-122"/>
              </a:rPr>
              <a:t>协议</a:t>
            </a:r>
          </a:p>
        </p:txBody>
      </p:sp>
      <p:sp>
        <p:nvSpPr>
          <p:cNvPr id="6147" name="Rectangle 3"/>
          <p:cNvSpPr>
            <a:spLocks noGrp="1" noChangeArrowheads="1"/>
          </p:cNvSpPr>
          <p:nvPr>
            <p:ph type="subTitle" idx="1"/>
          </p:nvPr>
        </p:nvSpPr>
        <p:spPr>
          <a:xfrm>
            <a:off x="1476375" y="3429000"/>
            <a:ext cx="6400800" cy="647700"/>
          </a:xfrm>
        </p:spPr>
        <p:txBody>
          <a:bodyPr/>
          <a:lstStyle/>
          <a:p>
            <a:pPr eaLnBrk="1" hangingPunct="1"/>
            <a:r>
              <a:rPr lang="en-US" altLang="zh-CN" smtClean="0">
                <a:ea typeface="宋体" panose="02010600030101010101" pitchFamily="2" charset="-122"/>
              </a:rPr>
              <a:t>Session Initiation Protocol</a:t>
            </a:r>
          </a:p>
        </p:txBody>
      </p:sp>
    </p:spTree>
    <p:extLst>
      <p:ext uri="{BB962C8B-B14F-4D97-AF65-F5344CB8AC3E}">
        <p14:creationId xmlns:p14="http://schemas.microsoft.com/office/powerpoint/2010/main" val="130868580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代理服务器</a:t>
            </a:r>
          </a:p>
        </p:txBody>
      </p:sp>
      <p:grpSp>
        <p:nvGrpSpPr>
          <p:cNvPr id="18435" name="Group 3"/>
          <p:cNvGrpSpPr>
            <a:grpSpLocks/>
          </p:cNvGrpSpPr>
          <p:nvPr/>
        </p:nvGrpSpPr>
        <p:grpSpPr bwMode="auto">
          <a:xfrm>
            <a:off x="838200" y="2286000"/>
            <a:ext cx="7439025" cy="2159000"/>
            <a:chOff x="521" y="2478"/>
            <a:chExt cx="4686" cy="1360"/>
          </a:xfrm>
        </p:grpSpPr>
        <p:pic>
          <p:nvPicPr>
            <p:cNvPr id="184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 y="2977"/>
              <a:ext cx="606"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4" y="2977"/>
              <a:ext cx="603"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8" y="2886"/>
              <a:ext cx="49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 y="2886"/>
              <a:ext cx="490"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Line 8"/>
            <p:cNvSpPr>
              <a:spLocks noChangeShapeType="1"/>
            </p:cNvSpPr>
            <p:nvPr/>
          </p:nvSpPr>
          <p:spPr bwMode="auto">
            <a:xfrm>
              <a:off x="1020" y="3113"/>
              <a:ext cx="86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Line 9"/>
            <p:cNvSpPr>
              <a:spLocks noChangeShapeType="1"/>
            </p:cNvSpPr>
            <p:nvPr/>
          </p:nvSpPr>
          <p:spPr bwMode="auto">
            <a:xfrm>
              <a:off x="2472" y="3113"/>
              <a:ext cx="816"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2" name="Line 10"/>
            <p:cNvSpPr>
              <a:spLocks noChangeShapeType="1"/>
            </p:cNvSpPr>
            <p:nvPr/>
          </p:nvSpPr>
          <p:spPr bwMode="auto">
            <a:xfrm>
              <a:off x="3787" y="3113"/>
              <a:ext cx="86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Line 11"/>
            <p:cNvSpPr>
              <a:spLocks noChangeShapeType="1"/>
            </p:cNvSpPr>
            <p:nvPr/>
          </p:nvSpPr>
          <p:spPr bwMode="auto">
            <a:xfrm flipH="1">
              <a:off x="3787" y="3294"/>
              <a:ext cx="862"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4" name="Line 12"/>
            <p:cNvSpPr>
              <a:spLocks noChangeShapeType="1"/>
            </p:cNvSpPr>
            <p:nvPr/>
          </p:nvSpPr>
          <p:spPr bwMode="auto">
            <a:xfrm flipH="1">
              <a:off x="2472" y="3294"/>
              <a:ext cx="771"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Line 13"/>
            <p:cNvSpPr>
              <a:spLocks noChangeShapeType="1"/>
            </p:cNvSpPr>
            <p:nvPr/>
          </p:nvSpPr>
          <p:spPr bwMode="auto">
            <a:xfrm flipH="1">
              <a:off x="1066" y="3339"/>
              <a:ext cx="861"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4"/>
            <p:cNvSpPr>
              <a:spLocks noChangeShapeType="1"/>
            </p:cNvSpPr>
            <p:nvPr/>
          </p:nvSpPr>
          <p:spPr bwMode="auto">
            <a:xfrm flipV="1">
              <a:off x="2381" y="2478"/>
              <a:ext cx="454" cy="36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5"/>
            <p:cNvSpPr>
              <a:spLocks noChangeShapeType="1"/>
            </p:cNvSpPr>
            <p:nvPr/>
          </p:nvSpPr>
          <p:spPr bwMode="auto">
            <a:xfrm>
              <a:off x="2336" y="3612"/>
              <a:ext cx="998" cy="226"/>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Text Box 16"/>
            <p:cNvSpPr txBox="1">
              <a:spLocks noChangeArrowheads="1"/>
            </p:cNvSpPr>
            <p:nvPr/>
          </p:nvSpPr>
          <p:spPr bwMode="auto">
            <a:xfrm>
              <a:off x="626" y="3612"/>
              <a:ext cx="37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UAC</a:t>
              </a:r>
            </a:p>
          </p:txBody>
        </p:sp>
        <p:sp>
          <p:nvSpPr>
            <p:cNvPr id="18449" name="Text Box 17"/>
            <p:cNvSpPr txBox="1">
              <a:spLocks noChangeArrowheads="1"/>
            </p:cNvSpPr>
            <p:nvPr/>
          </p:nvSpPr>
          <p:spPr bwMode="auto">
            <a:xfrm>
              <a:off x="4697" y="3566"/>
              <a:ext cx="37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UAC</a:t>
              </a:r>
            </a:p>
          </p:txBody>
        </p:sp>
        <p:sp>
          <p:nvSpPr>
            <p:cNvPr id="18450" name="Text Box 18"/>
            <p:cNvSpPr txBox="1">
              <a:spLocks noChangeArrowheads="1"/>
            </p:cNvSpPr>
            <p:nvPr/>
          </p:nvSpPr>
          <p:spPr bwMode="auto">
            <a:xfrm>
              <a:off x="3163" y="2652"/>
              <a:ext cx="7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代理服务器</a:t>
              </a:r>
            </a:p>
          </p:txBody>
        </p:sp>
        <p:sp>
          <p:nvSpPr>
            <p:cNvPr id="18451" name="Text Box 19"/>
            <p:cNvSpPr txBox="1">
              <a:spLocks noChangeArrowheads="1"/>
            </p:cNvSpPr>
            <p:nvPr/>
          </p:nvSpPr>
          <p:spPr bwMode="auto">
            <a:xfrm>
              <a:off x="1897" y="2659"/>
              <a:ext cx="59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多支代理</a:t>
              </a:r>
            </a:p>
          </p:txBody>
        </p:sp>
        <p:sp>
          <p:nvSpPr>
            <p:cNvPr id="18452" name="Text Box 20"/>
            <p:cNvSpPr txBox="1">
              <a:spLocks noChangeArrowheads="1"/>
            </p:cNvSpPr>
            <p:nvPr/>
          </p:nvSpPr>
          <p:spPr bwMode="auto">
            <a:xfrm>
              <a:off x="1240" y="2886"/>
              <a:ext cx="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18453" name="Text Box 21"/>
            <p:cNvSpPr txBox="1">
              <a:spLocks noChangeArrowheads="1"/>
            </p:cNvSpPr>
            <p:nvPr/>
          </p:nvSpPr>
          <p:spPr bwMode="auto">
            <a:xfrm>
              <a:off x="2698" y="2886"/>
              <a:ext cx="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18454" name="Text Box 22"/>
            <p:cNvSpPr txBox="1">
              <a:spLocks noChangeArrowheads="1"/>
            </p:cNvSpPr>
            <p:nvPr/>
          </p:nvSpPr>
          <p:spPr bwMode="auto">
            <a:xfrm>
              <a:off x="4013" y="2886"/>
              <a:ext cx="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18455" name="Text Box 23"/>
            <p:cNvSpPr txBox="1">
              <a:spLocks noChangeArrowheads="1"/>
            </p:cNvSpPr>
            <p:nvPr/>
          </p:nvSpPr>
          <p:spPr bwMode="auto">
            <a:xfrm>
              <a:off x="1291" y="3385"/>
              <a:ext cx="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sp>
          <p:nvSpPr>
            <p:cNvPr id="18456" name="Text Box 24"/>
            <p:cNvSpPr txBox="1">
              <a:spLocks noChangeArrowheads="1"/>
            </p:cNvSpPr>
            <p:nvPr/>
          </p:nvSpPr>
          <p:spPr bwMode="auto">
            <a:xfrm>
              <a:off x="2698" y="3294"/>
              <a:ext cx="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sp>
          <p:nvSpPr>
            <p:cNvPr id="18457" name="Text Box 25"/>
            <p:cNvSpPr txBox="1">
              <a:spLocks noChangeArrowheads="1"/>
            </p:cNvSpPr>
            <p:nvPr/>
          </p:nvSpPr>
          <p:spPr bwMode="auto">
            <a:xfrm>
              <a:off x="4058" y="3294"/>
              <a:ext cx="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grpSp>
    </p:spTree>
    <p:extLst>
      <p:ext uri="{BB962C8B-B14F-4D97-AF65-F5344CB8AC3E}">
        <p14:creationId xmlns:p14="http://schemas.microsoft.com/office/powerpoint/2010/main" val="70587771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457200" y="635000"/>
            <a:ext cx="8507413" cy="777875"/>
          </a:xfrm>
        </p:spPr>
        <p:txBody>
          <a:bodyPr/>
          <a:lstStyle/>
          <a:p>
            <a:pPr eaLnBrk="1" hangingPunct="1"/>
            <a:r>
              <a:rPr lang="zh-CN" altLang="en-US" smtClean="0">
                <a:ea typeface="宋体" panose="02010600030101010101" pitchFamily="2" charset="-122"/>
              </a:rPr>
              <a:t>代理服务器类型</a:t>
            </a:r>
          </a:p>
        </p:txBody>
      </p:sp>
      <p:sp>
        <p:nvSpPr>
          <p:cNvPr id="19459" name="Rectangle 2"/>
          <p:cNvSpPr>
            <a:spLocks noGrp="1" noChangeArrowheads="1"/>
          </p:cNvSpPr>
          <p:nvPr>
            <p:ph idx="1"/>
          </p:nvPr>
        </p:nvSpPr>
        <p:spPr>
          <a:xfrm>
            <a:off x="468313" y="1412875"/>
            <a:ext cx="8229600" cy="5145088"/>
          </a:xfrm>
        </p:spPr>
        <p:txBody>
          <a:bodyPr/>
          <a:lstStyle/>
          <a:p>
            <a:pPr eaLnBrk="1" hangingPunct="1"/>
            <a:r>
              <a:rPr lang="zh-CN" altLang="en-US" smtClean="0">
                <a:ea typeface="宋体" panose="02010600030101010101" pitchFamily="2" charset="-122"/>
              </a:rPr>
              <a:t>无状态的代理服务器</a:t>
            </a:r>
          </a:p>
          <a:p>
            <a:pPr lvl="1" eaLnBrk="1" hangingPunct="1"/>
            <a:r>
              <a:rPr lang="zh-CN" altLang="en-US" smtClean="0">
                <a:ea typeface="宋体" panose="02010600030101010101" pitchFamily="2" charset="-122"/>
              </a:rPr>
              <a:t>一旦将消息转发后就丢弃其状态信息</a:t>
            </a:r>
            <a:r>
              <a:rPr lang="en-US" altLang="zh-CN" smtClean="0">
                <a:ea typeface="宋体" panose="02010600030101010101" pitchFamily="2" charset="-122"/>
              </a:rPr>
              <a:t>.</a:t>
            </a:r>
          </a:p>
          <a:p>
            <a:pPr lvl="1" eaLnBrk="1" hangingPunct="1"/>
            <a:endParaRPr lang="en-US" altLang="zh-CN" smtClean="0">
              <a:ea typeface="宋体" panose="02010600030101010101" pitchFamily="2" charset="-122"/>
            </a:endParaRPr>
          </a:p>
          <a:p>
            <a:pPr eaLnBrk="1" hangingPunct="1"/>
            <a:r>
              <a:rPr lang="zh-CN" altLang="en-US" smtClean="0">
                <a:ea typeface="宋体" panose="02010600030101010101" pitchFamily="2" charset="-122"/>
              </a:rPr>
              <a:t>有状态的代理服务器</a:t>
            </a:r>
          </a:p>
          <a:p>
            <a:pPr lvl="1" eaLnBrk="1" hangingPunct="1"/>
            <a:r>
              <a:rPr lang="zh-CN" altLang="en-US" smtClean="0">
                <a:ea typeface="宋体" panose="02010600030101010101" pitchFamily="2" charset="-122"/>
              </a:rPr>
              <a:t>会纪录经其转发的呼叫的状态信息</a:t>
            </a:r>
            <a:r>
              <a:rPr lang="en-US" altLang="zh-CN" smtClean="0">
                <a:ea typeface="宋体" panose="02010600030101010101" pitchFamily="2" charset="-122"/>
              </a:rPr>
              <a:t>.</a:t>
            </a:r>
          </a:p>
          <a:p>
            <a:pPr eaLnBrk="1" hangingPunct="1">
              <a:buFont typeface="Wingdings" panose="05000000000000000000" pitchFamily="2" charset="2"/>
              <a:buNone/>
            </a:pPr>
            <a:endParaRPr lang="en-US" altLang="zh-CN" sz="2800" smtClean="0">
              <a:ea typeface="宋体" panose="02010600030101010101" pitchFamily="2" charset="-122"/>
            </a:endParaRPr>
          </a:p>
        </p:txBody>
      </p:sp>
    </p:spTree>
    <p:extLst>
      <p:ext uri="{BB962C8B-B14F-4D97-AF65-F5344CB8AC3E}">
        <p14:creationId xmlns:p14="http://schemas.microsoft.com/office/powerpoint/2010/main" val="3802143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8"/>
          <p:cNvSpPr>
            <a:spLocks noGrp="1" noChangeArrowheads="1"/>
          </p:cNvSpPr>
          <p:nvPr>
            <p:ph type="title"/>
          </p:nvPr>
        </p:nvSpPr>
        <p:spPr>
          <a:xfrm>
            <a:off x="457200" y="838200"/>
            <a:ext cx="8229600" cy="777875"/>
          </a:xfrm>
        </p:spPr>
        <p:txBody>
          <a:bodyPr/>
          <a:lstStyle/>
          <a:p>
            <a:pPr eaLnBrk="1" hangingPunct="1"/>
            <a:r>
              <a:rPr lang="zh-CN" altLang="en-US" smtClean="0">
                <a:ea typeface="宋体" panose="02010600030101010101" pitchFamily="2" charset="-122"/>
              </a:rPr>
              <a:t>重定向服务器</a:t>
            </a:r>
          </a:p>
        </p:txBody>
      </p:sp>
      <p:sp>
        <p:nvSpPr>
          <p:cNvPr id="20483" name="Rectangle 2"/>
          <p:cNvSpPr>
            <a:spLocks noGrp="1" noChangeArrowheads="1"/>
          </p:cNvSpPr>
          <p:nvPr>
            <p:ph type="body" sz="half" idx="1"/>
          </p:nvPr>
        </p:nvSpPr>
        <p:spPr>
          <a:xfrm>
            <a:off x="2209800" y="1752600"/>
            <a:ext cx="3276600" cy="708025"/>
          </a:xfrm>
        </p:spPr>
        <p:txBody>
          <a:bodyPr/>
          <a:lstStyle/>
          <a:p>
            <a:pPr marL="0" indent="0" eaLnBrk="1" hangingPunct="1">
              <a:buFont typeface="Wingdings" panose="05000000000000000000" pitchFamily="2" charset="2"/>
              <a:buNone/>
            </a:pPr>
            <a:r>
              <a:rPr lang="en-US" altLang="zh-CN" sz="2900" smtClean="0">
                <a:ea typeface="宋体" panose="02010600030101010101" pitchFamily="2" charset="-122"/>
              </a:rPr>
              <a:t>		</a:t>
            </a:r>
          </a:p>
        </p:txBody>
      </p:sp>
      <p:sp>
        <p:nvSpPr>
          <p:cNvPr id="20484" name="Text Box 3"/>
          <p:cNvSpPr txBox="1">
            <a:spLocks noChangeArrowheads="1"/>
          </p:cNvSpPr>
          <p:nvPr/>
        </p:nvSpPr>
        <p:spPr bwMode="auto">
          <a:xfrm>
            <a:off x="5562600" y="3124200"/>
            <a:ext cx="1327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重定向服务器</a:t>
            </a:r>
          </a:p>
        </p:txBody>
      </p:sp>
      <p:grpSp>
        <p:nvGrpSpPr>
          <p:cNvPr id="20485" name="Group 4"/>
          <p:cNvGrpSpPr>
            <a:grpSpLocks/>
          </p:cNvGrpSpPr>
          <p:nvPr/>
        </p:nvGrpSpPr>
        <p:grpSpPr bwMode="auto">
          <a:xfrm>
            <a:off x="1066800" y="2514600"/>
            <a:ext cx="6781800" cy="3635375"/>
            <a:chOff x="612" y="1706"/>
            <a:chExt cx="2871" cy="2090"/>
          </a:xfrm>
        </p:grpSpPr>
        <p:pic>
          <p:nvPicPr>
            <p:cNvPr id="2048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 y="2432"/>
              <a:ext cx="606"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 y="2976"/>
              <a:ext cx="603"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4" y="1706"/>
              <a:ext cx="49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Line 8"/>
            <p:cNvSpPr>
              <a:spLocks noChangeShapeType="1"/>
            </p:cNvSpPr>
            <p:nvPr/>
          </p:nvSpPr>
          <p:spPr bwMode="auto">
            <a:xfrm flipV="1">
              <a:off x="1111" y="1979"/>
              <a:ext cx="862" cy="589"/>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0" name="Line 9"/>
            <p:cNvSpPr>
              <a:spLocks noChangeShapeType="1"/>
            </p:cNvSpPr>
            <p:nvPr/>
          </p:nvSpPr>
          <p:spPr bwMode="auto">
            <a:xfrm>
              <a:off x="1338" y="2976"/>
              <a:ext cx="1542" cy="273"/>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1" name="Line 10"/>
            <p:cNvSpPr>
              <a:spLocks noChangeShapeType="1"/>
            </p:cNvSpPr>
            <p:nvPr/>
          </p:nvSpPr>
          <p:spPr bwMode="auto">
            <a:xfrm flipH="1" flipV="1">
              <a:off x="1247" y="3158"/>
              <a:ext cx="1497" cy="272"/>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2" name="Line 11"/>
            <p:cNvSpPr>
              <a:spLocks noChangeShapeType="1"/>
            </p:cNvSpPr>
            <p:nvPr/>
          </p:nvSpPr>
          <p:spPr bwMode="auto">
            <a:xfrm flipH="1">
              <a:off x="1156" y="2296"/>
              <a:ext cx="862" cy="499"/>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Text Box 12"/>
            <p:cNvSpPr txBox="1">
              <a:spLocks noChangeArrowheads="1"/>
            </p:cNvSpPr>
            <p:nvPr/>
          </p:nvSpPr>
          <p:spPr bwMode="auto">
            <a:xfrm>
              <a:off x="777" y="3067"/>
              <a:ext cx="25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UAC</a:t>
              </a:r>
            </a:p>
          </p:txBody>
        </p:sp>
        <p:sp>
          <p:nvSpPr>
            <p:cNvPr id="20494" name="Text Box 13"/>
            <p:cNvSpPr txBox="1">
              <a:spLocks noChangeArrowheads="1"/>
            </p:cNvSpPr>
            <p:nvPr/>
          </p:nvSpPr>
          <p:spPr bwMode="auto">
            <a:xfrm>
              <a:off x="3079" y="3612"/>
              <a:ext cx="2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UAC</a:t>
              </a:r>
            </a:p>
          </p:txBody>
        </p:sp>
        <p:sp>
          <p:nvSpPr>
            <p:cNvPr id="20495" name="Text Box 14"/>
            <p:cNvSpPr txBox="1">
              <a:spLocks noChangeArrowheads="1"/>
            </p:cNvSpPr>
            <p:nvPr/>
          </p:nvSpPr>
          <p:spPr bwMode="auto">
            <a:xfrm>
              <a:off x="1219" y="1979"/>
              <a:ext cx="26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20496" name="Text Box 15"/>
            <p:cNvSpPr txBox="1">
              <a:spLocks noChangeArrowheads="1"/>
            </p:cNvSpPr>
            <p:nvPr/>
          </p:nvSpPr>
          <p:spPr bwMode="auto">
            <a:xfrm>
              <a:off x="2080" y="2840"/>
              <a:ext cx="2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20497" name="Text Box 16"/>
            <p:cNvSpPr txBox="1">
              <a:spLocks noChangeArrowheads="1"/>
            </p:cNvSpPr>
            <p:nvPr/>
          </p:nvSpPr>
          <p:spPr bwMode="auto">
            <a:xfrm>
              <a:off x="1537" y="2568"/>
              <a:ext cx="26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sp>
          <p:nvSpPr>
            <p:cNvPr id="20498" name="Text Box 17"/>
            <p:cNvSpPr txBox="1">
              <a:spLocks noChangeArrowheads="1"/>
            </p:cNvSpPr>
            <p:nvPr/>
          </p:nvSpPr>
          <p:spPr bwMode="auto">
            <a:xfrm>
              <a:off x="1900" y="3385"/>
              <a:ext cx="26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grpSp>
    </p:spTree>
    <p:extLst>
      <p:ext uri="{BB962C8B-B14F-4D97-AF65-F5344CB8AC3E}">
        <p14:creationId xmlns:p14="http://schemas.microsoft.com/office/powerpoint/2010/main" val="298780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eaLnBrk="1" hangingPunct="1"/>
            <a:r>
              <a:rPr lang="zh-CN" altLang="en-US" smtClean="0"/>
              <a:t>重定向服务器与代理服务器的区别</a:t>
            </a:r>
          </a:p>
        </p:txBody>
      </p:sp>
      <p:sp>
        <p:nvSpPr>
          <p:cNvPr id="21507" name="Text Placeholder 2"/>
          <p:cNvSpPr>
            <a:spLocks noGrp="1"/>
          </p:cNvSpPr>
          <p:nvPr>
            <p:ph type="body" sz="half" idx="1"/>
          </p:nvPr>
        </p:nvSpPr>
        <p:spPr>
          <a:xfrm>
            <a:off x="457200" y="1600200"/>
            <a:ext cx="8218488" cy="4525963"/>
          </a:xfrm>
        </p:spPr>
        <p:txBody>
          <a:bodyPr/>
          <a:lstStyle/>
          <a:p>
            <a:pPr marL="0" indent="0" eaLnBrk="1" hangingPunct="1">
              <a:buFont typeface="Arial" panose="020B0604020202020204" pitchFamily="34" charset="0"/>
              <a:buChar char="•"/>
            </a:pPr>
            <a:r>
              <a:rPr lang="zh-CN" altLang="en-US" smtClean="0"/>
              <a:t>重定向服务器的目的是提供可供选择的地址列表供用户定位</a:t>
            </a:r>
            <a:r>
              <a:rPr lang="en-US" altLang="zh-CN" smtClean="0"/>
              <a:t>SIP UA</a:t>
            </a:r>
            <a:r>
              <a:rPr lang="zh-CN" altLang="en-US" smtClean="0"/>
              <a:t>，代理服务器则是代替用户继续后面的定位尝试 </a:t>
            </a:r>
          </a:p>
          <a:p>
            <a:pPr marL="0" indent="0" eaLnBrk="1" hangingPunct="1">
              <a:buFont typeface="Arial" panose="020B0604020202020204" pitchFamily="34" charset="0"/>
              <a:buChar char="•"/>
            </a:pPr>
            <a:r>
              <a:rPr lang="zh-CN" altLang="en-US" smtClean="0"/>
              <a:t>重定向服务器只提供地址解析服务，类似于</a:t>
            </a:r>
            <a:r>
              <a:rPr lang="en-US" altLang="zh-CN" smtClean="0"/>
              <a:t>DNS </a:t>
            </a:r>
          </a:p>
          <a:p>
            <a:pPr marL="0" indent="0" eaLnBrk="1" hangingPunct="1">
              <a:buFont typeface="Arial" panose="020B0604020202020204" pitchFamily="34" charset="0"/>
              <a:buChar char="•"/>
            </a:pPr>
            <a:r>
              <a:rPr lang="zh-CN" altLang="en-US" smtClean="0"/>
              <a:t>重定向服务器不主动发送</a:t>
            </a:r>
            <a:r>
              <a:rPr lang="en-US" altLang="zh-CN" smtClean="0"/>
              <a:t>SIP</a:t>
            </a:r>
            <a:r>
              <a:rPr lang="zh-CN" altLang="en-US" smtClean="0"/>
              <a:t>请求 </a:t>
            </a:r>
          </a:p>
          <a:p>
            <a:pPr marL="0" indent="0" eaLnBrk="1" hangingPunct="1">
              <a:buFont typeface="Arial" panose="020B0604020202020204" pitchFamily="34" charset="0"/>
              <a:buChar char="•"/>
            </a:pPr>
            <a:r>
              <a:rPr lang="zh-CN" altLang="en-US" smtClean="0"/>
              <a:t>重定向服务器不需要维持事务状态 （你问一个问题，它回答一个，之后什么都不记得了）</a:t>
            </a:r>
          </a:p>
          <a:p>
            <a:pPr marL="0" indent="0" eaLnBrk="1" hangingPunct="1"/>
            <a:endParaRPr lang="zh-CN" altLang="en-US" smtClean="0"/>
          </a:p>
        </p:txBody>
      </p:sp>
    </p:spTree>
    <p:extLst>
      <p:ext uri="{BB962C8B-B14F-4D97-AF65-F5344CB8AC3E}">
        <p14:creationId xmlns:p14="http://schemas.microsoft.com/office/powerpoint/2010/main" val="94110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1619250" y="1700213"/>
            <a:ext cx="5997575" cy="4076700"/>
            <a:chOff x="1383" y="883"/>
            <a:chExt cx="3778" cy="2568"/>
          </a:xfrm>
        </p:grpSpPr>
        <p:pic>
          <p:nvPicPr>
            <p:cNvPr id="2253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3" y="1888"/>
              <a:ext cx="606"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8" y="2614"/>
              <a:ext cx="603"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5" y="1162"/>
              <a:ext cx="49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Line 6"/>
            <p:cNvSpPr>
              <a:spLocks noChangeShapeType="1"/>
            </p:cNvSpPr>
            <p:nvPr/>
          </p:nvSpPr>
          <p:spPr bwMode="auto">
            <a:xfrm flipV="1">
              <a:off x="1882" y="1435"/>
              <a:ext cx="862" cy="589"/>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6" name="Line 7"/>
            <p:cNvSpPr>
              <a:spLocks noChangeShapeType="1"/>
            </p:cNvSpPr>
            <p:nvPr/>
          </p:nvSpPr>
          <p:spPr bwMode="auto">
            <a:xfrm>
              <a:off x="3379" y="1434"/>
              <a:ext cx="1406" cy="1044"/>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7" name="Line 8"/>
            <p:cNvSpPr>
              <a:spLocks noChangeShapeType="1"/>
            </p:cNvSpPr>
            <p:nvPr/>
          </p:nvSpPr>
          <p:spPr bwMode="auto">
            <a:xfrm flipH="1" flipV="1">
              <a:off x="3424" y="1797"/>
              <a:ext cx="1225" cy="816"/>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Line 9"/>
            <p:cNvSpPr>
              <a:spLocks noChangeShapeType="1"/>
            </p:cNvSpPr>
            <p:nvPr/>
          </p:nvSpPr>
          <p:spPr bwMode="auto">
            <a:xfrm flipH="1">
              <a:off x="1927" y="1752"/>
              <a:ext cx="862" cy="499"/>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9" name="Text Box 10"/>
            <p:cNvSpPr txBox="1">
              <a:spLocks noChangeArrowheads="1"/>
            </p:cNvSpPr>
            <p:nvPr/>
          </p:nvSpPr>
          <p:spPr bwMode="auto">
            <a:xfrm>
              <a:off x="1488" y="2523"/>
              <a:ext cx="37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UAC</a:t>
              </a:r>
            </a:p>
          </p:txBody>
        </p:sp>
        <p:sp>
          <p:nvSpPr>
            <p:cNvPr id="22540" name="Text Box 11"/>
            <p:cNvSpPr txBox="1">
              <a:spLocks noChangeArrowheads="1"/>
            </p:cNvSpPr>
            <p:nvPr/>
          </p:nvSpPr>
          <p:spPr bwMode="auto">
            <a:xfrm>
              <a:off x="4604" y="3249"/>
              <a:ext cx="3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UAC</a:t>
              </a:r>
            </a:p>
          </p:txBody>
        </p:sp>
        <p:sp>
          <p:nvSpPr>
            <p:cNvPr id="22541" name="Text Box 12"/>
            <p:cNvSpPr txBox="1">
              <a:spLocks noChangeArrowheads="1"/>
            </p:cNvSpPr>
            <p:nvPr/>
          </p:nvSpPr>
          <p:spPr bwMode="auto">
            <a:xfrm>
              <a:off x="1926" y="1435"/>
              <a:ext cx="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22542" name="Text Box 13"/>
            <p:cNvSpPr txBox="1">
              <a:spLocks noChangeArrowheads="1"/>
            </p:cNvSpPr>
            <p:nvPr/>
          </p:nvSpPr>
          <p:spPr bwMode="auto">
            <a:xfrm>
              <a:off x="3922" y="1616"/>
              <a:ext cx="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22543" name="Text Box 14"/>
            <p:cNvSpPr txBox="1">
              <a:spLocks noChangeArrowheads="1"/>
            </p:cNvSpPr>
            <p:nvPr/>
          </p:nvSpPr>
          <p:spPr bwMode="auto">
            <a:xfrm>
              <a:off x="2244" y="2024"/>
              <a:ext cx="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sp>
          <p:nvSpPr>
            <p:cNvPr id="22544" name="Text Box 15"/>
            <p:cNvSpPr txBox="1">
              <a:spLocks noChangeArrowheads="1"/>
            </p:cNvSpPr>
            <p:nvPr/>
          </p:nvSpPr>
          <p:spPr bwMode="auto">
            <a:xfrm>
              <a:off x="3605" y="2296"/>
              <a:ext cx="3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sp>
          <p:nvSpPr>
            <p:cNvPr id="22545" name="Text Box 16"/>
            <p:cNvSpPr txBox="1">
              <a:spLocks noChangeArrowheads="1"/>
            </p:cNvSpPr>
            <p:nvPr/>
          </p:nvSpPr>
          <p:spPr bwMode="auto">
            <a:xfrm>
              <a:off x="2710" y="883"/>
              <a:ext cx="7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注册服务器</a:t>
              </a:r>
            </a:p>
          </p:txBody>
        </p:sp>
      </p:grpSp>
      <p:sp>
        <p:nvSpPr>
          <p:cNvPr id="22531" name="Rectangle 17"/>
          <p:cNvSpPr>
            <a:spLocks noGrp="1" noChangeArrowheads="1"/>
          </p:cNvSpPr>
          <p:nvPr>
            <p:ph type="title"/>
          </p:nvPr>
        </p:nvSpPr>
        <p:spPr>
          <a:xfrm>
            <a:off x="533400" y="762000"/>
            <a:ext cx="8229600" cy="777875"/>
          </a:xfrm>
        </p:spPr>
        <p:txBody>
          <a:bodyPr/>
          <a:lstStyle/>
          <a:p>
            <a:pPr eaLnBrk="1" hangingPunct="1"/>
            <a:r>
              <a:rPr lang="zh-CN" altLang="en-US" smtClean="0">
                <a:ea typeface="宋体" panose="02010600030101010101" pitchFamily="2" charset="-122"/>
              </a:rPr>
              <a:t>注册服务器</a:t>
            </a:r>
          </a:p>
        </p:txBody>
      </p:sp>
    </p:spTree>
    <p:extLst>
      <p:ext uri="{BB962C8B-B14F-4D97-AF65-F5344CB8AC3E}">
        <p14:creationId xmlns:p14="http://schemas.microsoft.com/office/powerpoint/2010/main" val="35172695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zh-CN" altLang="en-US" smtClean="0"/>
              <a:t>定位服务器</a:t>
            </a:r>
          </a:p>
        </p:txBody>
      </p:sp>
      <p:pic>
        <p:nvPicPr>
          <p:cNvPr id="2355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31913" y="1484313"/>
            <a:ext cx="6551612" cy="3695700"/>
          </a:xfrm>
          <a:noFill/>
          <a:extLst>
            <a:ext uri="{91240B29-F687-4F45-9708-019B960494DF}">
              <a14:hiddenLine xmlns:a14="http://schemas.microsoft.com/office/drawing/2010/main" w="9525" cap="flat">
                <a:solidFill>
                  <a:srgbClr val="000000"/>
                </a:solidFill>
                <a:miter lim="800000"/>
                <a:headEnd/>
                <a:tailEnd/>
              </a14:hiddenLine>
            </a:ext>
          </a:extLst>
        </p:spPr>
      </p:pic>
    </p:spTree>
    <p:extLst>
      <p:ext uri="{BB962C8B-B14F-4D97-AF65-F5344CB8AC3E}">
        <p14:creationId xmlns:p14="http://schemas.microsoft.com/office/powerpoint/2010/main" val="4109290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pPr eaLnBrk="1" hangingPunct="1"/>
            <a:r>
              <a:rPr lang="zh-CN" altLang="en-US" sz="7200" smtClean="0">
                <a:ea typeface="宋体" panose="02010600030101010101" pitchFamily="2" charset="-122"/>
              </a:rPr>
              <a:t>地址和命名规则</a:t>
            </a:r>
          </a:p>
        </p:txBody>
      </p:sp>
    </p:spTree>
    <p:extLst>
      <p:ext uri="{BB962C8B-B14F-4D97-AF65-F5344CB8AC3E}">
        <p14:creationId xmlns:p14="http://schemas.microsoft.com/office/powerpoint/2010/main" val="25583540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p:txBody>
          <a:bodyPr/>
          <a:lstStyle/>
          <a:p>
            <a:pPr eaLnBrk="1" hangingPunct="1"/>
            <a:r>
              <a:rPr lang="zh-CN" altLang="en-US" smtClean="0">
                <a:ea typeface="宋体" panose="02010600030101010101" pitchFamily="2" charset="-122"/>
              </a:rPr>
              <a:t>地址和命名规则</a:t>
            </a:r>
          </a:p>
        </p:txBody>
      </p:sp>
      <p:sp>
        <p:nvSpPr>
          <p:cNvPr id="25603" name="Rectangle 2"/>
          <p:cNvSpPr>
            <a:spLocks noGrp="1" noChangeArrowheads="1"/>
          </p:cNvSpPr>
          <p:nvPr>
            <p:ph idx="1"/>
          </p:nvPr>
        </p:nvSpPr>
        <p:spPr>
          <a:xfrm>
            <a:off x="228600" y="1484313"/>
            <a:ext cx="8915400" cy="2173287"/>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消息的地址信息是基于</a:t>
            </a:r>
            <a:r>
              <a:rPr lang="en-US" altLang="zh-CN" smtClean="0">
                <a:ea typeface="宋体" panose="02010600030101010101" pitchFamily="2" charset="-122"/>
              </a:rPr>
              <a:t>SIP</a:t>
            </a:r>
            <a:r>
              <a:rPr lang="zh-CN" altLang="en-US" smtClean="0">
                <a:ea typeface="宋体" panose="02010600030101010101" pitchFamily="2" charset="-122"/>
              </a:rPr>
              <a:t>通用资源定位标记</a:t>
            </a:r>
            <a:r>
              <a:rPr lang="en-US" altLang="zh-CN" smtClean="0">
                <a:ea typeface="宋体" panose="02010600030101010101" pitchFamily="2" charset="-122"/>
              </a:rPr>
              <a:t>(URL)</a:t>
            </a:r>
            <a:r>
              <a:rPr lang="zh-CN" altLang="en-US" smtClean="0">
                <a:ea typeface="宋体" panose="02010600030101010101" pitchFamily="2" charset="-122"/>
              </a:rPr>
              <a:t>定义的</a:t>
            </a:r>
            <a:r>
              <a:rPr lang="en-US" altLang="zh-CN" smtClean="0">
                <a:ea typeface="宋体" panose="02010600030101010101" pitchFamily="2" charset="-122"/>
              </a:rPr>
              <a:t>:</a:t>
            </a:r>
          </a:p>
          <a:p>
            <a:pPr eaLnBrk="1" hangingPunct="1"/>
            <a:endParaRPr lang="en-US" altLang="zh-CN" smtClean="0">
              <a:ea typeface="宋体" panose="02010600030101010101" pitchFamily="2" charset="-122"/>
            </a:endParaRPr>
          </a:p>
          <a:p>
            <a:pPr eaLnBrk="1" hangingPunct="1">
              <a:buFont typeface="Wingdings" panose="05000000000000000000" pitchFamily="2" charset="2"/>
              <a:buNone/>
            </a:pPr>
            <a:r>
              <a:rPr lang="en-US" altLang="zh-CN" sz="2400" smtClean="0">
                <a:ea typeface="宋体" panose="02010600030101010101" pitchFamily="2" charset="-122"/>
              </a:rPr>
              <a:t>"sip:" [ userinfo "@" ] hostport  url-parameters [</a:t>
            </a:r>
            <a:r>
              <a:rPr lang="zh-CN" altLang="en-US" sz="2400" smtClean="0">
                <a:ea typeface="宋体" panose="02010600030101010101" pitchFamily="2" charset="-122"/>
              </a:rPr>
              <a:t>？ </a:t>
            </a:r>
            <a:r>
              <a:rPr lang="en-US" altLang="zh-CN" sz="2400" smtClean="0">
                <a:ea typeface="宋体" panose="02010600030101010101" pitchFamily="2" charset="-122"/>
              </a:rPr>
              <a:t>headers ]</a:t>
            </a:r>
          </a:p>
          <a:p>
            <a:pPr lvl="1" eaLnBrk="1" hangingPunct="1"/>
            <a:endParaRPr lang="en-US" altLang="zh-CN" u="sng" smtClean="0">
              <a:ea typeface="宋体" panose="02010600030101010101" pitchFamily="2" charset="-122"/>
            </a:endParaRPr>
          </a:p>
        </p:txBody>
      </p:sp>
      <p:sp>
        <p:nvSpPr>
          <p:cNvPr id="25604" name="Text Box 4"/>
          <p:cNvSpPr txBox="1">
            <a:spLocks noChangeArrowheads="1"/>
          </p:cNvSpPr>
          <p:nvPr/>
        </p:nvSpPr>
        <p:spPr bwMode="auto">
          <a:xfrm>
            <a:off x="0" y="4343400"/>
            <a:ext cx="32004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50000"/>
              </a:spcBef>
            </a:pPr>
            <a:r>
              <a:rPr lang="en-US" altLang="zh-CN" sz="2400">
                <a:latin typeface="FuturaA Md BT" pitchFamily="34" charset="0"/>
              </a:rPr>
              <a:t>user [ ":" password ]</a:t>
            </a:r>
          </a:p>
        </p:txBody>
      </p:sp>
      <p:sp>
        <p:nvSpPr>
          <p:cNvPr id="25605" name="Line 5"/>
          <p:cNvSpPr>
            <a:spLocks noChangeShapeType="1"/>
          </p:cNvSpPr>
          <p:nvPr/>
        </p:nvSpPr>
        <p:spPr bwMode="auto">
          <a:xfrm flipV="1">
            <a:off x="1295400" y="3505200"/>
            <a:ext cx="533400" cy="762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06" name="Text Box 6"/>
          <p:cNvSpPr txBox="1">
            <a:spLocks noChangeArrowheads="1"/>
          </p:cNvSpPr>
          <p:nvPr/>
        </p:nvSpPr>
        <p:spPr bwMode="auto">
          <a:xfrm>
            <a:off x="1752600" y="5257800"/>
            <a:ext cx="24384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50000"/>
              </a:spcBef>
            </a:pPr>
            <a:r>
              <a:rPr lang="en-US" altLang="zh-CN" sz="2400">
                <a:latin typeface="FuturaA Md BT" pitchFamily="34" charset="0"/>
              </a:rPr>
              <a:t>host [ ":" port ]</a:t>
            </a:r>
          </a:p>
        </p:txBody>
      </p:sp>
      <p:sp>
        <p:nvSpPr>
          <p:cNvPr id="25607" name="Line 7"/>
          <p:cNvSpPr>
            <a:spLocks noChangeShapeType="1"/>
          </p:cNvSpPr>
          <p:nvPr/>
        </p:nvSpPr>
        <p:spPr bwMode="auto">
          <a:xfrm flipH="1">
            <a:off x="3352800" y="3657600"/>
            <a:ext cx="457200" cy="152400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08" name="Text Box 8"/>
          <p:cNvSpPr txBox="1">
            <a:spLocks noChangeArrowheads="1"/>
          </p:cNvSpPr>
          <p:nvPr/>
        </p:nvSpPr>
        <p:spPr bwMode="auto">
          <a:xfrm>
            <a:off x="4191000" y="3962400"/>
            <a:ext cx="3962400" cy="831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50000"/>
              </a:spcBef>
            </a:pPr>
            <a:r>
              <a:rPr lang="en-US" altLang="zh-CN" sz="2400">
                <a:latin typeface="FuturaA Md BT" pitchFamily="34" charset="0"/>
              </a:rPr>
              <a:t>transport| user| method                  | ttl | maddr| other</a:t>
            </a:r>
          </a:p>
        </p:txBody>
      </p:sp>
      <p:sp>
        <p:nvSpPr>
          <p:cNvPr id="25609" name="Line 9"/>
          <p:cNvSpPr>
            <a:spLocks noChangeShapeType="1"/>
          </p:cNvSpPr>
          <p:nvPr/>
        </p:nvSpPr>
        <p:spPr bwMode="auto">
          <a:xfrm flipV="1">
            <a:off x="6019800" y="3505200"/>
            <a:ext cx="0" cy="381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10" name="Line 10"/>
          <p:cNvSpPr>
            <a:spLocks noChangeShapeType="1"/>
          </p:cNvSpPr>
          <p:nvPr/>
        </p:nvSpPr>
        <p:spPr bwMode="auto">
          <a:xfrm flipH="1">
            <a:off x="8458200" y="3657600"/>
            <a:ext cx="76200" cy="144780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11" name="Text Box 11"/>
          <p:cNvSpPr txBox="1">
            <a:spLocks noChangeArrowheads="1"/>
          </p:cNvSpPr>
          <p:nvPr/>
        </p:nvSpPr>
        <p:spPr bwMode="auto">
          <a:xfrm>
            <a:off x="6019800" y="5105400"/>
            <a:ext cx="2819400" cy="831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50000"/>
              </a:spcBef>
            </a:pPr>
            <a:r>
              <a:rPr lang="en-US" altLang="zh-CN" sz="2400">
                <a:latin typeface="FuturaA Md BT" pitchFamily="34" charset="0"/>
              </a:rPr>
              <a:t>Header value of message body</a:t>
            </a:r>
          </a:p>
        </p:txBody>
      </p:sp>
    </p:spTree>
    <p:extLst>
      <p:ext uri="{BB962C8B-B14F-4D97-AF65-F5344CB8AC3E}">
        <p14:creationId xmlns:p14="http://schemas.microsoft.com/office/powerpoint/2010/main" val="250955466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URI </a:t>
            </a:r>
            <a:r>
              <a:rPr lang="zh-CN" altLang="en-US" smtClean="0">
                <a:ea typeface="宋体" panose="02010600030101010101" pitchFamily="2" charset="-122"/>
              </a:rPr>
              <a:t>实例</a:t>
            </a:r>
          </a:p>
        </p:txBody>
      </p:sp>
      <p:sp>
        <p:nvSpPr>
          <p:cNvPr id="26627" name="Rectangle 3"/>
          <p:cNvSpPr>
            <a:spLocks noGrp="1" noChangeArrowheads="1"/>
          </p:cNvSpPr>
          <p:nvPr>
            <p:ph idx="1"/>
          </p:nvPr>
        </p:nvSpPr>
        <p:spPr>
          <a:xfrm>
            <a:off x="0" y="1371600"/>
            <a:ext cx="8991600" cy="4953000"/>
          </a:xfrm>
        </p:spPr>
        <p:txBody>
          <a:bodyPr/>
          <a:lstStyle/>
          <a:p>
            <a:pPr lvl="1" eaLnBrk="1" hangingPunct="1">
              <a:lnSpc>
                <a:spcPct val="90000"/>
              </a:lnSpc>
            </a:pPr>
            <a:r>
              <a:rPr lang="en-US" altLang="zh-CN" smtClean="0">
                <a:ea typeface="宋体" panose="02010600030101010101" pitchFamily="2" charset="-122"/>
              </a:rPr>
              <a:t>SIP:user@domain</a:t>
            </a:r>
          </a:p>
          <a:p>
            <a:pPr lvl="2" eaLnBrk="1" hangingPunct="1">
              <a:lnSpc>
                <a:spcPct val="90000"/>
              </a:lnSpc>
            </a:pPr>
            <a:r>
              <a:rPr lang="en-US" altLang="zh-CN" smtClean="0">
                <a:ea typeface="宋体" panose="02010600030101010101" pitchFamily="2" charset="-122"/>
              </a:rPr>
              <a:t>e.g.  sip:asushw:1234@msn.com;transport=tcp</a:t>
            </a:r>
          </a:p>
          <a:p>
            <a:pPr lvl="2" eaLnBrk="1" hangingPunct="1">
              <a:lnSpc>
                <a:spcPct val="90000"/>
              </a:lnSpc>
            </a:pPr>
            <a:endParaRPr lang="en-US" altLang="zh-CN" u="sng" smtClean="0">
              <a:ea typeface="宋体" panose="02010600030101010101" pitchFamily="2" charset="-122"/>
            </a:endParaRPr>
          </a:p>
          <a:p>
            <a:pPr lvl="1" eaLnBrk="1" hangingPunct="1">
              <a:lnSpc>
                <a:spcPct val="90000"/>
              </a:lnSpc>
            </a:pPr>
            <a:r>
              <a:rPr lang="en-US" altLang="zh-CN" smtClean="0">
                <a:ea typeface="宋体" panose="02010600030101010101" pitchFamily="2" charset="-122"/>
              </a:rPr>
              <a:t>Sip:user@host</a:t>
            </a:r>
          </a:p>
          <a:p>
            <a:pPr lvl="2" eaLnBrk="1" hangingPunct="1">
              <a:lnSpc>
                <a:spcPct val="90000"/>
              </a:lnSpc>
            </a:pPr>
            <a:r>
              <a:rPr lang="en-US" altLang="zh-CN" smtClean="0">
                <a:ea typeface="宋体" panose="02010600030101010101" pitchFamily="2" charset="-122"/>
              </a:rPr>
              <a:t>e.g.  sip:asushw@asu.alcatel-sbell.com.cn</a:t>
            </a:r>
          </a:p>
          <a:p>
            <a:pPr lvl="2" eaLnBrk="1" hangingPunct="1">
              <a:lnSpc>
                <a:spcPct val="90000"/>
              </a:lnSpc>
            </a:pPr>
            <a:endParaRPr lang="en-US" altLang="zh-CN" smtClean="0">
              <a:ea typeface="宋体" panose="02010600030101010101" pitchFamily="2" charset="-122"/>
            </a:endParaRPr>
          </a:p>
          <a:p>
            <a:pPr lvl="1" eaLnBrk="1" hangingPunct="1">
              <a:lnSpc>
                <a:spcPct val="90000"/>
              </a:lnSpc>
            </a:pPr>
            <a:r>
              <a:rPr lang="en-US" altLang="zh-CN" smtClean="0">
                <a:ea typeface="宋体" panose="02010600030101010101" pitchFamily="2" charset="-122"/>
              </a:rPr>
              <a:t>Sip:user@IP address</a:t>
            </a:r>
          </a:p>
          <a:p>
            <a:pPr lvl="2" eaLnBrk="1" hangingPunct="1">
              <a:lnSpc>
                <a:spcPct val="90000"/>
              </a:lnSpc>
            </a:pPr>
            <a:r>
              <a:rPr lang="en-US" altLang="zh-CN" smtClean="0">
                <a:ea typeface="宋体" panose="02010600030101010101" pitchFamily="2" charset="-122"/>
              </a:rPr>
              <a:t>e.g. sip: asushw@202.24.219.107?subject=meeting</a:t>
            </a:r>
          </a:p>
          <a:p>
            <a:pPr lvl="2" eaLnBrk="1" hangingPunct="1">
              <a:lnSpc>
                <a:spcPct val="90000"/>
              </a:lnSpc>
            </a:pPr>
            <a:endParaRPr lang="en-US" altLang="zh-CN" smtClean="0">
              <a:ea typeface="宋体" panose="02010600030101010101" pitchFamily="2" charset="-122"/>
            </a:endParaRPr>
          </a:p>
          <a:p>
            <a:pPr lvl="1" eaLnBrk="1" hangingPunct="1">
              <a:lnSpc>
                <a:spcPct val="90000"/>
              </a:lnSpc>
            </a:pPr>
            <a:r>
              <a:rPr lang="en-US" altLang="zh-CN" smtClean="0">
                <a:ea typeface="宋体" panose="02010600030101010101" pitchFamily="2" charset="-122"/>
              </a:rPr>
              <a:t>Sip:phone number@gateway</a:t>
            </a:r>
          </a:p>
          <a:p>
            <a:pPr lvl="2" eaLnBrk="1" hangingPunct="1">
              <a:lnSpc>
                <a:spcPct val="90000"/>
              </a:lnSpc>
            </a:pPr>
            <a:r>
              <a:rPr lang="en-US" altLang="zh-CN" smtClean="0">
                <a:ea typeface="宋体" panose="02010600030101010101" pitchFamily="2" charset="-122"/>
              </a:rPr>
              <a:t>e.g. sip:+21-59888222@net2phone.com;user=phone</a:t>
            </a:r>
          </a:p>
          <a:p>
            <a:pPr eaLnBrk="1" hangingPunct="1">
              <a:lnSpc>
                <a:spcPct val="90000"/>
              </a:lnSpc>
            </a:pPr>
            <a:endParaRPr lang="en-US" altLang="zh-CN" smtClean="0">
              <a:ea typeface="宋体" panose="02010600030101010101" pitchFamily="2" charset="-122"/>
            </a:endParaRPr>
          </a:p>
        </p:txBody>
      </p:sp>
    </p:spTree>
    <p:extLst>
      <p:ext uri="{BB962C8B-B14F-4D97-AF65-F5344CB8AC3E}">
        <p14:creationId xmlns:p14="http://schemas.microsoft.com/office/powerpoint/2010/main" val="365570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hangingPunct="1"/>
            <a:r>
              <a:rPr lang="en-US" altLang="zh-CN" sz="7200" smtClean="0">
                <a:ea typeface="宋体" panose="02010600030101010101" pitchFamily="2" charset="-122"/>
              </a:rPr>
              <a:t>SIP </a:t>
            </a:r>
            <a:r>
              <a:rPr lang="zh-CN" altLang="en-US" sz="7200" smtClean="0">
                <a:ea typeface="宋体" panose="02010600030101010101" pitchFamily="2" charset="-122"/>
              </a:rPr>
              <a:t>实例</a:t>
            </a:r>
          </a:p>
        </p:txBody>
      </p:sp>
    </p:spTree>
    <p:extLst>
      <p:ext uri="{BB962C8B-B14F-4D97-AF65-F5344CB8AC3E}">
        <p14:creationId xmlns:p14="http://schemas.microsoft.com/office/powerpoint/2010/main" val="39242707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p:txBody>
          <a:bodyPr/>
          <a:lstStyle/>
          <a:p>
            <a:pPr algn="ctr" eaLnBrk="1" hangingPunct="1"/>
            <a:r>
              <a:rPr lang="zh-CN" altLang="en-US" dirty="0" smtClean="0">
                <a:ea typeface="宋体" panose="02010600030101010101" pitchFamily="2" charset="-122"/>
              </a:rPr>
              <a:t>介绍的内容</a:t>
            </a:r>
          </a:p>
        </p:txBody>
      </p:sp>
      <p:sp>
        <p:nvSpPr>
          <p:cNvPr id="7171" name="Rectangle 2"/>
          <p:cNvSpPr>
            <a:spLocks noGrp="1" noChangeArrowheads="1"/>
          </p:cNvSpPr>
          <p:nvPr>
            <p:ph idx="1"/>
          </p:nvPr>
        </p:nvSpPr>
        <p:spPr>
          <a:xfrm>
            <a:off x="628650" y="1690689"/>
            <a:ext cx="5167313" cy="4751388"/>
          </a:xfrm>
        </p:spPr>
        <p:txBody>
          <a:bodyPr/>
          <a:lstStyle/>
          <a:p>
            <a:pPr eaLnBrk="1" hangingPunct="1"/>
            <a:r>
              <a:rPr lang="zh-CN" altLang="en-US" dirty="0" smtClean="0">
                <a:ea typeface="宋体" panose="02010600030101010101" pitchFamily="2" charset="-122"/>
              </a:rPr>
              <a:t>什么是</a:t>
            </a:r>
            <a:r>
              <a:rPr lang="en-US" altLang="zh-CN" dirty="0" smtClean="0">
                <a:ea typeface="宋体" panose="02010600030101010101" pitchFamily="2" charset="-122"/>
              </a:rPr>
              <a:t>SIP</a:t>
            </a:r>
            <a:r>
              <a:rPr lang="zh-CN" altLang="en-US" dirty="0" smtClean="0">
                <a:ea typeface="宋体" panose="02010600030101010101" pitchFamily="2" charset="-122"/>
              </a:rPr>
              <a:t>协议</a:t>
            </a:r>
          </a:p>
          <a:p>
            <a:pPr eaLnBrk="1" hangingPunct="1"/>
            <a:r>
              <a:rPr lang="en-US" altLang="zh-CN" dirty="0" smtClean="0">
                <a:ea typeface="宋体" panose="02010600030101010101" pitchFamily="2" charset="-122"/>
              </a:rPr>
              <a:t>SIP </a:t>
            </a:r>
            <a:r>
              <a:rPr lang="zh-CN" altLang="en-US" dirty="0" smtClean="0">
                <a:ea typeface="宋体" panose="02010600030101010101" pitchFamily="2" charset="-122"/>
              </a:rPr>
              <a:t>的结构</a:t>
            </a:r>
          </a:p>
          <a:p>
            <a:pPr lvl="1" eaLnBrk="1" hangingPunct="1"/>
            <a:r>
              <a:rPr lang="zh-CN" altLang="en-US" dirty="0" smtClean="0">
                <a:ea typeface="宋体" panose="02010600030101010101" pitchFamily="2" charset="-122"/>
              </a:rPr>
              <a:t>协议结构</a:t>
            </a:r>
          </a:p>
          <a:p>
            <a:pPr lvl="1" eaLnBrk="1" hangingPunct="1"/>
            <a:r>
              <a:rPr lang="zh-CN" altLang="en-US" dirty="0" smtClean="0">
                <a:ea typeface="宋体" panose="02010600030101010101" pitchFamily="2" charset="-122"/>
              </a:rPr>
              <a:t>网络结构</a:t>
            </a:r>
          </a:p>
          <a:p>
            <a:pPr eaLnBrk="1" hangingPunct="1"/>
            <a:r>
              <a:rPr lang="zh-CN" altLang="zh-CN" dirty="0" smtClean="0">
                <a:ea typeface="宋体" panose="02010600030101010101" pitchFamily="2" charset="-122"/>
              </a:rPr>
              <a:t>地址和命名规则</a:t>
            </a:r>
            <a:endParaRPr lang="zh-CN" altLang="en-US" dirty="0" smtClean="0">
              <a:ea typeface="宋体" panose="02010600030101010101" pitchFamily="2" charset="-122"/>
            </a:endParaRPr>
          </a:p>
          <a:p>
            <a:pPr eaLnBrk="1" hangingPunct="1"/>
            <a:r>
              <a:rPr lang="zh-CN" altLang="en-US" dirty="0" smtClean="0">
                <a:ea typeface="宋体" panose="02010600030101010101" pitchFamily="2" charset="-122"/>
              </a:rPr>
              <a:t>一个典型的</a:t>
            </a:r>
            <a:r>
              <a:rPr lang="en-US" altLang="zh-CN" dirty="0" smtClean="0">
                <a:ea typeface="宋体" panose="02010600030101010101" pitchFamily="2" charset="-122"/>
              </a:rPr>
              <a:t>SIP</a:t>
            </a:r>
            <a:r>
              <a:rPr lang="zh-CN" altLang="en-US" dirty="0" smtClean="0">
                <a:ea typeface="宋体" panose="02010600030101010101" pitchFamily="2" charset="-122"/>
              </a:rPr>
              <a:t>案例</a:t>
            </a:r>
          </a:p>
          <a:p>
            <a:pPr eaLnBrk="1" hangingPunct="1"/>
            <a:r>
              <a:rPr lang="en-US" altLang="zh-CN" dirty="0" smtClean="0">
                <a:ea typeface="宋体" panose="02010600030101010101" pitchFamily="2" charset="-122"/>
              </a:rPr>
              <a:t>SIP </a:t>
            </a:r>
            <a:r>
              <a:rPr lang="zh-CN" altLang="en-US" dirty="0" smtClean="0">
                <a:ea typeface="宋体" panose="02010600030101010101" pitchFamily="2" charset="-122"/>
              </a:rPr>
              <a:t>消息及参数</a:t>
            </a:r>
          </a:p>
          <a:p>
            <a:pPr eaLnBrk="1" hangingPunct="1"/>
            <a:r>
              <a:rPr lang="zh-CN" altLang="en-US" dirty="0" smtClean="0">
                <a:ea typeface="宋体" panose="02010600030101010101" pitchFamily="2" charset="-122"/>
              </a:rPr>
              <a:t>标准的</a:t>
            </a:r>
            <a:r>
              <a:rPr lang="en-US" altLang="zh-CN" dirty="0" smtClean="0">
                <a:ea typeface="宋体" panose="02010600030101010101" pitchFamily="2" charset="-122"/>
              </a:rPr>
              <a:t>SIP</a:t>
            </a:r>
            <a:r>
              <a:rPr lang="zh-CN" altLang="en-US" dirty="0" smtClean="0">
                <a:ea typeface="宋体" panose="02010600030101010101" pitchFamily="2" charset="-122"/>
              </a:rPr>
              <a:t>呼叫流程</a:t>
            </a:r>
          </a:p>
          <a:p>
            <a:pPr eaLnBrk="1" hangingPunct="1"/>
            <a:endParaRPr lang="en-US" altLang="zh-CN" dirty="0" smtClean="0">
              <a:ea typeface="宋体" panose="02010600030101010101" pitchFamily="2" charset="-122"/>
            </a:endParaRPr>
          </a:p>
        </p:txBody>
      </p:sp>
    </p:spTree>
    <p:extLst>
      <p:ext uri="{BB962C8B-B14F-4D97-AF65-F5344CB8AC3E}">
        <p14:creationId xmlns:p14="http://schemas.microsoft.com/office/powerpoint/2010/main" val="15547336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无代理服务器的</a:t>
            </a:r>
            <a:r>
              <a:rPr lang="en-US" altLang="zh-CN" smtClean="0">
                <a:ea typeface="宋体" panose="02010600030101010101" pitchFamily="2" charset="-122"/>
              </a:rPr>
              <a:t>SIP</a:t>
            </a:r>
            <a:r>
              <a:rPr lang="zh-CN" altLang="en-US" smtClean="0">
                <a:ea typeface="宋体" panose="02010600030101010101" pitchFamily="2" charset="-122"/>
              </a:rPr>
              <a:t>呼叫</a:t>
            </a:r>
          </a:p>
        </p:txBody>
      </p:sp>
      <p:pic>
        <p:nvPicPr>
          <p:cNvPr id="2969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04800" y="2325688"/>
            <a:ext cx="1908175" cy="2135187"/>
          </a:xfrm>
        </p:spPr>
      </p:pic>
      <p:pic>
        <p:nvPicPr>
          <p:cNvPr id="29700" name="Picture 4"/>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7245350" y="2325688"/>
            <a:ext cx="1898650" cy="2124075"/>
          </a:xfrm>
        </p:spPr>
      </p:pic>
      <p:sp>
        <p:nvSpPr>
          <p:cNvPr id="29701" name="Line 5"/>
          <p:cNvSpPr>
            <a:spLocks noChangeShapeType="1"/>
          </p:cNvSpPr>
          <p:nvPr/>
        </p:nvSpPr>
        <p:spPr bwMode="auto">
          <a:xfrm flipV="1">
            <a:off x="2438400" y="2819400"/>
            <a:ext cx="42672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6"/>
          <p:cNvSpPr>
            <a:spLocks noChangeShapeType="1"/>
          </p:cNvSpPr>
          <p:nvPr/>
        </p:nvSpPr>
        <p:spPr bwMode="auto">
          <a:xfrm flipH="1" flipV="1">
            <a:off x="2514600" y="3581400"/>
            <a:ext cx="4217988" cy="23813"/>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Text Box 7"/>
          <p:cNvSpPr txBox="1">
            <a:spLocks noChangeArrowheads="1"/>
          </p:cNvSpPr>
          <p:nvPr/>
        </p:nvSpPr>
        <p:spPr bwMode="auto">
          <a:xfrm>
            <a:off x="914400" y="4572000"/>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fontAlgn="t" hangingPunct="1">
              <a:spcBef>
                <a:spcPct val="0"/>
              </a:spcBef>
            </a:pPr>
            <a:r>
              <a:rPr lang="en-US" altLang="zh-CN" sz="1500" b="1">
                <a:latin typeface="FuturaA Md BT" pitchFamily="34" charset="0"/>
              </a:rPr>
              <a:t>UAC</a:t>
            </a:r>
          </a:p>
        </p:txBody>
      </p:sp>
      <p:sp>
        <p:nvSpPr>
          <p:cNvPr id="29704" name="Text Box 8"/>
          <p:cNvSpPr txBox="1">
            <a:spLocks noChangeArrowheads="1"/>
          </p:cNvSpPr>
          <p:nvPr/>
        </p:nvSpPr>
        <p:spPr bwMode="auto">
          <a:xfrm>
            <a:off x="7620000" y="4495800"/>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fontAlgn="t" hangingPunct="1">
              <a:spcBef>
                <a:spcPct val="0"/>
              </a:spcBef>
            </a:pPr>
            <a:r>
              <a:rPr lang="en-US" altLang="zh-CN" sz="1500" b="1">
                <a:latin typeface="FuturaA Md BT" pitchFamily="34" charset="0"/>
              </a:rPr>
              <a:t>UAC</a:t>
            </a:r>
          </a:p>
        </p:txBody>
      </p:sp>
      <p:sp>
        <p:nvSpPr>
          <p:cNvPr id="29705" name="Text Box 9"/>
          <p:cNvSpPr txBox="1">
            <a:spLocks noChangeArrowheads="1"/>
          </p:cNvSpPr>
          <p:nvPr/>
        </p:nvSpPr>
        <p:spPr bwMode="auto">
          <a:xfrm>
            <a:off x="3505200" y="2209800"/>
            <a:ext cx="1773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fontAlgn="t" hangingPunct="1">
              <a:spcBef>
                <a:spcPct val="0"/>
              </a:spcBef>
            </a:pPr>
            <a:r>
              <a:rPr lang="zh-CN" altLang="en-US" sz="2800">
                <a:latin typeface="FuturaA Md BT" pitchFamily="34" charset="0"/>
              </a:rPr>
              <a:t>请 求</a:t>
            </a:r>
          </a:p>
        </p:txBody>
      </p:sp>
      <p:sp>
        <p:nvSpPr>
          <p:cNvPr id="29706" name="Text Box 10"/>
          <p:cNvSpPr txBox="1">
            <a:spLocks noChangeArrowheads="1"/>
          </p:cNvSpPr>
          <p:nvPr/>
        </p:nvSpPr>
        <p:spPr bwMode="auto">
          <a:xfrm>
            <a:off x="3962400" y="3733800"/>
            <a:ext cx="1003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fontAlgn="t" hangingPunct="1">
              <a:spcBef>
                <a:spcPct val="0"/>
              </a:spcBef>
            </a:pPr>
            <a:r>
              <a:rPr lang="zh-CN" altLang="en-US" sz="2800">
                <a:solidFill>
                  <a:srgbClr val="FF6600"/>
                </a:solidFill>
                <a:latin typeface="FuturaA Md BT" pitchFamily="34" charset="0"/>
              </a:rPr>
              <a:t>响 应</a:t>
            </a:r>
          </a:p>
        </p:txBody>
      </p:sp>
    </p:spTree>
    <p:extLst>
      <p:ext uri="{BB962C8B-B14F-4D97-AF65-F5344CB8AC3E}">
        <p14:creationId xmlns:p14="http://schemas.microsoft.com/office/powerpoint/2010/main" val="796493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685800"/>
            <a:ext cx="8229600" cy="777875"/>
          </a:xfrm>
        </p:spPr>
        <p:txBody>
          <a:bodyPr/>
          <a:lstStyle/>
          <a:p>
            <a:pPr eaLnBrk="1" hangingPunct="1"/>
            <a:r>
              <a:rPr lang="zh-CN" altLang="en-US" sz="3200" smtClean="0">
                <a:ea typeface="宋体" panose="02010600030101010101" pitchFamily="2" charset="-122"/>
              </a:rPr>
              <a:t>有代理服务器的</a:t>
            </a:r>
            <a:r>
              <a:rPr lang="en-US" altLang="zh-CN" sz="3200" smtClean="0">
                <a:ea typeface="宋体" panose="02010600030101010101" pitchFamily="2" charset="-122"/>
              </a:rPr>
              <a:t>SIP </a:t>
            </a:r>
            <a:r>
              <a:rPr lang="zh-CN" altLang="en-US" sz="3200" smtClean="0">
                <a:ea typeface="宋体" panose="02010600030101010101" pitchFamily="2" charset="-122"/>
              </a:rPr>
              <a:t>呼叫（</a:t>
            </a:r>
            <a:r>
              <a:rPr lang="en-US" altLang="zh-CN" sz="3200" smtClean="0">
                <a:ea typeface="宋体" panose="02010600030101010101" pitchFamily="2" charset="-122"/>
              </a:rPr>
              <a:t>1</a:t>
            </a:r>
            <a:r>
              <a:rPr lang="zh-CN" altLang="en-US" sz="3200" smtClean="0">
                <a:ea typeface="宋体" panose="02010600030101010101" pitchFamily="2" charset="-122"/>
              </a:rPr>
              <a:t>）</a:t>
            </a:r>
          </a:p>
        </p:txBody>
      </p:sp>
      <p:sp>
        <p:nvSpPr>
          <p:cNvPr id="30723" name="Text Box 3"/>
          <p:cNvSpPr txBox="1">
            <a:spLocks noChangeArrowheads="1"/>
          </p:cNvSpPr>
          <p:nvPr/>
        </p:nvSpPr>
        <p:spPr bwMode="auto">
          <a:xfrm>
            <a:off x="1966913" y="3446463"/>
            <a:ext cx="7048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UAC1</a:t>
            </a:r>
          </a:p>
        </p:txBody>
      </p:sp>
      <p:sp>
        <p:nvSpPr>
          <p:cNvPr id="30724" name="Text Box 4"/>
          <p:cNvSpPr txBox="1">
            <a:spLocks noChangeArrowheads="1"/>
          </p:cNvSpPr>
          <p:nvPr/>
        </p:nvSpPr>
        <p:spPr bwMode="auto">
          <a:xfrm>
            <a:off x="3851275" y="2066925"/>
            <a:ext cx="1136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代理服务器</a:t>
            </a:r>
          </a:p>
        </p:txBody>
      </p:sp>
      <p:grpSp>
        <p:nvGrpSpPr>
          <p:cNvPr id="30725" name="Group 5"/>
          <p:cNvGrpSpPr>
            <a:grpSpLocks/>
          </p:cNvGrpSpPr>
          <p:nvPr/>
        </p:nvGrpSpPr>
        <p:grpSpPr bwMode="auto">
          <a:xfrm>
            <a:off x="381000" y="2362200"/>
            <a:ext cx="8458200" cy="2298700"/>
            <a:chOff x="1338" y="1026"/>
            <a:chExt cx="3324" cy="790"/>
          </a:xfrm>
        </p:grpSpPr>
        <p:pic>
          <p:nvPicPr>
            <p:cNvPr id="307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1117"/>
              <a:ext cx="606"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 y="1117"/>
              <a:ext cx="603"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 y="1026"/>
              <a:ext cx="49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Line 9"/>
            <p:cNvSpPr>
              <a:spLocks noChangeShapeType="1"/>
            </p:cNvSpPr>
            <p:nvPr/>
          </p:nvSpPr>
          <p:spPr bwMode="auto">
            <a:xfrm>
              <a:off x="1837" y="1253"/>
              <a:ext cx="86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Line 10"/>
            <p:cNvSpPr>
              <a:spLocks noChangeShapeType="1"/>
            </p:cNvSpPr>
            <p:nvPr/>
          </p:nvSpPr>
          <p:spPr bwMode="auto">
            <a:xfrm>
              <a:off x="3242" y="1253"/>
              <a:ext cx="86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1" name="Line 11"/>
            <p:cNvSpPr>
              <a:spLocks noChangeShapeType="1"/>
            </p:cNvSpPr>
            <p:nvPr/>
          </p:nvSpPr>
          <p:spPr bwMode="auto">
            <a:xfrm flipH="1">
              <a:off x="3242" y="1434"/>
              <a:ext cx="862"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2" name="Line 12"/>
            <p:cNvSpPr>
              <a:spLocks noChangeShapeType="1"/>
            </p:cNvSpPr>
            <p:nvPr/>
          </p:nvSpPr>
          <p:spPr bwMode="auto">
            <a:xfrm flipH="1">
              <a:off x="1883" y="1479"/>
              <a:ext cx="861"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Text Box 13"/>
            <p:cNvSpPr txBox="1">
              <a:spLocks noChangeArrowheads="1"/>
            </p:cNvSpPr>
            <p:nvPr/>
          </p:nvSpPr>
          <p:spPr bwMode="auto">
            <a:xfrm>
              <a:off x="4200" y="1706"/>
              <a:ext cx="27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UAC2</a:t>
              </a:r>
            </a:p>
          </p:txBody>
        </p:sp>
        <p:sp>
          <p:nvSpPr>
            <p:cNvPr id="30734" name="Text Box 14"/>
            <p:cNvSpPr txBox="1">
              <a:spLocks noChangeArrowheads="1"/>
            </p:cNvSpPr>
            <p:nvPr/>
          </p:nvSpPr>
          <p:spPr bwMode="auto">
            <a:xfrm>
              <a:off x="2130" y="1026"/>
              <a:ext cx="245"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30735" name="Text Box 15"/>
            <p:cNvSpPr txBox="1">
              <a:spLocks noChangeArrowheads="1"/>
            </p:cNvSpPr>
            <p:nvPr/>
          </p:nvSpPr>
          <p:spPr bwMode="auto">
            <a:xfrm>
              <a:off x="3542" y="1026"/>
              <a:ext cx="244"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30736" name="Text Box 16"/>
            <p:cNvSpPr txBox="1">
              <a:spLocks noChangeArrowheads="1"/>
            </p:cNvSpPr>
            <p:nvPr/>
          </p:nvSpPr>
          <p:spPr bwMode="auto">
            <a:xfrm>
              <a:off x="2181" y="1525"/>
              <a:ext cx="245"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sp>
          <p:nvSpPr>
            <p:cNvPr id="30737" name="Text Box 17"/>
            <p:cNvSpPr txBox="1">
              <a:spLocks noChangeArrowheads="1"/>
            </p:cNvSpPr>
            <p:nvPr/>
          </p:nvSpPr>
          <p:spPr bwMode="auto">
            <a:xfrm>
              <a:off x="3586" y="1434"/>
              <a:ext cx="245"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grpSp>
    </p:spTree>
    <p:extLst>
      <p:ext uri="{BB962C8B-B14F-4D97-AF65-F5344CB8AC3E}">
        <p14:creationId xmlns:p14="http://schemas.microsoft.com/office/powerpoint/2010/main" val="30144811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728663" y="4043363"/>
            <a:ext cx="81470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lvl="1" eaLnBrk="1" hangingPunct="1">
              <a:spcBef>
                <a:spcPct val="20000"/>
              </a:spcBef>
              <a:buClr>
                <a:srgbClr val="FF9900"/>
              </a:buClr>
              <a:buFontTx/>
              <a:buChar char="•"/>
            </a:pPr>
            <a:endParaRPr lang="zh-CN" altLang="zh-CN" sz="2400">
              <a:solidFill>
                <a:srgbClr val="0066CC"/>
              </a:solidFill>
            </a:endParaRPr>
          </a:p>
        </p:txBody>
      </p:sp>
      <p:grpSp>
        <p:nvGrpSpPr>
          <p:cNvPr id="31747" name="Group 3"/>
          <p:cNvGrpSpPr>
            <a:grpSpLocks/>
          </p:cNvGrpSpPr>
          <p:nvPr/>
        </p:nvGrpSpPr>
        <p:grpSpPr bwMode="auto">
          <a:xfrm>
            <a:off x="1752600" y="1600200"/>
            <a:ext cx="5065713" cy="1981200"/>
            <a:chOff x="1530" y="1298"/>
            <a:chExt cx="2438" cy="998"/>
          </a:xfrm>
        </p:grpSpPr>
        <p:pic>
          <p:nvPicPr>
            <p:cNvPr id="3175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0" y="1570"/>
              <a:ext cx="49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9" name="Line 5"/>
            <p:cNvSpPr>
              <a:spLocks noChangeShapeType="1"/>
            </p:cNvSpPr>
            <p:nvPr/>
          </p:nvSpPr>
          <p:spPr bwMode="auto">
            <a:xfrm>
              <a:off x="2336" y="1797"/>
              <a:ext cx="86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6"/>
            <p:cNvSpPr>
              <a:spLocks noChangeShapeType="1"/>
            </p:cNvSpPr>
            <p:nvPr/>
          </p:nvSpPr>
          <p:spPr bwMode="auto">
            <a:xfrm flipH="1">
              <a:off x="2336" y="1978"/>
              <a:ext cx="862"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Text Box 7"/>
            <p:cNvSpPr txBox="1">
              <a:spLocks noChangeArrowheads="1"/>
            </p:cNvSpPr>
            <p:nvPr/>
          </p:nvSpPr>
          <p:spPr bwMode="auto">
            <a:xfrm>
              <a:off x="2608" y="1570"/>
              <a:ext cx="3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31762" name="Text Box 8"/>
            <p:cNvSpPr txBox="1">
              <a:spLocks noChangeArrowheads="1"/>
            </p:cNvSpPr>
            <p:nvPr/>
          </p:nvSpPr>
          <p:spPr bwMode="auto">
            <a:xfrm>
              <a:off x="2653" y="1978"/>
              <a:ext cx="3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pic>
          <p:nvPicPr>
            <p:cNvPr id="3176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4" y="1525"/>
              <a:ext cx="527"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4" name="Text Box 10"/>
            <p:cNvSpPr txBox="1">
              <a:spLocks noChangeArrowheads="1"/>
            </p:cNvSpPr>
            <p:nvPr/>
          </p:nvSpPr>
          <p:spPr bwMode="auto">
            <a:xfrm>
              <a:off x="1530" y="1337"/>
              <a:ext cx="54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代理服务器</a:t>
              </a:r>
            </a:p>
          </p:txBody>
        </p:sp>
        <p:sp>
          <p:nvSpPr>
            <p:cNvPr id="31765" name="Text Box 11"/>
            <p:cNvSpPr txBox="1">
              <a:spLocks noChangeArrowheads="1"/>
            </p:cNvSpPr>
            <p:nvPr/>
          </p:nvSpPr>
          <p:spPr bwMode="auto">
            <a:xfrm>
              <a:off x="3416" y="1298"/>
              <a:ext cx="55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定位服务器</a:t>
              </a:r>
            </a:p>
          </p:txBody>
        </p:sp>
      </p:grpSp>
      <p:grpSp>
        <p:nvGrpSpPr>
          <p:cNvPr id="31748" name="Group 12"/>
          <p:cNvGrpSpPr>
            <a:grpSpLocks/>
          </p:cNvGrpSpPr>
          <p:nvPr/>
        </p:nvGrpSpPr>
        <p:grpSpPr bwMode="auto">
          <a:xfrm>
            <a:off x="1981200" y="3886200"/>
            <a:ext cx="4729163" cy="2301875"/>
            <a:chOff x="1338" y="2750"/>
            <a:chExt cx="1901" cy="1002"/>
          </a:xfrm>
        </p:grpSpPr>
        <p:pic>
          <p:nvPicPr>
            <p:cNvPr id="3175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8" y="3067"/>
              <a:ext cx="606"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 y="2976"/>
              <a:ext cx="49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Line 15"/>
            <p:cNvSpPr>
              <a:spLocks noChangeShapeType="1"/>
            </p:cNvSpPr>
            <p:nvPr/>
          </p:nvSpPr>
          <p:spPr bwMode="auto">
            <a:xfrm>
              <a:off x="1837" y="3203"/>
              <a:ext cx="86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16"/>
            <p:cNvSpPr>
              <a:spLocks noChangeShapeType="1"/>
            </p:cNvSpPr>
            <p:nvPr/>
          </p:nvSpPr>
          <p:spPr bwMode="auto">
            <a:xfrm flipH="1">
              <a:off x="1883" y="3429"/>
              <a:ext cx="861"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Text Box 17"/>
            <p:cNvSpPr txBox="1">
              <a:spLocks noChangeArrowheads="1"/>
            </p:cNvSpPr>
            <p:nvPr/>
          </p:nvSpPr>
          <p:spPr bwMode="auto">
            <a:xfrm>
              <a:off x="2128" y="2976"/>
              <a:ext cx="25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31755" name="Text Box 18"/>
            <p:cNvSpPr txBox="1">
              <a:spLocks noChangeArrowheads="1"/>
            </p:cNvSpPr>
            <p:nvPr/>
          </p:nvSpPr>
          <p:spPr bwMode="auto">
            <a:xfrm>
              <a:off x="2179" y="3475"/>
              <a:ext cx="25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sp>
          <p:nvSpPr>
            <p:cNvPr id="31756" name="Text Box 19"/>
            <p:cNvSpPr txBox="1">
              <a:spLocks noChangeArrowheads="1"/>
            </p:cNvSpPr>
            <p:nvPr/>
          </p:nvSpPr>
          <p:spPr bwMode="auto">
            <a:xfrm>
              <a:off x="1509" y="3612"/>
              <a:ext cx="28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UAC1</a:t>
              </a:r>
            </a:p>
          </p:txBody>
        </p:sp>
        <p:sp>
          <p:nvSpPr>
            <p:cNvPr id="31757" name="Text Box 20"/>
            <p:cNvSpPr txBox="1">
              <a:spLocks noChangeArrowheads="1"/>
            </p:cNvSpPr>
            <p:nvPr/>
          </p:nvSpPr>
          <p:spPr bwMode="auto">
            <a:xfrm>
              <a:off x="2782" y="2750"/>
              <a:ext cx="45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代理服务器</a:t>
              </a:r>
            </a:p>
          </p:txBody>
        </p:sp>
      </p:grpSp>
      <p:sp>
        <p:nvSpPr>
          <p:cNvPr id="31749" name="Rectangle 21"/>
          <p:cNvSpPr>
            <a:spLocks noGrp="1" noChangeArrowheads="1"/>
          </p:cNvSpPr>
          <p:nvPr>
            <p:ph type="title"/>
          </p:nvPr>
        </p:nvSpPr>
        <p:spPr/>
        <p:txBody>
          <a:bodyPr/>
          <a:lstStyle/>
          <a:p>
            <a:pPr eaLnBrk="1" hangingPunct="1"/>
            <a:r>
              <a:rPr lang="zh-CN" altLang="en-US" sz="3200" smtClean="0">
                <a:ea typeface="宋体" panose="02010600030101010101" pitchFamily="2" charset="-122"/>
              </a:rPr>
              <a:t>有代理服务器的</a:t>
            </a:r>
            <a:r>
              <a:rPr lang="en-US" altLang="zh-CN" sz="3200" smtClean="0">
                <a:ea typeface="宋体" panose="02010600030101010101" pitchFamily="2" charset="-122"/>
              </a:rPr>
              <a:t>SIP</a:t>
            </a:r>
            <a:r>
              <a:rPr lang="zh-CN" altLang="en-US" sz="3200" smtClean="0">
                <a:ea typeface="宋体" panose="02010600030101010101" pitchFamily="2" charset="-122"/>
              </a:rPr>
              <a:t>呼叫（</a:t>
            </a:r>
            <a:r>
              <a:rPr lang="en-US" altLang="zh-CN" sz="3200" smtClean="0">
                <a:ea typeface="宋体" panose="02010600030101010101" pitchFamily="2" charset="-122"/>
              </a:rPr>
              <a:t>2</a:t>
            </a:r>
            <a:r>
              <a:rPr lang="zh-CN" altLang="en-US" sz="3200" smtClean="0">
                <a:ea typeface="宋体" panose="02010600030101010101" pitchFamily="2" charset="-122"/>
              </a:rPr>
              <a:t>）</a:t>
            </a:r>
          </a:p>
        </p:txBody>
      </p:sp>
    </p:spTree>
    <p:extLst>
      <p:ext uri="{BB962C8B-B14F-4D97-AF65-F5344CB8AC3E}">
        <p14:creationId xmlns:p14="http://schemas.microsoft.com/office/powerpoint/2010/main" val="1516838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304800" y="1676400"/>
            <a:ext cx="8458200" cy="3462338"/>
            <a:chOff x="432" y="1031"/>
            <a:chExt cx="4800" cy="2181"/>
          </a:xfrm>
        </p:grpSpPr>
        <p:sp>
          <p:nvSpPr>
            <p:cNvPr id="32772" name="Text Box 3"/>
            <p:cNvSpPr txBox="1">
              <a:spLocks noChangeArrowheads="1"/>
            </p:cNvSpPr>
            <p:nvPr/>
          </p:nvSpPr>
          <p:spPr bwMode="auto">
            <a:xfrm>
              <a:off x="2427" y="1031"/>
              <a:ext cx="7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800" b="1">
                  <a:latin typeface="FuturaA Md BT" pitchFamily="34" charset="0"/>
                </a:rPr>
                <a:t>代理服务器</a:t>
              </a:r>
            </a:p>
          </p:txBody>
        </p:sp>
        <p:pic>
          <p:nvPicPr>
            <p:cNvPr id="327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649"/>
              <a:ext cx="875" cy="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 y="1649"/>
              <a:ext cx="871" cy="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1" y="1440"/>
              <a:ext cx="715" cy="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Line 7"/>
            <p:cNvSpPr>
              <a:spLocks noChangeShapeType="1"/>
            </p:cNvSpPr>
            <p:nvPr/>
          </p:nvSpPr>
          <p:spPr bwMode="auto">
            <a:xfrm>
              <a:off x="1153" y="1962"/>
              <a:ext cx="1244"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7" name="Line 8"/>
            <p:cNvSpPr>
              <a:spLocks noChangeShapeType="1"/>
            </p:cNvSpPr>
            <p:nvPr/>
          </p:nvSpPr>
          <p:spPr bwMode="auto">
            <a:xfrm>
              <a:off x="3181" y="1962"/>
              <a:ext cx="1245"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8" name="Line 9"/>
            <p:cNvSpPr>
              <a:spLocks noChangeShapeType="1"/>
            </p:cNvSpPr>
            <p:nvPr/>
          </p:nvSpPr>
          <p:spPr bwMode="auto">
            <a:xfrm flipH="1">
              <a:off x="3168" y="2448"/>
              <a:ext cx="1245"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9" name="Line 10"/>
            <p:cNvSpPr>
              <a:spLocks noChangeShapeType="1"/>
            </p:cNvSpPr>
            <p:nvPr/>
          </p:nvSpPr>
          <p:spPr bwMode="auto">
            <a:xfrm flipH="1">
              <a:off x="1219" y="2482"/>
              <a:ext cx="1243"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Text Box 11"/>
            <p:cNvSpPr txBox="1">
              <a:spLocks noChangeArrowheads="1"/>
            </p:cNvSpPr>
            <p:nvPr/>
          </p:nvSpPr>
          <p:spPr bwMode="auto">
            <a:xfrm>
              <a:off x="4537" y="2981"/>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800" b="1">
                  <a:latin typeface="FuturaA Md BT" pitchFamily="34" charset="0"/>
                </a:rPr>
                <a:t>UAC2</a:t>
              </a:r>
            </a:p>
          </p:txBody>
        </p:sp>
        <p:sp>
          <p:nvSpPr>
            <p:cNvPr id="32781" name="Text Box 12"/>
            <p:cNvSpPr txBox="1">
              <a:spLocks noChangeArrowheads="1"/>
            </p:cNvSpPr>
            <p:nvPr/>
          </p:nvSpPr>
          <p:spPr bwMode="auto">
            <a:xfrm>
              <a:off x="1579" y="1561"/>
              <a:ext cx="4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800">
                  <a:latin typeface="FuturaA Md BT" pitchFamily="34" charset="0"/>
                </a:rPr>
                <a:t>请 求</a:t>
              </a:r>
            </a:p>
          </p:txBody>
        </p:sp>
        <p:sp>
          <p:nvSpPr>
            <p:cNvPr id="32782" name="Text Box 13"/>
            <p:cNvSpPr txBox="1">
              <a:spLocks noChangeArrowheads="1"/>
            </p:cNvSpPr>
            <p:nvPr/>
          </p:nvSpPr>
          <p:spPr bwMode="auto">
            <a:xfrm>
              <a:off x="3595" y="1561"/>
              <a:ext cx="4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800">
                  <a:latin typeface="FuturaA Md BT" pitchFamily="34" charset="0"/>
                </a:rPr>
                <a:t>请 求</a:t>
              </a:r>
            </a:p>
          </p:txBody>
        </p:sp>
        <p:sp>
          <p:nvSpPr>
            <p:cNvPr id="32783" name="Text Box 14"/>
            <p:cNvSpPr txBox="1">
              <a:spLocks noChangeArrowheads="1"/>
            </p:cNvSpPr>
            <p:nvPr/>
          </p:nvSpPr>
          <p:spPr bwMode="auto">
            <a:xfrm>
              <a:off x="1626" y="2564"/>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800">
                  <a:solidFill>
                    <a:srgbClr val="FF6600"/>
                  </a:solidFill>
                  <a:latin typeface="FuturaA Md BT" pitchFamily="34" charset="0"/>
                </a:rPr>
                <a:t>响 应</a:t>
              </a:r>
            </a:p>
          </p:txBody>
        </p:sp>
        <p:sp>
          <p:nvSpPr>
            <p:cNvPr id="32784" name="Text Box 15"/>
            <p:cNvSpPr txBox="1">
              <a:spLocks noChangeArrowheads="1"/>
            </p:cNvSpPr>
            <p:nvPr/>
          </p:nvSpPr>
          <p:spPr bwMode="auto">
            <a:xfrm>
              <a:off x="3595" y="2521"/>
              <a:ext cx="4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800">
                  <a:solidFill>
                    <a:srgbClr val="FF6600"/>
                  </a:solidFill>
                  <a:latin typeface="FuturaA Md BT" pitchFamily="34" charset="0"/>
                </a:rPr>
                <a:t>响 应</a:t>
              </a:r>
            </a:p>
          </p:txBody>
        </p:sp>
      </p:grpSp>
      <p:sp>
        <p:nvSpPr>
          <p:cNvPr id="32771" name="Rectangle 16"/>
          <p:cNvSpPr>
            <a:spLocks noGrp="1" noChangeArrowheads="1"/>
          </p:cNvSpPr>
          <p:nvPr>
            <p:ph type="title"/>
          </p:nvPr>
        </p:nvSpPr>
        <p:spPr/>
        <p:txBody>
          <a:bodyPr/>
          <a:lstStyle/>
          <a:p>
            <a:pPr eaLnBrk="1" hangingPunct="1"/>
            <a:r>
              <a:rPr lang="zh-CN" altLang="en-US" sz="3200" smtClean="0">
                <a:ea typeface="宋体" panose="02010600030101010101" pitchFamily="2" charset="-122"/>
              </a:rPr>
              <a:t>有代理服务器的</a:t>
            </a:r>
            <a:r>
              <a:rPr lang="en-US" altLang="zh-CN" sz="3200" smtClean="0">
                <a:ea typeface="宋体" panose="02010600030101010101" pitchFamily="2" charset="-122"/>
              </a:rPr>
              <a:t>SIP</a:t>
            </a:r>
            <a:r>
              <a:rPr lang="zh-CN" altLang="en-US" sz="3200" smtClean="0">
                <a:ea typeface="宋体" panose="02010600030101010101" pitchFamily="2" charset="-122"/>
              </a:rPr>
              <a:t>呼叫（</a:t>
            </a:r>
            <a:r>
              <a:rPr lang="en-US" altLang="zh-CN" sz="3200" smtClean="0">
                <a:ea typeface="宋体" panose="02010600030101010101" pitchFamily="2" charset="-122"/>
              </a:rPr>
              <a:t>3</a:t>
            </a:r>
            <a:r>
              <a:rPr lang="zh-CN" altLang="en-US" sz="3200" smtClean="0">
                <a:ea typeface="宋体" panose="02010600030101010101" pitchFamily="2" charset="-122"/>
              </a:rPr>
              <a:t>）</a:t>
            </a:r>
          </a:p>
        </p:txBody>
      </p:sp>
    </p:spTree>
    <p:extLst>
      <p:ext uri="{BB962C8B-B14F-4D97-AF65-F5344CB8AC3E}">
        <p14:creationId xmlns:p14="http://schemas.microsoft.com/office/powerpoint/2010/main" val="5475425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p:txBody>
          <a:bodyPr/>
          <a:lstStyle/>
          <a:p>
            <a:pPr eaLnBrk="1" hangingPunct="1"/>
            <a:r>
              <a:rPr lang="en-US" altLang="zh-CN" sz="7200" smtClean="0">
                <a:ea typeface="宋体" panose="02010600030101010101" pitchFamily="2" charset="-122"/>
              </a:rPr>
              <a:t>SIP </a:t>
            </a:r>
            <a:r>
              <a:rPr lang="zh-CN" altLang="en-US" sz="7200" smtClean="0">
                <a:ea typeface="宋体" panose="02010600030101010101" pitchFamily="2" charset="-122"/>
              </a:rPr>
              <a:t>消息</a:t>
            </a:r>
          </a:p>
        </p:txBody>
      </p:sp>
    </p:spTree>
    <p:extLst>
      <p:ext uri="{BB962C8B-B14F-4D97-AF65-F5344CB8AC3E}">
        <p14:creationId xmlns:p14="http://schemas.microsoft.com/office/powerpoint/2010/main" val="21302277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p:txBody>
          <a:bodyPr/>
          <a:lstStyle/>
          <a:p>
            <a:pPr eaLnBrk="1" hangingPunct="1"/>
            <a:r>
              <a:rPr lang="en-US" altLang="zh-CN" smtClean="0">
                <a:ea typeface="宋体" panose="02010600030101010101" pitchFamily="2" charset="-122"/>
              </a:rPr>
              <a:t>SIP </a:t>
            </a:r>
            <a:r>
              <a:rPr lang="zh-CN" altLang="en-US" smtClean="0">
                <a:ea typeface="宋体" panose="02010600030101010101" pitchFamily="2" charset="-122"/>
              </a:rPr>
              <a:t>消息（</a:t>
            </a:r>
            <a:r>
              <a:rPr lang="en-US" altLang="zh-CN" smtClean="0">
                <a:ea typeface="宋体" panose="02010600030101010101" pitchFamily="2" charset="-122"/>
              </a:rPr>
              <a:t>1</a:t>
            </a:r>
            <a:r>
              <a:rPr lang="zh-CN" altLang="en-US" smtClean="0">
                <a:ea typeface="宋体" panose="02010600030101010101" pitchFamily="2" charset="-122"/>
              </a:rPr>
              <a:t>）</a:t>
            </a:r>
          </a:p>
        </p:txBody>
      </p:sp>
      <p:sp>
        <p:nvSpPr>
          <p:cNvPr id="39939" name="Rectangle 2"/>
          <p:cNvSpPr>
            <a:spLocks noGrp="1" noChangeArrowheads="1"/>
          </p:cNvSpPr>
          <p:nvPr>
            <p:ph idx="1"/>
          </p:nvPr>
        </p:nvSpPr>
        <p:spPr>
          <a:xfrm>
            <a:off x="468313" y="1568450"/>
            <a:ext cx="8229600" cy="5289550"/>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消息有两种</a:t>
            </a:r>
            <a:r>
              <a:rPr lang="en-US" altLang="zh-CN" smtClean="0">
                <a:ea typeface="宋体" panose="02010600030101010101" pitchFamily="2" charset="-122"/>
              </a:rPr>
              <a:t>:</a:t>
            </a:r>
          </a:p>
          <a:p>
            <a:pPr lvl="1" eaLnBrk="1" hangingPunct="1"/>
            <a:r>
              <a:rPr lang="zh-CN" altLang="en-US" smtClean="0">
                <a:ea typeface="宋体" panose="02010600030101010101" pitchFamily="2" charset="-122"/>
              </a:rPr>
              <a:t>请求</a:t>
            </a:r>
            <a:r>
              <a:rPr lang="en-US" altLang="zh-CN" smtClean="0">
                <a:ea typeface="宋体" panose="02010600030101010101" pitchFamily="2" charset="-122"/>
              </a:rPr>
              <a:t>(Request):</a:t>
            </a:r>
            <a:r>
              <a:rPr lang="zh-CN" altLang="en-US" smtClean="0">
                <a:ea typeface="宋体" panose="02010600030101010101" pitchFamily="2" charset="-122"/>
              </a:rPr>
              <a:t>由</a:t>
            </a:r>
            <a:r>
              <a:rPr lang="en-US" altLang="zh-CN" smtClean="0">
                <a:ea typeface="宋体" panose="02010600030101010101" pitchFamily="2" charset="-122"/>
              </a:rPr>
              <a:t>SIP</a:t>
            </a:r>
            <a:r>
              <a:rPr lang="zh-CN" altLang="en-US" smtClean="0">
                <a:ea typeface="宋体" panose="02010600030101010101" pitchFamily="2" charset="-122"/>
              </a:rPr>
              <a:t>客户机发出</a:t>
            </a:r>
          </a:p>
          <a:p>
            <a:pPr lvl="1" eaLnBrk="1" hangingPunct="1"/>
            <a:r>
              <a:rPr lang="zh-CN" altLang="en-US" smtClean="0">
                <a:ea typeface="宋体" panose="02010600030101010101" pitchFamily="2" charset="-122"/>
              </a:rPr>
              <a:t>响应</a:t>
            </a:r>
            <a:r>
              <a:rPr lang="en-US" altLang="zh-CN" smtClean="0">
                <a:ea typeface="宋体" panose="02010600030101010101" pitchFamily="2" charset="-122"/>
              </a:rPr>
              <a:t>(Response):</a:t>
            </a:r>
            <a:r>
              <a:rPr lang="zh-CN" altLang="en-US" smtClean="0">
                <a:ea typeface="宋体" panose="02010600030101010101" pitchFamily="2" charset="-122"/>
              </a:rPr>
              <a:t>由</a:t>
            </a:r>
            <a:r>
              <a:rPr lang="en-US" altLang="zh-CN" smtClean="0">
                <a:ea typeface="宋体" panose="02010600030101010101" pitchFamily="2" charset="-122"/>
              </a:rPr>
              <a:t>SIP</a:t>
            </a:r>
            <a:r>
              <a:rPr lang="zh-CN" altLang="en-US" smtClean="0">
                <a:ea typeface="宋体" panose="02010600030101010101" pitchFamily="2" charset="-122"/>
              </a:rPr>
              <a:t>服务器发出</a:t>
            </a:r>
          </a:p>
          <a:p>
            <a:pPr eaLnBrk="1" hangingPunct="1"/>
            <a:r>
              <a:rPr lang="en-US" altLang="zh-CN" smtClean="0">
                <a:ea typeface="宋体" panose="02010600030101010101" pitchFamily="2" charset="-122"/>
              </a:rPr>
              <a:t>SIP</a:t>
            </a:r>
            <a:r>
              <a:rPr lang="zh-CN" altLang="en-US" smtClean="0">
                <a:ea typeface="宋体" panose="02010600030101010101" pitchFamily="2" charset="-122"/>
              </a:rPr>
              <a:t>消息组成</a:t>
            </a:r>
            <a:r>
              <a:rPr lang="en-US" altLang="zh-CN" smtClean="0">
                <a:ea typeface="宋体" panose="02010600030101010101" pitchFamily="2" charset="-122"/>
              </a:rPr>
              <a:t>:</a:t>
            </a:r>
          </a:p>
          <a:p>
            <a:pPr lvl="1" eaLnBrk="1" hangingPunct="1"/>
            <a:r>
              <a:rPr lang="zh-CN" altLang="en-US" smtClean="0">
                <a:ea typeface="宋体" panose="02010600030101010101" pitchFamily="2" charset="-122"/>
              </a:rPr>
              <a:t>一个起始行</a:t>
            </a:r>
          </a:p>
          <a:p>
            <a:pPr lvl="1" eaLnBrk="1" hangingPunct="1"/>
            <a:r>
              <a:rPr lang="zh-CN" altLang="en-US" smtClean="0">
                <a:ea typeface="宋体" panose="02010600030101010101" pitchFamily="2" charset="-122"/>
              </a:rPr>
              <a:t>一个消息头</a:t>
            </a:r>
          </a:p>
          <a:p>
            <a:pPr lvl="1" eaLnBrk="1" hangingPunct="1"/>
            <a:r>
              <a:rPr lang="zh-CN" altLang="en-US" smtClean="0">
                <a:ea typeface="宋体" panose="02010600030101010101" pitchFamily="2" charset="-122"/>
              </a:rPr>
              <a:t>一个消息体</a:t>
            </a:r>
          </a:p>
          <a:p>
            <a:pPr eaLnBrk="1" hangingPunct="1"/>
            <a:r>
              <a:rPr lang="zh-CN" altLang="en-US" smtClean="0">
                <a:ea typeface="宋体" panose="02010600030101010101" pitchFamily="2" charset="-122"/>
              </a:rPr>
              <a:t>所有的消息都是简单的基于文本的消息</a:t>
            </a:r>
          </a:p>
        </p:txBody>
      </p:sp>
    </p:spTree>
    <p:extLst>
      <p:ext uri="{BB962C8B-B14F-4D97-AF65-F5344CB8AC3E}">
        <p14:creationId xmlns:p14="http://schemas.microsoft.com/office/powerpoint/2010/main" val="62131484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p:txBody>
          <a:bodyPr/>
          <a:lstStyle/>
          <a:p>
            <a:pPr eaLnBrk="1" hangingPunct="1"/>
            <a:r>
              <a:rPr lang="en-US" altLang="zh-CN" smtClean="0">
                <a:ea typeface="宋体" panose="02010600030101010101" pitchFamily="2" charset="-122"/>
              </a:rPr>
              <a:t>SIP </a:t>
            </a:r>
            <a:r>
              <a:rPr lang="zh-CN" altLang="en-US" smtClean="0">
                <a:ea typeface="宋体" panose="02010600030101010101" pitchFamily="2" charset="-122"/>
              </a:rPr>
              <a:t>消息（</a:t>
            </a:r>
            <a:r>
              <a:rPr lang="en-US" altLang="zh-CN" smtClean="0">
                <a:ea typeface="宋体" panose="02010600030101010101" pitchFamily="2" charset="-122"/>
              </a:rPr>
              <a:t>2</a:t>
            </a:r>
            <a:r>
              <a:rPr lang="zh-CN" altLang="en-US" smtClean="0">
                <a:ea typeface="宋体" panose="02010600030101010101" pitchFamily="2" charset="-122"/>
              </a:rPr>
              <a:t>）</a:t>
            </a:r>
          </a:p>
        </p:txBody>
      </p:sp>
      <p:sp>
        <p:nvSpPr>
          <p:cNvPr id="40963" name="Rectangle 2"/>
          <p:cNvSpPr>
            <a:spLocks noGrp="1" noChangeArrowheads="1"/>
          </p:cNvSpPr>
          <p:nvPr>
            <p:ph idx="1"/>
          </p:nvPr>
        </p:nvSpPr>
        <p:spPr>
          <a:xfrm>
            <a:off x="468313" y="1568450"/>
            <a:ext cx="8229600" cy="5289550"/>
          </a:xfrm>
        </p:spPr>
        <p:txBody>
          <a:bodyPr/>
          <a:lstStyle/>
          <a:p>
            <a:pPr eaLnBrk="1" hangingPunct="1"/>
            <a:r>
              <a:rPr lang="zh-CN" altLang="en-US" smtClean="0">
                <a:ea typeface="宋体" panose="02010600030101010101" pitchFamily="2" charset="-122"/>
              </a:rPr>
              <a:t>加密和鉴权机制能保证</a:t>
            </a:r>
            <a:r>
              <a:rPr lang="en-US" altLang="zh-CN" smtClean="0">
                <a:ea typeface="宋体" panose="02010600030101010101" pitchFamily="2" charset="-122"/>
              </a:rPr>
              <a:t>SIP</a:t>
            </a:r>
            <a:r>
              <a:rPr lang="zh-CN" altLang="en-US" smtClean="0">
                <a:ea typeface="宋体" panose="02010600030101010101" pitchFamily="2" charset="-122"/>
              </a:rPr>
              <a:t>信令更加安全</a:t>
            </a:r>
          </a:p>
          <a:p>
            <a:pPr lvl="1" eaLnBrk="1" hangingPunct="1"/>
            <a:r>
              <a:rPr lang="zh-CN" altLang="en-US" smtClean="0">
                <a:ea typeface="宋体" panose="02010600030101010101" pitchFamily="2" charset="-122"/>
              </a:rPr>
              <a:t>加密机制</a:t>
            </a:r>
            <a:r>
              <a:rPr lang="en-US" altLang="zh-CN" smtClean="0">
                <a:ea typeface="宋体" panose="02010600030101010101" pitchFamily="2" charset="-122"/>
              </a:rPr>
              <a:t>:</a:t>
            </a:r>
            <a:r>
              <a:rPr lang="zh-CN" altLang="en-US" smtClean="0">
                <a:ea typeface="宋体" panose="02010600030101010101" pitchFamily="2" charset="-122"/>
              </a:rPr>
              <a:t>防止其他人能够读消息内容</a:t>
            </a:r>
          </a:p>
          <a:p>
            <a:pPr lvl="1" eaLnBrk="1" hangingPunct="1"/>
            <a:r>
              <a:rPr lang="zh-CN" altLang="en-US" smtClean="0">
                <a:ea typeface="宋体" panose="02010600030101010101" pitchFamily="2" charset="-122"/>
              </a:rPr>
              <a:t>鉴权机制</a:t>
            </a:r>
            <a:r>
              <a:rPr lang="en-US" altLang="zh-CN" smtClean="0">
                <a:ea typeface="宋体" panose="02010600030101010101" pitchFamily="2" charset="-122"/>
              </a:rPr>
              <a:t>:</a:t>
            </a:r>
            <a:r>
              <a:rPr lang="zh-CN" altLang="en-US" smtClean="0">
                <a:ea typeface="宋体" panose="02010600030101010101" pitchFamily="2" charset="-122"/>
              </a:rPr>
              <a:t>防止其他人能修改消息</a:t>
            </a:r>
          </a:p>
          <a:p>
            <a:pPr lvl="1" eaLnBrk="1" hangingPunct="1">
              <a:buFontTx/>
              <a:buNone/>
            </a:pPr>
            <a:endParaRPr lang="zh-CN" altLang="en-US" smtClean="0">
              <a:ea typeface="宋体" panose="02010600030101010101" pitchFamily="2" charset="-122"/>
            </a:endParaRPr>
          </a:p>
          <a:p>
            <a:pPr eaLnBrk="1" hangingPunct="1"/>
            <a:r>
              <a:rPr lang="zh-CN" altLang="en-US" smtClean="0">
                <a:ea typeface="宋体" panose="02010600030101010101" pitchFamily="2" charset="-122"/>
              </a:rPr>
              <a:t>多个</a:t>
            </a:r>
            <a:r>
              <a:rPr lang="en-US" altLang="zh-CN" smtClean="0">
                <a:ea typeface="宋体" panose="02010600030101010101" pitchFamily="2" charset="-122"/>
              </a:rPr>
              <a:t>SIP</a:t>
            </a:r>
            <a:r>
              <a:rPr lang="zh-CN" altLang="en-US" smtClean="0">
                <a:ea typeface="宋体" panose="02010600030101010101" pitchFamily="2" charset="-122"/>
              </a:rPr>
              <a:t>消息能够打包</a:t>
            </a:r>
            <a:r>
              <a:rPr lang="en-US" altLang="zh-CN" sz="2400" smtClean="0">
                <a:ea typeface="宋体" panose="02010600030101010101" pitchFamily="2" charset="-122"/>
              </a:rPr>
              <a:t>(grouped)</a:t>
            </a:r>
            <a:r>
              <a:rPr lang="zh-CN" altLang="en-US" smtClean="0">
                <a:ea typeface="宋体" panose="02010600030101010101" pitchFamily="2" charset="-122"/>
              </a:rPr>
              <a:t>到一个</a:t>
            </a:r>
            <a:r>
              <a:rPr lang="en-US" altLang="zh-CN" smtClean="0">
                <a:ea typeface="宋体" panose="02010600030101010101" pitchFamily="2" charset="-122"/>
              </a:rPr>
              <a:t>UDP</a:t>
            </a:r>
            <a:r>
              <a:rPr lang="zh-CN" altLang="en-US" smtClean="0">
                <a:ea typeface="宋体" panose="02010600030101010101" pitchFamily="2" charset="-122"/>
              </a:rPr>
              <a:t>包中</a:t>
            </a:r>
            <a:r>
              <a:rPr lang="en-US" altLang="zh-CN" smtClean="0">
                <a:ea typeface="宋体" panose="02010600030101010101" pitchFamily="2" charset="-122"/>
              </a:rPr>
              <a:t>,</a:t>
            </a:r>
            <a:r>
              <a:rPr lang="zh-CN" altLang="en-US" smtClean="0">
                <a:ea typeface="宋体" panose="02010600030101010101" pitchFamily="2" charset="-122"/>
              </a:rPr>
              <a:t>包的最大长度为</a:t>
            </a:r>
            <a:r>
              <a:rPr lang="en-US" altLang="zh-CN" smtClean="0">
                <a:ea typeface="宋体" panose="02010600030101010101" pitchFamily="2" charset="-122"/>
              </a:rPr>
              <a:t>1500bytes</a:t>
            </a:r>
          </a:p>
          <a:p>
            <a:pPr eaLnBrk="1" hangingPunct="1">
              <a:buFont typeface="Wingdings" panose="05000000000000000000" pitchFamily="2" charset="2"/>
              <a:buNone/>
            </a:pPr>
            <a:endParaRPr lang="en-US" altLang="zh-CN" smtClean="0">
              <a:ea typeface="宋体" panose="02010600030101010101" pitchFamily="2" charset="-122"/>
            </a:endParaRPr>
          </a:p>
          <a:p>
            <a:pPr eaLnBrk="1" hangingPunct="1"/>
            <a:r>
              <a:rPr lang="zh-CN" altLang="en-US" smtClean="0">
                <a:ea typeface="宋体" panose="02010600030101010101" pitchFamily="2" charset="-122"/>
              </a:rPr>
              <a:t>在</a:t>
            </a:r>
            <a:r>
              <a:rPr lang="en-US" altLang="zh-CN" smtClean="0">
                <a:ea typeface="宋体" panose="02010600030101010101" pitchFamily="2" charset="-122"/>
              </a:rPr>
              <a:t>SIP</a:t>
            </a:r>
            <a:r>
              <a:rPr lang="zh-CN" altLang="en-US" smtClean="0">
                <a:ea typeface="宋体" panose="02010600030101010101" pitchFamily="2" charset="-122"/>
              </a:rPr>
              <a:t>消息中的空行会被自动的忽略</a:t>
            </a:r>
          </a:p>
        </p:txBody>
      </p:sp>
    </p:spTree>
    <p:extLst>
      <p:ext uri="{BB962C8B-B14F-4D97-AF65-F5344CB8AC3E}">
        <p14:creationId xmlns:p14="http://schemas.microsoft.com/office/powerpoint/2010/main" val="8216190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865188" y="1371600"/>
            <a:ext cx="2303462" cy="4176713"/>
          </a:xfrm>
          <a:prstGeom prst="rect">
            <a:avLst/>
          </a:prstGeom>
          <a:gradFill rotWithShape="1">
            <a:gsLst>
              <a:gs pos="0">
                <a:schemeClr val="bg1"/>
              </a:gs>
              <a:gs pos="100000">
                <a:srgbClr val="CCFFCC"/>
              </a:gs>
            </a:gsLst>
            <a:lin ang="5400000" scaled="1"/>
          </a:gradFill>
          <a:ln w="9525" algn="ctr">
            <a:solidFill>
              <a:schemeClr val="tx2"/>
            </a:solidFill>
            <a:miter lim="800000"/>
            <a:headEnd/>
            <a:tailEnd/>
          </a:ln>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2400">
              <a:latin typeface="FuturaA Md BT" pitchFamily="34" charset="0"/>
            </a:endParaRPr>
          </a:p>
        </p:txBody>
      </p:sp>
      <p:sp>
        <p:nvSpPr>
          <p:cNvPr id="41987" name="Text Box 3"/>
          <p:cNvSpPr txBox="1">
            <a:spLocks noChangeArrowheads="1"/>
          </p:cNvSpPr>
          <p:nvPr/>
        </p:nvSpPr>
        <p:spPr bwMode="auto">
          <a:xfrm>
            <a:off x="685800" y="5692775"/>
            <a:ext cx="2733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2400">
                <a:latin typeface="FuturaA Md BT" pitchFamily="34" charset="0"/>
              </a:rPr>
              <a:t>通用的</a:t>
            </a:r>
            <a:r>
              <a:rPr lang="en-US" altLang="zh-CN" sz="2400">
                <a:latin typeface="FuturaA Md BT" pitchFamily="34" charset="0"/>
              </a:rPr>
              <a:t>SIP</a:t>
            </a:r>
            <a:r>
              <a:rPr lang="zh-CN" altLang="en-US" sz="2400">
                <a:latin typeface="FuturaA Md BT" pitchFamily="34" charset="0"/>
              </a:rPr>
              <a:t>消息结构</a:t>
            </a:r>
          </a:p>
        </p:txBody>
      </p:sp>
      <p:sp>
        <p:nvSpPr>
          <p:cNvPr id="91140" name="Rectangle 4"/>
          <p:cNvSpPr>
            <a:spLocks noChangeArrowheads="1"/>
          </p:cNvSpPr>
          <p:nvPr/>
        </p:nvSpPr>
        <p:spPr bwMode="auto">
          <a:xfrm>
            <a:off x="4537075" y="1371600"/>
            <a:ext cx="3887788" cy="865188"/>
          </a:xfrm>
          <a:prstGeom prst="rect">
            <a:avLst/>
          </a:prstGeom>
          <a:gradFill rotWithShape="1">
            <a:gsLst>
              <a:gs pos="0">
                <a:srgbClr val="FFCCCC"/>
              </a:gs>
              <a:gs pos="50000">
                <a:schemeClr val="bg1"/>
              </a:gs>
              <a:gs pos="100000">
                <a:srgbClr val="FFCCCC"/>
              </a:gs>
            </a:gsLst>
            <a:lin ang="5400000" scaled="1"/>
          </a:gradFill>
          <a:ln w="9525" algn="ctr">
            <a:solidFill>
              <a:schemeClr val="tx2"/>
            </a:solidFill>
            <a:miter lim="800000"/>
            <a:headEnd/>
            <a:tailEnd/>
          </a:ln>
          <a:effectLst/>
        </p:spPr>
        <p:txBody>
          <a:bodyPr wrap="none" anchor="ctr"/>
          <a:lstStyle/>
          <a:p>
            <a:pPr algn="ctr">
              <a:spcBef>
                <a:spcPct val="0"/>
              </a:spcBef>
              <a:defRPr/>
            </a:pPr>
            <a:r>
              <a:rPr lang="zh-CN" altLang="en-US" sz="1500">
                <a:latin typeface="FuturaA Md BT" pitchFamily="34" charset="0"/>
                <a:ea typeface="宋体" charset="-122"/>
              </a:rPr>
              <a:t>对于请求</a:t>
            </a:r>
            <a:r>
              <a:rPr lang="en-US" altLang="zh-CN" sz="1500">
                <a:latin typeface="FuturaA Md BT" pitchFamily="34" charset="0"/>
                <a:ea typeface="宋体" charset="-122"/>
              </a:rPr>
              <a:t>(Request):</a:t>
            </a:r>
            <a:r>
              <a:rPr lang="zh-CN" altLang="en-US" sz="1500">
                <a:latin typeface="FuturaA Md BT" pitchFamily="34" charset="0"/>
                <a:ea typeface="宋体" charset="-122"/>
              </a:rPr>
              <a:t>开始行</a:t>
            </a:r>
            <a:r>
              <a:rPr lang="en-US" altLang="zh-CN" sz="1500">
                <a:latin typeface="FuturaA Md BT" pitchFamily="34" charset="0"/>
                <a:ea typeface="宋体" charset="-122"/>
              </a:rPr>
              <a:t>=Request line</a:t>
            </a:r>
          </a:p>
          <a:p>
            <a:pPr algn="ctr">
              <a:spcBef>
                <a:spcPct val="0"/>
              </a:spcBef>
              <a:defRPr/>
            </a:pPr>
            <a:r>
              <a:rPr lang="zh-CN" altLang="en-US" sz="1500">
                <a:latin typeface="FuturaA Md BT" pitchFamily="34" charset="0"/>
                <a:ea typeface="宋体" charset="-122"/>
              </a:rPr>
              <a:t>对于响应</a:t>
            </a:r>
            <a:r>
              <a:rPr lang="en-US" altLang="zh-CN" sz="1500">
                <a:latin typeface="FuturaA Md BT" pitchFamily="34" charset="0"/>
                <a:ea typeface="宋体" charset="-122"/>
              </a:rPr>
              <a:t>(Response):</a:t>
            </a:r>
            <a:r>
              <a:rPr lang="zh-CN" altLang="en-US" sz="1500">
                <a:latin typeface="FuturaA Md BT" pitchFamily="34" charset="0"/>
                <a:ea typeface="宋体" charset="-122"/>
              </a:rPr>
              <a:t>开始行</a:t>
            </a:r>
            <a:r>
              <a:rPr lang="en-US" altLang="zh-CN" sz="1500">
                <a:latin typeface="FuturaA Md BT" pitchFamily="34" charset="0"/>
                <a:ea typeface="宋体" charset="-122"/>
              </a:rPr>
              <a:t>=status line</a:t>
            </a:r>
          </a:p>
        </p:txBody>
      </p:sp>
      <p:sp>
        <p:nvSpPr>
          <p:cNvPr id="41989" name="Line 5"/>
          <p:cNvSpPr>
            <a:spLocks noChangeShapeType="1"/>
          </p:cNvSpPr>
          <p:nvPr/>
        </p:nvSpPr>
        <p:spPr bwMode="auto">
          <a:xfrm flipH="1">
            <a:off x="3168650" y="1660525"/>
            <a:ext cx="1368425"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0" name="Rectangle 6"/>
          <p:cNvSpPr>
            <a:spLocks noChangeArrowheads="1"/>
          </p:cNvSpPr>
          <p:nvPr/>
        </p:nvSpPr>
        <p:spPr bwMode="auto">
          <a:xfrm>
            <a:off x="4537075" y="2452688"/>
            <a:ext cx="3887788" cy="1871662"/>
          </a:xfrm>
          <a:prstGeom prst="rect">
            <a:avLst/>
          </a:prstGeom>
          <a:gradFill rotWithShape="1">
            <a:gsLst>
              <a:gs pos="0">
                <a:srgbClr val="FFEFD1"/>
              </a:gs>
              <a:gs pos="64999">
                <a:srgbClr val="F0EBD5"/>
              </a:gs>
              <a:gs pos="100000">
                <a:srgbClr val="D1C39F"/>
              </a:gs>
            </a:gsLst>
            <a:path path="shape">
              <a:fillToRect l="50000" t="50000" r="50000" b="50000"/>
            </a:path>
          </a:gradFill>
          <a:ln w="9525" algn="ctr">
            <a:solidFill>
              <a:schemeClr val="tx1"/>
            </a:solidFill>
            <a:miter lim="800000"/>
            <a:headEnd/>
            <a:tailEnd/>
          </a:ln>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不是所有的头都填充到本区域中</a:t>
            </a:r>
            <a:r>
              <a:rPr lang="en-US" altLang="zh-CN" sz="1500">
                <a:latin typeface="FuturaA Md BT" pitchFamily="34" charset="0"/>
              </a:rPr>
              <a:t>:</a:t>
            </a:r>
          </a:p>
          <a:p>
            <a:pPr algn="ctr" eaLnBrk="1" hangingPunct="1">
              <a:spcBef>
                <a:spcPct val="0"/>
              </a:spcBef>
            </a:pPr>
            <a:endParaRPr lang="en-US" altLang="zh-CN" sz="1500">
              <a:latin typeface="FuturaA Md BT" pitchFamily="34" charset="0"/>
            </a:endParaRPr>
          </a:p>
          <a:p>
            <a:pPr algn="ctr" eaLnBrk="1" hangingPunct="1">
              <a:spcBef>
                <a:spcPct val="0"/>
              </a:spcBef>
            </a:pPr>
            <a:r>
              <a:rPr lang="zh-CN" altLang="en-US" sz="1500">
                <a:latin typeface="FuturaA Md BT" pitchFamily="34" charset="0"/>
              </a:rPr>
              <a:t>对于请求头</a:t>
            </a:r>
            <a:r>
              <a:rPr lang="en-US" altLang="zh-CN" sz="1500">
                <a:latin typeface="FuturaA Md BT" pitchFamily="34" charset="0"/>
              </a:rPr>
              <a:t>:</a:t>
            </a:r>
            <a:r>
              <a:rPr lang="zh-CN" altLang="en-US" sz="1500">
                <a:latin typeface="FuturaA Md BT" pitchFamily="34" charset="0"/>
              </a:rPr>
              <a:t>仅仅是填充在请求消息中</a:t>
            </a:r>
          </a:p>
          <a:p>
            <a:pPr algn="ctr" eaLnBrk="1" hangingPunct="1">
              <a:spcBef>
                <a:spcPct val="0"/>
              </a:spcBef>
            </a:pPr>
            <a:r>
              <a:rPr lang="zh-CN" altLang="en-US" sz="1500">
                <a:latin typeface="FuturaA Md BT" pitchFamily="34" charset="0"/>
              </a:rPr>
              <a:t>对于响应头</a:t>
            </a:r>
            <a:r>
              <a:rPr lang="en-US" altLang="zh-CN" sz="1500">
                <a:latin typeface="FuturaA Md BT" pitchFamily="34" charset="0"/>
              </a:rPr>
              <a:t>:</a:t>
            </a:r>
            <a:r>
              <a:rPr lang="zh-CN" altLang="en-US" sz="1500">
                <a:latin typeface="FuturaA Md BT" pitchFamily="34" charset="0"/>
              </a:rPr>
              <a:t>仅仅是填充在响应消息中</a:t>
            </a:r>
          </a:p>
          <a:p>
            <a:pPr algn="ctr" eaLnBrk="1" hangingPunct="1">
              <a:spcBef>
                <a:spcPct val="0"/>
              </a:spcBef>
            </a:pPr>
            <a:r>
              <a:rPr lang="zh-CN" altLang="en-US" sz="1500">
                <a:latin typeface="FuturaA Md BT" pitchFamily="34" charset="0"/>
              </a:rPr>
              <a:t>头域包含有呼叫的属性和服务器信息</a:t>
            </a:r>
          </a:p>
        </p:txBody>
      </p:sp>
      <p:sp>
        <p:nvSpPr>
          <p:cNvPr id="41991" name="Line 7"/>
          <p:cNvSpPr>
            <a:spLocks noChangeShapeType="1"/>
          </p:cNvSpPr>
          <p:nvPr/>
        </p:nvSpPr>
        <p:spPr bwMode="auto">
          <a:xfrm flipH="1">
            <a:off x="3168650" y="2811463"/>
            <a:ext cx="1368425"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Line 8"/>
          <p:cNvSpPr>
            <a:spLocks noChangeShapeType="1"/>
          </p:cNvSpPr>
          <p:nvPr/>
        </p:nvSpPr>
        <p:spPr bwMode="auto">
          <a:xfrm flipV="1">
            <a:off x="838200" y="1905000"/>
            <a:ext cx="2286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9"/>
          <p:cNvSpPr>
            <a:spLocks noChangeShapeType="1"/>
          </p:cNvSpPr>
          <p:nvPr/>
        </p:nvSpPr>
        <p:spPr bwMode="auto">
          <a:xfrm flipV="1">
            <a:off x="900113" y="3276600"/>
            <a:ext cx="2300287" cy="793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Text Box 10"/>
          <p:cNvSpPr txBox="1">
            <a:spLocks noChangeArrowheads="1"/>
          </p:cNvSpPr>
          <p:nvPr/>
        </p:nvSpPr>
        <p:spPr bwMode="auto">
          <a:xfrm>
            <a:off x="1670050" y="1412875"/>
            <a:ext cx="860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开 始 行</a:t>
            </a:r>
          </a:p>
        </p:txBody>
      </p:sp>
      <p:sp>
        <p:nvSpPr>
          <p:cNvPr id="41995" name="Text Box 11"/>
          <p:cNvSpPr txBox="1">
            <a:spLocks noChangeArrowheads="1"/>
          </p:cNvSpPr>
          <p:nvPr/>
        </p:nvSpPr>
        <p:spPr bwMode="auto">
          <a:xfrm>
            <a:off x="1331913" y="1989138"/>
            <a:ext cx="143986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消息头</a:t>
            </a:r>
            <a:r>
              <a:rPr lang="en-US" altLang="zh-CN" sz="1500">
                <a:latin typeface="FuturaA Md BT" pitchFamily="34" charset="0"/>
              </a:rPr>
              <a:t>:</a:t>
            </a:r>
          </a:p>
          <a:p>
            <a:pPr algn="ctr" eaLnBrk="1" hangingPunct="1">
              <a:spcBef>
                <a:spcPct val="0"/>
              </a:spcBef>
            </a:pPr>
            <a:r>
              <a:rPr lang="zh-CN" altLang="en-US" sz="1500">
                <a:latin typeface="FuturaA Md BT" pitchFamily="34" charset="0"/>
              </a:rPr>
              <a:t>通用头</a:t>
            </a:r>
            <a:endParaRPr lang="en-US" altLang="zh-CN" sz="1500">
              <a:latin typeface="FuturaA Md BT" pitchFamily="34" charset="0"/>
            </a:endParaRPr>
          </a:p>
          <a:p>
            <a:pPr algn="ctr" eaLnBrk="1" hangingPunct="1">
              <a:spcBef>
                <a:spcPct val="0"/>
              </a:spcBef>
            </a:pPr>
            <a:r>
              <a:rPr lang="zh-CN" altLang="en-US" sz="1500">
                <a:latin typeface="FuturaA Md BT" pitchFamily="34" charset="0"/>
              </a:rPr>
              <a:t>请求头</a:t>
            </a:r>
            <a:endParaRPr lang="en-US" altLang="zh-CN" sz="1500">
              <a:latin typeface="FuturaA Md BT" pitchFamily="34" charset="0"/>
            </a:endParaRPr>
          </a:p>
          <a:p>
            <a:pPr algn="ctr" eaLnBrk="1" hangingPunct="1">
              <a:spcBef>
                <a:spcPct val="0"/>
              </a:spcBef>
            </a:pPr>
            <a:r>
              <a:rPr lang="zh-CN" altLang="en-US" sz="1500">
                <a:latin typeface="FuturaA Md BT" pitchFamily="34" charset="0"/>
              </a:rPr>
              <a:t>响应头</a:t>
            </a:r>
            <a:endParaRPr lang="en-US" altLang="zh-CN" sz="1500">
              <a:latin typeface="FuturaA Md BT" pitchFamily="34" charset="0"/>
            </a:endParaRPr>
          </a:p>
          <a:p>
            <a:pPr algn="ctr" eaLnBrk="1" hangingPunct="1">
              <a:spcBef>
                <a:spcPct val="0"/>
              </a:spcBef>
            </a:pPr>
            <a:r>
              <a:rPr lang="zh-CN" altLang="en-US" sz="1500">
                <a:latin typeface="FuturaA Md BT" pitchFamily="34" charset="0"/>
              </a:rPr>
              <a:t>实体头</a:t>
            </a:r>
            <a:endParaRPr lang="en-US" altLang="zh-CN" sz="1500">
              <a:latin typeface="FuturaA Md BT" pitchFamily="34" charset="0"/>
            </a:endParaRPr>
          </a:p>
        </p:txBody>
      </p:sp>
      <p:sp>
        <p:nvSpPr>
          <p:cNvPr id="41996" name="Text Box 12"/>
          <p:cNvSpPr txBox="1">
            <a:spLocks noChangeArrowheads="1"/>
          </p:cNvSpPr>
          <p:nvPr/>
        </p:nvSpPr>
        <p:spPr bwMode="auto">
          <a:xfrm>
            <a:off x="1317625" y="3540125"/>
            <a:ext cx="1454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消息体</a:t>
            </a:r>
            <a:r>
              <a:rPr lang="en-US" altLang="zh-CN" sz="1500">
                <a:latin typeface="FuturaA Md BT" pitchFamily="34" charset="0"/>
              </a:rPr>
              <a:t>(</a:t>
            </a:r>
            <a:r>
              <a:rPr lang="zh-CN" altLang="en-US" sz="1500">
                <a:latin typeface="FuturaA Md BT" pitchFamily="34" charset="0"/>
              </a:rPr>
              <a:t>可选项</a:t>
            </a:r>
            <a:r>
              <a:rPr lang="en-US" altLang="zh-CN" sz="1500">
                <a:latin typeface="FuturaA Md BT" pitchFamily="34" charset="0"/>
              </a:rPr>
              <a:t>)</a:t>
            </a:r>
          </a:p>
        </p:txBody>
      </p:sp>
      <p:sp>
        <p:nvSpPr>
          <p:cNvPr id="41997" name="Rectangle 13"/>
          <p:cNvSpPr>
            <a:spLocks noGrp="1" noChangeArrowheads="1"/>
          </p:cNvSpPr>
          <p:nvPr>
            <p:ph type="title"/>
          </p:nvPr>
        </p:nvSpPr>
        <p:spPr/>
        <p:txBody>
          <a:bodyPr/>
          <a:lstStyle/>
          <a:p>
            <a:pPr eaLnBrk="1" hangingPunct="1"/>
            <a:r>
              <a:rPr lang="en-US" altLang="zh-CN" sz="3200" smtClean="0">
                <a:ea typeface="宋体" panose="02010600030101010101" pitchFamily="2" charset="-122"/>
              </a:rPr>
              <a:t>SIP </a:t>
            </a:r>
            <a:r>
              <a:rPr lang="zh-CN" altLang="en-US" sz="3200" smtClean="0">
                <a:ea typeface="宋体" panose="02010600030101010101" pitchFamily="2" charset="-122"/>
              </a:rPr>
              <a:t>消息（</a:t>
            </a:r>
            <a:r>
              <a:rPr lang="en-US" altLang="zh-CN" sz="3200" smtClean="0">
                <a:ea typeface="宋体" panose="02010600030101010101" pitchFamily="2" charset="-122"/>
              </a:rPr>
              <a:t>3</a:t>
            </a:r>
            <a:r>
              <a:rPr lang="zh-CN" altLang="en-US" sz="3200" smtClean="0">
                <a:ea typeface="宋体" panose="02010600030101010101" pitchFamily="2" charset="-122"/>
              </a:rPr>
              <a:t>）</a:t>
            </a:r>
          </a:p>
        </p:txBody>
      </p:sp>
    </p:spTree>
    <p:extLst>
      <p:ext uri="{BB962C8B-B14F-4D97-AF65-F5344CB8AC3E}">
        <p14:creationId xmlns:p14="http://schemas.microsoft.com/office/powerpoint/2010/main" val="96810636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z="3000" smtClean="0">
                <a:ea typeface="宋体" panose="02010600030101010101" pitchFamily="2" charset="-122"/>
              </a:rPr>
              <a:t>请求</a:t>
            </a:r>
            <a:r>
              <a:rPr lang="en-US" altLang="zh-CN" sz="3000" smtClean="0">
                <a:ea typeface="宋体" panose="02010600030101010101" pitchFamily="2" charset="-122"/>
              </a:rPr>
              <a:t>(request)</a:t>
            </a:r>
            <a:r>
              <a:rPr lang="zh-CN" altLang="en-US" sz="3000" smtClean="0">
                <a:ea typeface="宋体" panose="02010600030101010101" pitchFamily="2" charset="-122"/>
              </a:rPr>
              <a:t>消息的开始行</a:t>
            </a:r>
          </a:p>
        </p:txBody>
      </p:sp>
      <p:sp>
        <p:nvSpPr>
          <p:cNvPr id="43011" name="Rectangle 3"/>
          <p:cNvSpPr>
            <a:spLocks noGrp="1" noChangeArrowheads="1"/>
          </p:cNvSpPr>
          <p:nvPr>
            <p:ph idx="1"/>
          </p:nvPr>
        </p:nvSpPr>
        <p:spPr/>
        <p:txBody>
          <a:bodyPr/>
          <a:lstStyle/>
          <a:p>
            <a:pPr eaLnBrk="1" hangingPunct="1"/>
            <a:r>
              <a:rPr lang="en-US" altLang="zh-CN" smtClean="0">
                <a:ea typeface="宋体" panose="02010600030101010101" pitchFamily="2" charset="-122"/>
              </a:rPr>
              <a:t>Startline=request line</a:t>
            </a:r>
          </a:p>
          <a:p>
            <a:pPr lvl="1" eaLnBrk="1" hangingPunct="1"/>
            <a:r>
              <a:rPr lang="zh-CN" altLang="en-US" smtClean="0">
                <a:ea typeface="宋体" panose="02010600030101010101" pitchFamily="2" charset="-122"/>
              </a:rPr>
              <a:t>请求行</a:t>
            </a:r>
            <a:r>
              <a:rPr lang="en-US" altLang="zh-CN" smtClean="0">
                <a:ea typeface="宋体" panose="02010600030101010101" pitchFamily="2" charset="-122"/>
              </a:rPr>
              <a:t>(Request line)</a:t>
            </a:r>
            <a:r>
              <a:rPr lang="zh-CN" altLang="en-US" smtClean="0">
                <a:ea typeface="宋体" panose="02010600030101010101" pitchFamily="2" charset="-122"/>
              </a:rPr>
              <a:t>的固定格式</a:t>
            </a:r>
            <a:r>
              <a:rPr lang="en-US" altLang="zh-CN" smtClean="0">
                <a:ea typeface="宋体" panose="02010600030101010101" pitchFamily="2" charset="-122"/>
              </a:rPr>
              <a:t>:</a:t>
            </a:r>
          </a:p>
          <a:p>
            <a:pPr lvl="1" eaLnBrk="1" hangingPunct="1">
              <a:buFontTx/>
              <a:buNone/>
            </a:pPr>
            <a:r>
              <a:rPr lang="en-US" altLang="zh-CN" u="sng" smtClean="0">
                <a:ea typeface="宋体" panose="02010600030101010101" pitchFamily="2" charset="-122"/>
              </a:rPr>
              <a:t>Method</a:t>
            </a:r>
            <a:r>
              <a:rPr lang="en-US" altLang="zh-CN" smtClean="0">
                <a:ea typeface="宋体" panose="02010600030101010101" pitchFamily="2" charset="-122"/>
              </a:rPr>
              <a:t> </a:t>
            </a:r>
            <a:r>
              <a:rPr lang="en-US" altLang="zh-CN" u="sng" smtClean="0">
                <a:ea typeface="宋体" panose="02010600030101010101" pitchFamily="2" charset="-122"/>
              </a:rPr>
              <a:t>SP</a:t>
            </a:r>
            <a:r>
              <a:rPr lang="en-US" altLang="zh-CN" smtClean="0">
                <a:ea typeface="宋体" panose="02010600030101010101" pitchFamily="2" charset="-122"/>
              </a:rPr>
              <a:t> </a:t>
            </a:r>
            <a:r>
              <a:rPr lang="en-US" altLang="zh-CN" u="sng" smtClean="0">
                <a:ea typeface="宋体" panose="02010600030101010101" pitchFamily="2" charset="-122"/>
              </a:rPr>
              <a:t>Request-URI</a:t>
            </a:r>
            <a:r>
              <a:rPr lang="en-US" altLang="zh-CN" smtClean="0">
                <a:ea typeface="宋体" panose="02010600030101010101" pitchFamily="2" charset="-122"/>
              </a:rPr>
              <a:t> </a:t>
            </a:r>
            <a:r>
              <a:rPr lang="en-US" altLang="zh-CN" u="sng" smtClean="0">
                <a:ea typeface="宋体" panose="02010600030101010101" pitchFamily="2" charset="-122"/>
              </a:rPr>
              <a:t>SP</a:t>
            </a:r>
            <a:r>
              <a:rPr lang="en-US" altLang="zh-CN" smtClean="0">
                <a:ea typeface="宋体" panose="02010600030101010101" pitchFamily="2" charset="-122"/>
              </a:rPr>
              <a:t> </a:t>
            </a:r>
            <a:r>
              <a:rPr lang="en-US" altLang="zh-CN" u="sng" smtClean="0">
                <a:ea typeface="宋体" panose="02010600030101010101" pitchFamily="2" charset="-122"/>
              </a:rPr>
              <a:t>SIP-Version</a:t>
            </a:r>
            <a:r>
              <a:rPr lang="en-US" altLang="zh-CN" smtClean="0">
                <a:ea typeface="宋体" panose="02010600030101010101" pitchFamily="2" charset="-122"/>
              </a:rPr>
              <a:t> </a:t>
            </a:r>
            <a:r>
              <a:rPr lang="en-US" altLang="zh-CN" u="sng" smtClean="0">
                <a:ea typeface="宋体" panose="02010600030101010101" pitchFamily="2" charset="-122"/>
              </a:rPr>
              <a:t>CRLF</a:t>
            </a:r>
          </a:p>
        </p:txBody>
      </p:sp>
      <p:sp>
        <p:nvSpPr>
          <p:cNvPr id="43012" name="Rectangle 4"/>
          <p:cNvSpPr>
            <a:spLocks noChangeArrowheads="1"/>
          </p:cNvSpPr>
          <p:nvPr/>
        </p:nvSpPr>
        <p:spPr bwMode="auto">
          <a:xfrm>
            <a:off x="3059113" y="3860800"/>
            <a:ext cx="2881312" cy="7874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zh-CN" altLang="en-US" sz="2000">
                <a:latin typeface="FuturaA Md BT" pitchFamily="34" charset="0"/>
              </a:rPr>
              <a:t>统一资源定位标示</a:t>
            </a:r>
            <a:r>
              <a:rPr lang="en-US" altLang="zh-CN" sz="2000">
                <a:latin typeface="FuturaA Md BT" pitchFamily="34" charset="0"/>
              </a:rPr>
              <a:t>(URI)</a:t>
            </a:r>
          </a:p>
        </p:txBody>
      </p:sp>
      <p:sp>
        <p:nvSpPr>
          <p:cNvPr id="43013" name="Rectangle 5"/>
          <p:cNvSpPr>
            <a:spLocks noChangeArrowheads="1"/>
          </p:cNvSpPr>
          <p:nvPr/>
        </p:nvSpPr>
        <p:spPr bwMode="auto">
          <a:xfrm>
            <a:off x="6804025" y="3789363"/>
            <a:ext cx="1800225" cy="706437"/>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2000">
                <a:latin typeface="FuturaA Md BT" pitchFamily="34" charset="0"/>
              </a:rPr>
              <a:t>SIP</a:t>
            </a:r>
            <a:r>
              <a:rPr lang="zh-CN" altLang="en-US" sz="2000">
                <a:latin typeface="FuturaA Md BT" pitchFamily="34" charset="0"/>
              </a:rPr>
              <a:t>协议的版本</a:t>
            </a:r>
          </a:p>
        </p:txBody>
      </p:sp>
      <p:sp>
        <p:nvSpPr>
          <p:cNvPr id="43014" name="Line 6"/>
          <p:cNvSpPr>
            <a:spLocks noChangeShapeType="1"/>
          </p:cNvSpPr>
          <p:nvPr/>
        </p:nvSpPr>
        <p:spPr bwMode="auto">
          <a:xfrm flipV="1">
            <a:off x="1476375" y="3213100"/>
            <a:ext cx="142875" cy="50323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5" name="Line 7"/>
          <p:cNvSpPr>
            <a:spLocks noChangeShapeType="1"/>
          </p:cNvSpPr>
          <p:nvPr/>
        </p:nvSpPr>
        <p:spPr bwMode="auto">
          <a:xfrm flipH="1" flipV="1">
            <a:off x="3924300" y="3141663"/>
            <a:ext cx="215900" cy="6477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6" name="Line 8"/>
          <p:cNvSpPr>
            <a:spLocks noChangeShapeType="1"/>
          </p:cNvSpPr>
          <p:nvPr/>
        </p:nvSpPr>
        <p:spPr bwMode="auto">
          <a:xfrm flipH="1" flipV="1">
            <a:off x="6516688" y="3141663"/>
            <a:ext cx="1008062" cy="6477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7" name="Rectangle 9"/>
          <p:cNvSpPr>
            <a:spLocks noChangeArrowheads="1"/>
          </p:cNvSpPr>
          <p:nvPr/>
        </p:nvSpPr>
        <p:spPr bwMode="auto">
          <a:xfrm>
            <a:off x="0" y="5181600"/>
            <a:ext cx="891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lvl="1" eaLnBrk="1" hangingPunct="1">
              <a:spcBef>
                <a:spcPct val="50000"/>
              </a:spcBef>
              <a:buClr>
                <a:srgbClr val="FF9900"/>
              </a:buClr>
              <a:buFontTx/>
              <a:buChar char="•"/>
            </a:pPr>
            <a:r>
              <a:rPr lang="zh-CN" altLang="en-US" sz="2800">
                <a:solidFill>
                  <a:srgbClr val="0066CC"/>
                </a:solidFill>
              </a:rPr>
              <a:t>比如</a:t>
            </a:r>
            <a:r>
              <a:rPr lang="en-US" altLang="zh-CN" sz="2800">
                <a:solidFill>
                  <a:srgbClr val="0066CC"/>
                </a:solidFill>
              </a:rPr>
              <a:t>:</a:t>
            </a:r>
            <a:r>
              <a:rPr lang="en-US" altLang="zh-CN" sz="2200">
                <a:solidFill>
                  <a:srgbClr val="0066CC"/>
                </a:solidFill>
              </a:rPr>
              <a:t>	INVITE sip: </a:t>
            </a:r>
            <a:r>
              <a:rPr lang="en-US" altLang="zh-CN" sz="2200">
                <a:solidFill>
                  <a:srgbClr val="0066CC"/>
                </a:solidFill>
                <a:hlinkClick r:id="rId3"/>
              </a:rPr>
              <a:t>wangyu@alctel-sbell.com.cn</a:t>
            </a:r>
            <a:r>
              <a:rPr lang="en-US" altLang="zh-CN" sz="2200">
                <a:solidFill>
                  <a:srgbClr val="0066CC"/>
                </a:solidFill>
              </a:rPr>
              <a:t> SIP/2.0</a:t>
            </a:r>
          </a:p>
        </p:txBody>
      </p:sp>
      <p:sp>
        <p:nvSpPr>
          <p:cNvPr id="43018" name="Text Box 10"/>
          <p:cNvSpPr txBox="1">
            <a:spLocks noChangeArrowheads="1"/>
          </p:cNvSpPr>
          <p:nvPr/>
        </p:nvSpPr>
        <p:spPr bwMode="auto">
          <a:xfrm>
            <a:off x="304800" y="4800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50000"/>
              </a:spcBef>
            </a:pPr>
            <a:endParaRPr lang="zh-CN" altLang="zh-CN" sz="2400">
              <a:latin typeface="FuturaA Md BT" pitchFamily="34" charset="0"/>
            </a:endParaRPr>
          </a:p>
        </p:txBody>
      </p:sp>
      <p:sp>
        <p:nvSpPr>
          <p:cNvPr id="43019" name="Text Box 11"/>
          <p:cNvSpPr txBox="1">
            <a:spLocks noChangeArrowheads="1"/>
          </p:cNvSpPr>
          <p:nvPr/>
        </p:nvSpPr>
        <p:spPr bwMode="auto">
          <a:xfrm>
            <a:off x="381000" y="3810000"/>
            <a:ext cx="1905000" cy="7112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50000"/>
              </a:spcBef>
            </a:pPr>
            <a:r>
              <a:rPr lang="zh-CN" altLang="en-US" sz="2000">
                <a:latin typeface="FuturaA Md BT" pitchFamily="34" charset="0"/>
              </a:rPr>
              <a:t>方法，定义请求的类型</a:t>
            </a:r>
          </a:p>
        </p:txBody>
      </p:sp>
    </p:spTree>
    <p:extLst>
      <p:ext uri="{BB962C8B-B14F-4D97-AF65-F5344CB8AC3E}">
        <p14:creationId xmlns:p14="http://schemas.microsoft.com/office/powerpoint/2010/main" val="130614790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304800" y="762000"/>
            <a:ext cx="8229600" cy="777875"/>
          </a:xfrm>
        </p:spPr>
        <p:txBody>
          <a:bodyPr/>
          <a:lstStyle/>
          <a:p>
            <a:pPr eaLnBrk="1" hangingPunct="1"/>
            <a:r>
              <a:rPr lang="en-US" altLang="zh-CN" sz="3400" smtClean="0">
                <a:ea typeface="宋体" panose="02010600030101010101" pitchFamily="2" charset="-122"/>
              </a:rPr>
              <a:t>SIP </a:t>
            </a:r>
            <a:r>
              <a:rPr lang="zh-CN" altLang="en-US" sz="3400" smtClean="0">
                <a:ea typeface="宋体" panose="02010600030101010101" pitchFamily="2" charset="-122"/>
              </a:rPr>
              <a:t>请求</a:t>
            </a:r>
            <a:r>
              <a:rPr lang="en-US" altLang="zh-CN" sz="3400" smtClean="0">
                <a:ea typeface="宋体" panose="02010600030101010101" pitchFamily="2" charset="-122"/>
              </a:rPr>
              <a:t>(Request)</a:t>
            </a:r>
            <a:r>
              <a:rPr lang="zh-CN" altLang="en-US" sz="3400" smtClean="0">
                <a:ea typeface="宋体" panose="02010600030101010101" pitchFamily="2" charset="-122"/>
              </a:rPr>
              <a:t>的方法</a:t>
            </a:r>
            <a:endParaRPr lang="zh-CN" altLang="en-US" sz="3000" smtClean="0">
              <a:ea typeface="宋体" panose="02010600030101010101" pitchFamily="2" charset="-122"/>
            </a:endParaRPr>
          </a:p>
        </p:txBody>
      </p:sp>
      <p:sp>
        <p:nvSpPr>
          <p:cNvPr id="44035" name="Rectangle 2"/>
          <p:cNvSpPr>
            <a:spLocks noGrp="1" noChangeArrowheads="1"/>
          </p:cNvSpPr>
          <p:nvPr>
            <p:ph idx="1"/>
          </p:nvPr>
        </p:nvSpPr>
        <p:spPr>
          <a:xfrm>
            <a:off x="381000" y="1752600"/>
            <a:ext cx="8229600" cy="2971800"/>
          </a:xfrm>
        </p:spPr>
        <p:txBody>
          <a:bodyPr/>
          <a:lstStyle/>
          <a:p>
            <a:pPr lvl="1" eaLnBrk="1" hangingPunct="1"/>
            <a:r>
              <a:rPr lang="en-US" altLang="zh-CN" sz="2600" smtClean="0">
                <a:ea typeface="宋体" panose="02010600030101010101" pitchFamily="2" charset="-122"/>
              </a:rPr>
              <a:t>ACK=SIP</a:t>
            </a:r>
            <a:r>
              <a:rPr lang="zh-CN" altLang="en-US" sz="2600" smtClean="0">
                <a:ea typeface="宋体" panose="02010600030101010101" pitchFamily="2" charset="-122"/>
              </a:rPr>
              <a:t>客户机确认收到了一个响应终结消息</a:t>
            </a:r>
            <a:r>
              <a:rPr lang="en-US" altLang="zh-CN" sz="2600" smtClean="0">
                <a:ea typeface="宋体" panose="02010600030101010101" pitchFamily="2" charset="-122"/>
              </a:rPr>
              <a:t>. </a:t>
            </a:r>
          </a:p>
          <a:p>
            <a:pPr lvl="1" eaLnBrk="1" hangingPunct="1"/>
            <a:r>
              <a:rPr lang="en-US" altLang="zh-CN" sz="2600" smtClean="0">
                <a:ea typeface="宋体" panose="02010600030101010101" pitchFamily="2" charset="-122"/>
              </a:rPr>
              <a:t>INVITE=</a:t>
            </a:r>
            <a:r>
              <a:rPr lang="zh-CN" altLang="en-US" sz="2600" smtClean="0">
                <a:ea typeface="宋体" panose="02010600030101010101" pitchFamily="2" charset="-122"/>
              </a:rPr>
              <a:t>邀请一个用户加入到某个会话</a:t>
            </a:r>
          </a:p>
          <a:p>
            <a:pPr lvl="1" eaLnBrk="1" hangingPunct="1"/>
            <a:r>
              <a:rPr lang="en-US" altLang="zh-CN" sz="2600" smtClean="0">
                <a:ea typeface="宋体" panose="02010600030101010101" pitchFamily="2" charset="-122"/>
              </a:rPr>
              <a:t>CANCEL=</a:t>
            </a:r>
            <a:r>
              <a:rPr lang="zh-CN" altLang="en-US" sz="2600" smtClean="0">
                <a:ea typeface="宋体" panose="02010600030101010101" pitchFamily="2" charset="-122"/>
              </a:rPr>
              <a:t>取消一个没有被完成的请求</a:t>
            </a:r>
          </a:p>
          <a:p>
            <a:pPr lvl="1" eaLnBrk="1" hangingPunct="1"/>
            <a:r>
              <a:rPr lang="en-US" altLang="zh-CN" sz="2600" smtClean="0">
                <a:ea typeface="宋体" panose="02010600030101010101" pitchFamily="2" charset="-122"/>
              </a:rPr>
              <a:t>BYE=</a:t>
            </a:r>
            <a:r>
              <a:rPr lang="zh-CN" altLang="en-US" sz="2600" smtClean="0">
                <a:ea typeface="宋体" panose="02010600030101010101" pitchFamily="2" charset="-122"/>
              </a:rPr>
              <a:t>退出呼叫</a:t>
            </a:r>
          </a:p>
          <a:p>
            <a:pPr lvl="1" eaLnBrk="1" hangingPunct="1"/>
            <a:r>
              <a:rPr lang="en-US" altLang="zh-CN" sz="2600" smtClean="0">
                <a:ea typeface="宋体" panose="02010600030101010101" pitchFamily="2" charset="-122"/>
              </a:rPr>
              <a:t>REGISTER=</a:t>
            </a:r>
            <a:r>
              <a:rPr lang="zh-CN" altLang="en-US" sz="2600" smtClean="0">
                <a:ea typeface="宋体" panose="02010600030101010101" pitchFamily="2" charset="-122"/>
              </a:rPr>
              <a:t>地址注册</a:t>
            </a:r>
          </a:p>
          <a:p>
            <a:pPr lvl="1" eaLnBrk="1" hangingPunct="1"/>
            <a:r>
              <a:rPr lang="en-US" altLang="zh-CN" sz="2600" smtClean="0">
                <a:ea typeface="宋体" panose="02010600030101010101" pitchFamily="2" charset="-122"/>
              </a:rPr>
              <a:t>OPTIONS=</a:t>
            </a:r>
            <a:r>
              <a:rPr lang="zh-CN" altLang="en-US" smtClean="0">
                <a:ea typeface="宋体" panose="02010600030101010101" pitchFamily="2" charset="-122"/>
              </a:rPr>
              <a:t>信息查询</a:t>
            </a:r>
            <a:endParaRPr lang="zh-CN" altLang="en-US" sz="2600" smtClean="0">
              <a:ea typeface="宋体" panose="02010600030101010101" pitchFamily="2" charset="-122"/>
            </a:endParaRPr>
          </a:p>
        </p:txBody>
      </p:sp>
    </p:spTree>
    <p:extLst>
      <p:ext uri="{BB962C8B-B14F-4D97-AF65-F5344CB8AC3E}">
        <p14:creationId xmlns:p14="http://schemas.microsoft.com/office/powerpoint/2010/main" val="32823718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p:txBody>
          <a:bodyPr/>
          <a:lstStyle/>
          <a:p>
            <a:pPr algn="ctr"/>
            <a:r>
              <a:rPr lang="zh-CN" altLang="en-US" dirty="0"/>
              <a:t>介绍的内容</a:t>
            </a:r>
            <a:endParaRPr lang="zh-CN" altLang="en-US" dirty="0" smtClean="0">
              <a:ea typeface="宋体" panose="02010600030101010101" pitchFamily="2" charset="-122"/>
            </a:endParaRPr>
          </a:p>
        </p:txBody>
      </p:sp>
      <p:sp>
        <p:nvSpPr>
          <p:cNvPr id="8195" name="Rectangle 2"/>
          <p:cNvSpPr>
            <a:spLocks noGrp="1" noChangeArrowheads="1"/>
          </p:cNvSpPr>
          <p:nvPr>
            <p:ph idx="1"/>
          </p:nvPr>
        </p:nvSpPr>
        <p:spPr>
          <a:xfrm>
            <a:off x="628650" y="1690689"/>
            <a:ext cx="8229600" cy="3816350"/>
          </a:xfrm>
        </p:spPr>
        <p:txBody>
          <a:bodyPr/>
          <a:lstStyle/>
          <a:p>
            <a:pPr eaLnBrk="1" hangingPunct="1"/>
            <a:r>
              <a:rPr lang="zh-CN" altLang="en-US" dirty="0" smtClean="0">
                <a:ea typeface="宋体" panose="02010600030101010101" pitchFamily="2" charset="-122"/>
              </a:rPr>
              <a:t>带有扩展服务的</a:t>
            </a:r>
            <a:r>
              <a:rPr lang="en-US" altLang="zh-CN" dirty="0" smtClean="0">
                <a:ea typeface="宋体" panose="02010600030101010101" pitchFamily="2" charset="-122"/>
              </a:rPr>
              <a:t>SIP</a:t>
            </a:r>
            <a:r>
              <a:rPr lang="zh-CN" altLang="en-US" dirty="0" smtClean="0">
                <a:ea typeface="宋体" panose="02010600030101010101" pitchFamily="2" charset="-122"/>
              </a:rPr>
              <a:t>呼叫流程</a:t>
            </a:r>
          </a:p>
          <a:p>
            <a:pPr eaLnBrk="1" hangingPunct="1"/>
            <a:r>
              <a:rPr lang="zh-CN" altLang="en-US" dirty="0" smtClean="0">
                <a:ea typeface="宋体" panose="02010600030101010101" pitchFamily="2" charset="-122"/>
              </a:rPr>
              <a:t>带有扩展服务的</a:t>
            </a:r>
            <a:r>
              <a:rPr lang="en-US" altLang="zh-CN" dirty="0" smtClean="0">
                <a:ea typeface="宋体" panose="02010600030101010101" pitchFamily="2" charset="-122"/>
              </a:rPr>
              <a:t>SIP</a:t>
            </a:r>
            <a:r>
              <a:rPr lang="zh-CN" altLang="en-US" dirty="0" smtClean="0">
                <a:ea typeface="宋体" panose="02010600030101010101" pitchFamily="2" charset="-122"/>
              </a:rPr>
              <a:t>呼叫实例</a:t>
            </a:r>
          </a:p>
          <a:p>
            <a:pPr eaLnBrk="1" hangingPunct="1"/>
            <a:r>
              <a:rPr lang="en-US" altLang="zh-CN" dirty="0" smtClean="0">
                <a:ea typeface="宋体" panose="02010600030101010101" pitchFamily="2" charset="-122"/>
              </a:rPr>
              <a:t>SIP</a:t>
            </a:r>
            <a:r>
              <a:rPr lang="zh-CN" altLang="en-US" dirty="0" smtClean="0">
                <a:ea typeface="宋体" panose="02010600030101010101" pitchFamily="2" charset="-122"/>
              </a:rPr>
              <a:t>同其他协议的互通</a:t>
            </a:r>
          </a:p>
          <a:p>
            <a:pPr eaLnBrk="1" hangingPunct="1"/>
            <a:r>
              <a:rPr lang="en-US" altLang="zh-CN" dirty="0" smtClean="0">
                <a:ea typeface="宋体" panose="02010600030101010101" pitchFamily="2" charset="-122"/>
              </a:rPr>
              <a:t>SIP</a:t>
            </a:r>
            <a:r>
              <a:rPr lang="zh-CN" altLang="en-US" dirty="0" smtClean="0">
                <a:ea typeface="宋体" panose="02010600030101010101" pitchFamily="2" charset="-122"/>
              </a:rPr>
              <a:t>协议的扩展</a:t>
            </a:r>
          </a:p>
          <a:p>
            <a:pPr eaLnBrk="1" hangingPunct="1"/>
            <a:r>
              <a:rPr lang="en-US" altLang="zh-CN" dirty="0" smtClean="0">
                <a:ea typeface="宋体" panose="02010600030101010101" pitchFamily="2" charset="-122"/>
              </a:rPr>
              <a:t>SIP</a:t>
            </a:r>
            <a:r>
              <a:rPr lang="zh-CN" altLang="en-US" dirty="0" smtClean="0">
                <a:ea typeface="宋体" panose="02010600030101010101" pitchFamily="2" charset="-122"/>
              </a:rPr>
              <a:t>同</a:t>
            </a:r>
            <a:r>
              <a:rPr lang="en-US" altLang="zh-CN" dirty="0" smtClean="0">
                <a:ea typeface="宋体" panose="02010600030101010101" pitchFamily="2" charset="-122"/>
              </a:rPr>
              <a:t>H.323</a:t>
            </a:r>
            <a:r>
              <a:rPr lang="zh-CN" altLang="en-US" dirty="0" smtClean="0">
                <a:ea typeface="宋体" panose="02010600030101010101" pitchFamily="2" charset="-122"/>
              </a:rPr>
              <a:t>比较</a:t>
            </a:r>
          </a:p>
          <a:p>
            <a:pPr eaLnBrk="1" hangingPunct="1"/>
            <a:r>
              <a:rPr lang="zh-CN" altLang="en-US" dirty="0" smtClean="0">
                <a:ea typeface="宋体" panose="02010600030101010101" pitchFamily="2" charset="-122"/>
              </a:rPr>
              <a:t>附录－更多资料</a:t>
            </a:r>
          </a:p>
        </p:txBody>
      </p:sp>
    </p:spTree>
    <p:extLst>
      <p:ext uri="{BB962C8B-B14F-4D97-AF65-F5344CB8AC3E}">
        <p14:creationId xmlns:p14="http://schemas.microsoft.com/office/powerpoint/2010/main" val="106283566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title"/>
          </p:nvPr>
        </p:nvSpPr>
        <p:spPr>
          <a:xfrm>
            <a:off x="457200" y="838200"/>
            <a:ext cx="8229600" cy="777875"/>
          </a:xfrm>
        </p:spPr>
        <p:txBody>
          <a:bodyPr/>
          <a:lstStyle/>
          <a:p>
            <a:pPr eaLnBrk="1" hangingPunct="1"/>
            <a:r>
              <a:rPr lang="zh-CN" altLang="en-US" smtClean="0">
                <a:ea typeface="宋体" panose="02010600030101010101" pitchFamily="2" charset="-122"/>
              </a:rPr>
              <a:t>响应</a:t>
            </a:r>
            <a:r>
              <a:rPr lang="en-US" altLang="zh-CN" smtClean="0">
                <a:ea typeface="宋体" panose="02010600030101010101" pitchFamily="2" charset="-122"/>
              </a:rPr>
              <a:t>(Response)</a:t>
            </a:r>
            <a:r>
              <a:rPr lang="zh-CN" altLang="en-US" smtClean="0">
                <a:ea typeface="宋体" panose="02010600030101010101" pitchFamily="2" charset="-122"/>
              </a:rPr>
              <a:t>消息的开始行</a:t>
            </a:r>
          </a:p>
        </p:txBody>
      </p:sp>
      <p:sp>
        <p:nvSpPr>
          <p:cNvPr id="45059" name="Rectangle 2"/>
          <p:cNvSpPr>
            <a:spLocks noGrp="1" noChangeArrowheads="1"/>
          </p:cNvSpPr>
          <p:nvPr>
            <p:ph idx="1"/>
          </p:nvPr>
        </p:nvSpPr>
        <p:spPr>
          <a:xfrm>
            <a:off x="381000" y="1752600"/>
            <a:ext cx="8229600" cy="4343400"/>
          </a:xfrm>
        </p:spPr>
        <p:txBody>
          <a:bodyPr/>
          <a:lstStyle/>
          <a:p>
            <a:pPr eaLnBrk="1" hangingPunct="1"/>
            <a:r>
              <a:rPr lang="en-US" altLang="zh-CN" smtClean="0">
                <a:ea typeface="宋体" panose="02010600030101010101" pitchFamily="2" charset="-122"/>
              </a:rPr>
              <a:t>Startline=response line</a:t>
            </a:r>
          </a:p>
          <a:p>
            <a:pPr lvl="1" eaLnBrk="1" hangingPunct="1"/>
            <a:r>
              <a:rPr lang="zh-CN" altLang="en-US" smtClean="0">
                <a:ea typeface="宋体" panose="02010600030101010101" pitchFamily="2" charset="-122"/>
              </a:rPr>
              <a:t>响应行</a:t>
            </a:r>
            <a:r>
              <a:rPr lang="en-US" altLang="zh-CN" smtClean="0">
                <a:ea typeface="宋体" panose="02010600030101010101" pitchFamily="2" charset="-122"/>
              </a:rPr>
              <a:t>(Response line)</a:t>
            </a:r>
            <a:r>
              <a:rPr lang="zh-CN" altLang="en-US" smtClean="0">
                <a:ea typeface="宋体" panose="02010600030101010101" pitchFamily="2" charset="-122"/>
              </a:rPr>
              <a:t>的固定格式</a:t>
            </a:r>
            <a:r>
              <a:rPr lang="en-US" altLang="zh-CN" smtClean="0">
                <a:ea typeface="宋体" panose="02010600030101010101" pitchFamily="2" charset="-122"/>
              </a:rPr>
              <a:t>:</a:t>
            </a:r>
          </a:p>
          <a:p>
            <a:pPr lvl="1" eaLnBrk="1" hangingPunct="1"/>
            <a:endParaRPr lang="en-US" altLang="zh-CN" smtClean="0">
              <a:ea typeface="宋体" panose="02010600030101010101" pitchFamily="2" charset="-122"/>
            </a:endParaRPr>
          </a:p>
          <a:p>
            <a:pPr lvl="1" eaLnBrk="1" hangingPunct="1">
              <a:buFontTx/>
              <a:buNone/>
            </a:pPr>
            <a:r>
              <a:rPr lang="en-US" altLang="zh-CN" sz="2400" u="sng" smtClean="0">
                <a:ea typeface="宋体" panose="02010600030101010101" pitchFamily="2" charset="-122"/>
              </a:rPr>
              <a:t>SIP-version</a:t>
            </a:r>
            <a:r>
              <a:rPr lang="en-US" altLang="zh-CN" sz="2400" smtClean="0">
                <a:ea typeface="宋体" panose="02010600030101010101" pitchFamily="2" charset="-122"/>
              </a:rPr>
              <a:t> SP </a:t>
            </a:r>
            <a:r>
              <a:rPr lang="en-US" altLang="zh-CN" sz="2400" u="sng" smtClean="0">
                <a:ea typeface="宋体" panose="02010600030101010101" pitchFamily="2" charset="-122"/>
              </a:rPr>
              <a:t>Status-Code</a:t>
            </a:r>
            <a:r>
              <a:rPr lang="en-US" altLang="zh-CN" sz="2400" smtClean="0">
                <a:ea typeface="宋体" panose="02010600030101010101" pitchFamily="2" charset="-122"/>
              </a:rPr>
              <a:t> SP </a:t>
            </a:r>
            <a:r>
              <a:rPr lang="en-US" altLang="zh-CN" sz="2400" u="sng" smtClean="0">
                <a:ea typeface="宋体" panose="02010600030101010101" pitchFamily="2" charset="-122"/>
              </a:rPr>
              <a:t>Reason-Phrase</a:t>
            </a:r>
            <a:r>
              <a:rPr lang="en-US" altLang="zh-CN" sz="2400" smtClean="0">
                <a:ea typeface="宋体" panose="02010600030101010101" pitchFamily="2" charset="-122"/>
              </a:rPr>
              <a:t> </a:t>
            </a:r>
            <a:r>
              <a:rPr lang="en-US" altLang="zh-CN" sz="2400" u="sng" smtClean="0">
                <a:ea typeface="宋体" panose="02010600030101010101" pitchFamily="2" charset="-122"/>
              </a:rPr>
              <a:t>CRLF</a:t>
            </a:r>
          </a:p>
          <a:p>
            <a:pPr lvl="1" eaLnBrk="1" hangingPunct="1">
              <a:buFontTx/>
              <a:buNone/>
            </a:pPr>
            <a:endParaRPr lang="en-US" altLang="zh-CN" sz="2400" u="sng" smtClean="0">
              <a:ea typeface="宋体" panose="02010600030101010101" pitchFamily="2" charset="-122"/>
            </a:endParaRPr>
          </a:p>
          <a:p>
            <a:pPr lvl="1" eaLnBrk="1" hangingPunct="1">
              <a:buFontTx/>
              <a:buNone/>
            </a:pPr>
            <a:endParaRPr lang="en-US" altLang="zh-CN" sz="2400" u="sng" smtClean="0">
              <a:ea typeface="宋体" panose="02010600030101010101" pitchFamily="2" charset="-122"/>
            </a:endParaRPr>
          </a:p>
          <a:p>
            <a:pPr lvl="1" eaLnBrk="1" hangingPunct="1">
              <a:buFontTx/>
              <a:buNone/>
            </a:pPr>
            <a:endParaRPr lang="en-US" altLang="zh-CN" sz="2400" u="sng" smtClean="0">
              <a:ea typeface="宋体" panose="02010600030101010101" pitchFamily="2" charset="-122"/>
            </a:endParaRPr>
          </a:p>
          <a:p>
            <a:pPr lvl="1" eaLnBrk="1" hangingPunct="1">
              <a:buFontTx/>
              <a:buNone/>
            </a:pPr>
            <a:endParaRPr lang="en-US" altLang="zh-CN" sz="2400" u="sng" smtClean="0">
              <a:ea typeface="宋体" panose="02010600030101010101" pitchFamily="2" charset="-122"/>
            </a:endParaRPr>
          </a:p>
          <a:p>
            <a:pPr lvl="1" eaLnBrk="1" hangingPunct="1">
              <a:buFontTx/>
              <a:buNone/>
            </a:pPr>
            <a:r>
              <a:rPr lang="zh-CN" altLang="en-US" smtClean="0">
                <a:ea typeface="宋体" panose="02010600030101010101" pitchFamily="2" charset="-122"/>
              </a:rPr>
              <a:t>例子</a:t>
            </a:r>
            <a:r>
              <a:rPr lang="en-US" altLang="zh-CN" smtClean="0">
                <a:ea typeface="宋体" panose="02010600030101010101" pitchFamily="2" charset="-122"/>
              </a:rPr>
              <a:t>: SIP/2.0 100 Trying</a:t>
            </a:r>
            <a:endParaRPr lang="en-US" altLang="zh-CN" sz="2400" u="sng" smtClean="0">
              <a:ea typeface="宋体" panose="02010600030101010101" pitchFamily="2" charset="-122"/>
            </a:endParaRPr>
          </a:p>
        </p:txBody>
      </p:sp>
      <p:sp>
        <p:nvSpPr>
          <p:cNvPr id="45060" name="Rectangle 3"/>
          <p:cNvSpPr>
            <a:spLocks noChangeArrowheads="1"/>
          </p:cNvSpPr>
          <p:nvPr/>
        </p:nvSpPr>
        <p:spPr bwMode="auto">
          <a:xfrm>
            <a:off x="3708400" y="3933825"/>
            <a:ext cx="1284288" cy="7239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zh-CN" altLang="en-US" sz="2000">
                <a:latin typeface="FuturaA Md BT" pitchFamily="34" charset="0"/>
              </a:rPr>
              <a:t>状态码</a:t>
            </a:r>
          </a:p>
        </p:txBody>
      </p:sp>
      <p:sp>
        <p:nvSpPr>
          <p:cNvPr id="45061" name="Rectangle 4"/>
          <p:cNvSpPr>
            <a:spLocks noChangeArrowheads="1"/>
          </p:cNvSpPr>
          <p:nvPr/>
        </p:nvSpPr>
        <p:spPr bwMode="auto">
          <a:xfrm>
            <a:off x="755650" y="3933825"/>
            <a:ext cx="1800225" cy="7366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2000">
                <a:latin typeface="FuturaA Md BT" pitchFamily="34" charset="0"/>
              </a:rPr>
              <a:t>SIP</a:t>
            </a:r>
            <a:r>
              <a:rPr lang="zh-CN" altLang="en-US" sz="2000">
                <a:latin typeface="FuturaA Md BT" pitchFamily="34" charset="0"/>
              </a:rPr>
              <a:t>协议的版本</a:t>
            </a:r>
          </a:p>
        </p:txBody>
      </p:sp>
      <p:sp>
        <p:nvSpPr>
          <p:cNvPr id="45062" name="Line 5"/>
          <p:cNvSpPr>
            <a:spLocks noChangeShapeType="1"/>
          </p:cNvSpPr>
          <p:nvPr/>
        </p:nvSpPr>
        <p:spPr bwMode="auto">
          <a:xfrm flipV="1">
            <a:off x="1692275" y="3429000"/>
            <a:ext cx="142875" cy="50323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3" name="Line 6"/>
          <p:cNvSpPr>
            <a:spLocks noChangeShapeType="1"/>
          </p:cNvSpPr>
          <p:nvPr/>
        </p:nvSpPr>
        <p:spPr bwMode="auto">
          <a:xfrm flipH="1" flipV="1">
            <a:off x="3898900" y="3459163"/>
            <a:ext cx="215900" cy="431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4" name="Line 7"/>
          <p:cNvSpPr>
            <a:spLocks noChangeShapeType="1"/>
          </p:cNvSpPr>
          <p:nvPr/>
        </p:nvSpPr>
        <p:spPr bwMode="auto">
          <a:xfrm flipH="1" flipV="1">
            <a:off x="6516688" y="3500438"/>
            <a:ext cx="719137" cy="50323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Rectangle 8"/>
          <p:cNvSpPr>
            <a:spLocks noChangeArrowheads="1"/>
          </p:cNvSpPr>
          <p:nvPr/>
        </p:nvSpPr>
        <p:spPr bwMode="auto">
          <a:xfrm>
            <a:off x="6659563" y="4003675"/>
            <a:ext cx="1341437" cy="436563"/>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zh-CN" altLang="en-US" sz="2000">
                <a:latin typeface="FuturaA Md BT" pitchFamily="34" charset="0"/>
              </a:rPr>
              <a:t>原因短语</a:t>
            </a:r>
          </a:p>
        </p:txBody>
      </p:sp>
    </p:spTree>
    <p:extLst>
      <p:ext uri="{BB962C8B-B14F-4D97-AF65-F5344CB8AC3E}">
        <p14:creationId xmlns:p14="http://schemas.microsoft.com/office/powerpoint/2010/main" val="354143217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p:txBody>
          <a:bodyPr/>
          <a:lstStyle/>
          <a:p>
            <a:pPr eaLnBrk="1" hangingPunct="1"/>
            <a:r>
              <a:rPr lang="zh-CN" altLang="en-US" smtClean="0">
                <a:ea typeface="宋体" panose="02010600030101010101" pitchFamily="2" charset="-122"/>
              </a:rPr>
              <a:t>响应消息－状态码（</a:t>
            </a:r>
            <a:r>
              <a:rPr lang="en-US" altLang="zh-CN" smtClean="0">
                <a:ea typeface="宋体" panose="02010600030101010101" pitchFamily="2" charset="-122"/>
              </a:rPr>
              <a:t>1</a:t>
            </a:r>
            <a:r>
              <a:rPr lang="zh-CN" altLang="en-US" smtClean="0">
                <a:ea typeface="宋体" panose="02010600030101010101" pitchFamily="2" charset="-122"/>
              </a:rPr>
              <a:t>）</a:t>
            </a:r>
          </a:p>
        </p:txBody>
      </p:sp>
      <p:sp>
        <p:nvSpPr>
          <p:cNvPr id="46083" name="Rectangle 2"/>
          <p:cNvSpPr>
            <a:spLocks noGrp="1" noChangeArrowheads="1"/>
          </p:cNvSpPr>
          <p:nvPr>
            <p:ph idx="1"/>
          </p:nvPr>
        </p:nvSpPr>
        <p:spPr>
          <a:xfrm>
            <a:off x="323850" y="1712913"/>
            <a:ext cx="8229600" cy="5145087"/>
          </a:xfrm>
        </p:spPr>
        <p:txBody>
          <a:bodyPr/>
          <a:lstStyle/>
          <a:p>
            <a:pPr eaLnBrk="1" hangingPunct="1"/>
            <a:r>
              <a:rPr lang="zh-CN" altLang="en-US" smtClean="0">
                <a:ea typeface="宋体" panose="02010600030101010101" pitchFamily="2" charset="-122"/>
              </a:rPr>
              <a:t>状态码</a:t>
            </a:r>
            <a:r>
              <a:rPr lang="en-US" altLang="zh-CN" smtClean="0">
                <a:ea typeface="宋体" panose="02010600030101010101" pitchFamily="2" charset="-122"/>
              </a:rPr>
              <a:t>(Status Codes):AXX</a:t>
            </a:r>
          </a:p>
          <a:p>
            <a:pPr lvl="1" eaLnBrk="1" hangingPunct="1"/>
            <a:r>
              <a:rPr lang="en-US" altLang="zh-CN" smtClean="0">
                <a:ea typeface="宋体" panose="02010600030101010101" pitchFamily="2" charset="-122"/>
              </a:rPr>
              <a:t>A=</a:t>
            </a:r>
            <a:r>
              <a:rPr lang="zh-CN" altLang="en-US" smtClean="0">
                <a:ea typeface="宋体" panose="02010600030101010101" pitchFamily="2" charset="-122"/>
              </a:rPr>
              <a:t>第一个字符用来定义响应的类型</a:t>
            </a:r>
          </a:p>
          <a:p>
            <a:pPr lvl="2" eaLnBrk="1" hangingPunct="1"/>
            <a:r>
              <a:rPr lang="en-US" altLang="zh-CN" smtClean="0">
                <a:ea typeface="宋体" panose="02010600030101010101" pitchFamily="2" charset="-122"/>
              </a:rPr>
              <a:t>1xx=Informational—</a:t>
            </a:r>
            <a:r>
              <a:rPr lang="zh-CN" altLang="en-US" smtClean="0">
                <a:ea typeface="宋体" panose="02010600030101010101" pitchFamily="2" charset="-122"/>
              </a:rPr>
              <a:t>请求已收到，继续处理请求</a:t>
            </a:r>
            <a:r>
              <a:rPr lang="en-US" altLang="zh-CN" smtClean="0">
                <a:ea typeface="宋体" panose="02010600030101010101" pitchFamily="2" charset="-122"/>
              </a:rPr>
              <a:t>.</a:t>
            </a:r>
          </a:p>
          <a:p>
            <a:pPr lvl="2" eaLnBrk="1" hangingPunct="1"/>
            <a:r>
              <a:rPr lang="en-US" altLang="zh-CN" smtClean="0">
                <a:ea typeface="宋体" panose="02010600030101010101" pitchFamily="2" charset="-122"/>
              </a:rPr>
              <a:t>2xx=success—</a:t>
            </a:r>
            <a:r>
              <a:rPr lang="zh-CN" altLang="en-US" smtClean="0">
                <a:ea typeface="宋体" panose="02010600030101010101" pitchFamily="2" charset="-122"/>
              </a:rPr>
              <a:t>请求已经成功地收到</a:t>
            </a:r>
            <a:r>
              <a:rPr lang="en-US" altLang="zh-CN" smtClean="0">
                <a:ea typeface="宋体" panose="02010600030101010101" pitchFamily="2" charset="-122"/>
              </a:rPr>
              <a:t>,</a:t>
            </a:r>
            <a:r>
              <a:rPr lang="zh-CN" altLang="en-US" smtClean="0">
                <a:ea typeface="宋体" panose="02010600030101010101" pitchFamily="2" charset="-122"/>
              </a:rPr>
              <a:t>理解和接受</a:t>
            </a:r>
          </a:p>
          <a:p>
            <a:pPr lvl="2" eaLnBrk="1" hangingPunct="1"/>
            <a:r>
              <a:rPr lang="en-US" altLang="zh-CN" smtClean="0">
                <a:ea typeface="宋体" panose="02010600030101010101" pitchFamily="2" charset="-122"/>
              </a:rPr>
              <a:t>3xx=Redirection—</a:t>
            </a:r>
            <a:r>
              <a:rPr lang="zh-CN" altLang="en-US" smtClean="0">
                <a:ea typeface="宋体" panose="02010600030101010101" pitchFamily="2" charset="-122"/>
              </a:rPr>
              <a:t>重定向</a:t>
            </a:r>
          </a:p>
          <a:p>
            <a:pPr lvl="2" eaLnBrk="1" hangingPunct="1"/>
            <a:r>
              <a:rPr lang="en-US" altLang="zh-CN" smtClean="0">
                <a:ea typeface="宋体" panose="02010600030101010101" pitchFamily="2" charset="-122"/>
              </a:rPr>
              <a:t>4xx=Client Error—</a:t>
            </a:r>
            <a:r>
              <a:rPr lang="zh-CN" altLang="en-US" smtClean="0">
                <a:ea typeface="宋体" panose="02010600030101010101" pitchFamily="2" charset="-122"/>
              </a:rPr>
              <a:t>请求错误</a:t>
            </a:r>
            <a:r>
              <a:rPr lang="en-US" altLang="zh-CN" smtClean="0">
                <a:ea typeface="宋体" panose="02010600030101010101" pitchFamily="2" charset="-122"/>
              </a:rPr>
              <a:t>.</a:t>
            </a:r>
            <a:r>
              <a:rPr lang="zh-CN" altLang="en-US" smtClean="0">
                <a:ea typeface="宋体" panose="02010600030101010101" pitchFamily="2" charset="-122"/>
              </a:rPr>
              <a:t>客户机需要修改重发</a:t>
            </a:r>
            <a:r>
              <a:rPr lang="en-US" altLang="zh-CN" smtClean="0">
                <a:ea typeface="宋体" panose="02010600030101010101" pitchFamily="2" charset="-122"/>
              </a:rPr>
              <a:t>.</a:t>
            </a:r>
          </a:p>
          <a:p>
            <a:pPr lvl="2" eaLnBrk="1" hangingPunct="1"/>
            <a:r>
              <a:rPr lang="en-US" altLang="zh-CN" smtClean="0">
                <a:ea typeface="宋体" panose="02010600030101010101" pitchFamily="2" charset="-122"/>
              </a:rPr>
              <a:t>5xx=Server Error—</a:t>
            </a:r>
            <a:r>
              <a:rPr lang="zh-CN" altLang="en-US" smtClean="0">
                <a:ea typeface="宋体" panose="02010600030101010101" pitchFamily="2" charset="-122"/>
              </a:rPr>
              <a:t>服务器出错</a:t>
            </a:r>
          </a:p>
          <a:p>
            <a:pPr lvl="2" eaLnBrk="1" hangingPunct="1"/>
            <a:r>
              <a:rPr lang="en-US" altLang="zh-CN" smtClean="0">
                <a:ea typeface="宋体" panose="02010600030101010101" pitchFamily="2" charset="-122"/>
              </a:rPr>
              <a:t>6xx=Global Failure—</a:t>
            </a:r>
            <a:r>
              <a:rPr lang="zh-CN" altLang="en-US" smtClean="0">
                <a:ea typeface="宋体" panose="02010600030101010101" pitchFamily="2" charset="-122"/>
              </a:rPr>
              <a:t>任何服务器都不能执行请求</a:t>
            </a:r>
          </a:p>
        </p:txBody>
      </p:sp>
    </p:spTree>
    <p:extLst>
      <p:ext uri="{BB962C8B-B14F-4D97-AF65-F5344CB8AC3E}">
        <p14:creationId xmlns:p14="http://schemas.microsoft.com/office/powerpoint/2010/main" val="243345735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p:txBody>
          <a:bodyPr/>
          <a:lstStyle/>
          <a:p>
            <a:pPr eaLnBrk="1" hangingPunct="1"/>
            <a:r>
              <a:rPr lang="zh-CN" altLang="en-US" smtClean="0">
                <a:ea typeface="宋体" panose="02010600030101010101" pitchFamily="2" charset="-122"/>
              </a:rPr>
              <a:t>响应消息－状态码（</a:t>
            </a:r>
            <a:r>
              <a:rPr lang="en-US" altLang="zh-CN" smtClean="0">
                <a:ea typeface="宋体" panose="02010600030101010101" pitchFamily="2" charset="-122"/>
              </a:rPr>
              <a:t>2</a:t>
            </a:r>
            <a:r>
              <a:rPr lang="zh-CN" altLang="en-US" smtClean="0">
                <a:ea typeface="宋体" panose="02010600030101010101" pitchFamily="2" charset="-122"/>
              </a:rPr>
              <a:t>）</a:t>
            </a:r>
          </a:p>
        </p:txBody>
      </p:sp>
      <p:sp>
        <p:nvSpPr>
          <p:cNvPr id="47107" name="Rectangle 2"/>
          <p:cNvSpPr>
            <a:spLocks noGrp="1" noChangeArrowheads="1"/>
          </p:cNvSpPr>
          <p:nvPr>
            <p:ph idx="1"/>
          </p:nvPr>
        </p:nvSpPr>
        <p:spPr>
          <a:xfrm>
            <a:off x="395288" y="1684338"/>
            <a:ext cx="8229600" cy="5173662"/>
          </a:xfrm>
        </p:spPr>
        <p:txBody>
          <a:bodyPr/>
          <a:lstStyle/>
          <a:p>
            <a:pPr eaLnBrk="1" hangingPunct="1"/>
            <a:r>
              <a:rPr lang="en-US" altLang="zh-CN" dirty="0" smtClean="0">
                <a:ea typeface="宋体" panose="02010600030101010101" pitchFamily="2" charset="-122"/>
              </a:rPr>
              <a:t>Provisional 1xx</a:t>
            </a:r>
          </a:p>
          <a:p>
            <a:pPr lvl="1" eaLnBrk="1" hangingPunct="1"/>
            <a:r>
              <a:rPr lang="en-US" altLang="zh-CN" dirty="0" smtClean="0">
                <a:ea typeface="宋体" panose="02010600030101010101" pitchFamily="2" charset="-122"/>
              </a:rPr>
              <a:t>100 Trying</a:t>
            </a:r>
          </a:p>
          <a:p>
            <a:pPr lvl="1" eaLnBrk="1" hangingPunct="1"/>
            <a:r>
              <a:rPr lang="en-US" altLang="zh-CN" dirty="0" smtClean="0">
                <a:ea typeface="宋体" panose="02010600030101010101" pitchFamily="2" charset="-122"/>
              </a:rPr>
              <a:t>180 Ringing</a:t>
            </a:r>
          </a:p>
          <a:p>
            <a:pPr lvl="1" eaLnBrk="1" hangingPunct="1"/>
            <a:r>
              <a:rPr lang="en-US" altLang="zh-CN" dirty="0" smtClean="0">
                <a:ea typeface="宋体" panose="02010600030101010101" pitchFamily="2" charset="-122"/>
              </a:rPr>
              <a:t>181 Call Is Being Forwarded</a:t>
            </a:r>
          </a:p>
          <a:p>
            <a:pPr lvl="1" eaLnBrk="1" hangingPunct="1"/>
            <a:r>
              <a:rPr lang="en-US" altLang="zh-CN" dirty="0" smtClean="0">
                <a:ea typeface="宋体" panose="02010600030101010101" pitchFamily="2" charset="-122"/>
              </a:rPr>
              <a:t>182 Queued</a:t>
            </a:r>
          </a:p>
          <a:p>
            <a:pPr lvl="1" eaLnBrk="1" hangingPunct="1"/>
            <a:r>
              <a:rPr lang="en-US" altLang="zh-CN" dirty="0" smtClean="0">
                <a:ea typeface="宋体" panose="02010600030101010101" pitchFamily="2" charset="-122"/>
              </a:rPr>
              <a:t>183 Session Progress</a:t>
            </a:r>
          </a:p>
          <a:p>
            <a:pPr lvl="1" eaLnBrk="1" hangingPunct="1"/>
            <a:endParaRPr lang="en-US" altLang="zh-CN" dirty="0" smtClean="0">
              <a:ea typeface="宋体" panose="02010600030101010101" pitchFamily="2" charset="-122"/>
            </a:endParaRPr>
          </a:p>
        </p:txBody>
      </p:sp>
    </p:spTree>
    <p:extLst>
      <p:ext uri="{BB962C8B-B14F-4D97-AF65-F5344CB8AC3E}">
        <p14:creationId xmlns:p14="http://schemas.microsoft.com/office/powerpoint/2010/main" val="420465128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响应消息－状态码（</a:t>
            </a:r>
            <a:r>
              <a:rPr lang="en-US" altLang="zh-CN" smtClean="0">
                <a:ea typeface="宋体" panose="02010600030101010101" pitchFamily="2" charset="-122"/>
              </a:rPr>
              <a:t>3</a:t>
            </a:r>
            <a:r>
              <a:rPr lang="zh-CN" altLang="en-US" smtClean="0">
                <a:ea typeface="宋体" panose="02010600030101010101" pitchFamily="2" charset="-122"/>
              </a:rPr>
              <a:t>）</a:t>
            </a:r>
          </a:p>
        </p:txBody>
      </p:sp>
      <p:sp>
        <p:nvSpPr>
          <p:cNvPr id="48131" name="Rectangle 3"/>
          <p:cNvSpPr>
            <a:spLocks noGrp="1" noChangeArrowheads="1"/>
          </p:cNvSpPr>
          <p:nvPr>
            <p:ph idx="1"/>
          </p:nvPr>
        </p:nvSpPr>
        <p:spPr>
          <a:xfrm>
            <a:off x="457200" y="1600200"/>
            <a:ext cx="8229600" cy="4191000"/>
          </a:xfrm>
        </p:spPr>
        <p:txBody>
          <a:bodyPr/>
          <a:lstStyle/>
          <a:p>
            <a:pPr eaLnBrk="1" hangingPunct="1">
              <a:lnSpc>
                <a:spcPct val="90000"/>
              </a:lnSpc>
            </a:pPr>
            <a:r>
              <a:rPr lang="en-US" altLang="zh-CN" sz="2800" smtClean="0">
                <a:ea typeface="宋体" panose="02010600030101010101" pitchFamily="2" charset="-122"/>
              </a:rPr>
              <a:t>Successful 2xx</a:t>
            </a:r>
          </a:p>
          <a:p>
            <a:pPr lvl="1" eaLnBrk="1" hangingPunct="1">
              <a:lnSpc>
                <a:spcPct val="90000"/>
              </a:lnSpc>
            </a:pPr>
            <a:r>
              <a:rPr lang="en-US" altLang="zh-CN" sz="2400" smtClean="0">
                <a:ea typeface="宋体" panose="02010600030101010101" pitchFamily="2" charset="-122"/>
              </a:rPr>
              <a:t>200 OK</a:t>
            </a:r>
          </a:p>
          <a:p>
            <a:pPr lvl="1" eaLnBrk="1" hangingPunct="1">
              <a:lnSpc>
                <a:spcPct val="90000"/>
              </a:lnSpc>
            </a:pPr>
            <a:r>
              <a:rPr lang="en-US" altLang="zh-CN" sz="2400" smtClean="0">
                <a:ea typeface="宋体" panose="02010600030101010101" pitchFamily="2" charset="-122"/>
              </a:rPr>
              <a:t>202 Accepted </a:t>
            </a:r>
          </a:p>
          <a:p>
            <a:pPr lvl="1" eaLnBrk="1" hangingPunct="1">
              <a:lnSpc>
                <a:spcPct val="90000"/>
              </a:lnSpc>
            </a:pPr>
            <a:endParaRPr lang="en-US" altLang="zh-CN" sz="2400" smtClean="0">
              <a:ea typeface="宋体" panose="02010600030101010101" pitchFamily="2" charset="-122"/>
            </a:endParaRPr>
          </a:p>
          <a:p>
            <a:pPr eaLnBrk="1" hangingPunct="1">
              <a:lnSpc>
                <a:spcPct val="90000"/>
              </a:lnSpc>
            </a:pPr>
            <a:r>
              <a:rPr lang="en-US" altLang="zh-CN" sz="2800" smtClean="0">
                <a:ea typeface="宋体" panose="02010600030101010101" pitchFamily="2" charset="-122"/>
              </a:rPr>
              <a:t>Redirection 3xx</a:t>
            </a:r>
          </a:p>
          <a:p>
            <a:pPr lvl="1" eaLnBrk="1" hangingPunct="1">
              <a:lnSpc>
                <a:spcPct val="90000"/>
              </a:lnSpc>
            </a:pPr>
            <a:r>
              <a:rPr lang="en-US" altLang="zh-CN" sz="2400" smtClean="0">
                <a:ea typeface="宋体" panose="02010600030101010101" pitchFamily="2" charset="-122"/>
              </a:rPr>
              <a:t>300 Multiple Choices</a:t>
            </a:r>
          </a:p>
          <a:p>
            <a:pPr lvl="1" eaLnBrk="1" hangingPunct="1">
              <a:lnSpc>
                <a:spcPct val="90000"/>
              </a:lnSpc>
            </a:pPr>
            <a:r>
              <a:rPr lang="en-US" altLang="zh-CN" sz="2400" smtClean="0">
                <a:ea typeface="宋体" panose="02010600030101010101" pitchFamily="2" charset="-122"/>
              </a:rPr>
              <a:t>301 Moved Permanently</a:t>
            </a:r>
          </a:p>
          <a:p>
            <a:pPr lvl="1" eaLnBrk="1" hangingPunct="1">
              <a:lnSpc>
                <a:spcPct val="90000"/>
              </a:lnSpc>
            </a:pPr>
            <a:r>
              <a:rPr lang="en-US" altLang="zh-CN" sz="2400" smtClean="0">
                <a:ea typeface="宋体" panose="02010600030101010101" pitchFamily="2" charset="-122"/>
              </a:rPr>
              <a:t>302 Moved Temporarily</a:t>
            </a:r>
          </a:p>
          <a:p>
            <a:pPr lvl="1" eaLnBrk="1" hangingPunct="1">
              <a:lnSpc>
                <a:spcPct val="90000"/>
              </a:lnSpc>
            </a:pPr>
            <a:r>
              <a:rPr lang="en-US" altLang="zh-CN" sz="2400" smtClean="0">
                <a:ea typeface="宋体" panose="02010600030101010101" pitchFamily="2" charset="-122"/>
              </a:rPr>
              <a:t>305 Use Proxy</a:t>
            </a:r>
          </a:p>
          <a:p>
            <a:pPr lvl="1" eaLnBrk="1" hangingPunct="1">
              <a:lnSpc>
                <a:spcPct val="90000"/>
              </a:lnSpc>
            </a:pPr>
            <a:r>
              <a:rPr lang="en-US" altLang="zh-CN" sz="2400" smtClean="0">
                <a:ea typeface="宋体" panose="02010600030101010101" pitchFamily="2" charset="-122"/>
              </a:rPr>
              <a:t>380 Alternative Service</a:t>
            </a:r>
          </a:p>
        </p:txBody>
      </p:sp>
    </p:spTree>
    <p:extLst>
      <p:ext uri="{BB962C8B-B14F-4D97-AF65-F5344CB8AC3E}">
        <p14:creationId xmlns:p14="http://schemas.microsoft.com/office/powerpoint/2010/main" val="12223281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响应消息－状态码（</a:t>
            </a:r>
            <a:r>
              <a:rPr lang="en-US" altLang="zh-CN" smtClean="0">
                <a:ea typeface="宋体" panose="02010600030101010101" pitchFamily="2" charset="-122"/>
              </a:rPr>
              <a:t>4</a:t>
            </a:r>
            <a:r>
              <a:rPr lang="zh-CN" altLang="en-US" smtClean="0">
                <a:ea typeface="宋体" panose="02010600030101010101" pitchFamily="2" charset="-122"/>
              </a:rPr>
              <a:t>）</a:t>
            </a:r>
          </a:p>
        </p:txBody>
      </p:sp>
      <p:sp>
        <p:nvSpPr>
          <p:cNvPr id="49155" name="Rectangle 3"/>
          <p:cNvSpPr>
            <a:spLocks noGrp="1" noChangeArrowheads="1"/>
          </p:cNvSpPr>
          <p:nvPr>
            <p:ph idx="1"/>
          </p:nvPr>
        </p:nvSpPr>
        <p:spPr>
          <a:xfrm>
            <a:off x="0" y="1371600"/>
            <a:ext cx="5791200" cy="4525963"/>
          </a:xfrm>
        </p:spPr>
        <p:txBody>
          <a:bodyPr>
            <a:normAutofit lnSpcReduction="10000"/>
          </a:bodyPr>
          <a:lstStyle/>
          <a:p>
            <a:pPr eaLnBrk="1" hangingPunct="1">
              <a:lnSpc>
                <a:spcPct val="90000"/>
              </a:lnSpc>
            </a:pPr>
            <a:r>
              <a:rPr lang="en-US" altLang="zh-CN" sz="2800" smtClean="0">
                <a:ea typeface="宋体" panose="02010600030101010101" pitchFamily="2" charset="-122"/>
              </a:rPr>
              <a:t>Request Failure 4xx</a:t>
            </a:r>
          </a:p>
          <a:p>
            <a:pPr lvl="1" eaLnBrk="1" hangingPunct="1">
              <a:lnSpc>
                <a:spcPct val="90000"/>
              </a:lnSpc>
            </a:pPr>
            <a:r>
              <a:rPr lang="en-US" altLang="zh-CN" sz="2000" smtClean="0">
                <a:ea typeface="宋体" panose="02010600030101010101" pitchFamily="2" charset="-122"/>
              </a:rPr>
              <a:t>400 Bad Request</a:t>
            </a:r>
          </a:p>
          <a:p>
            <a:pPr lvl="1" eaLnBrk="1" hangingPunct="1">
              <a:lnSpc>
                <a:spcPct val="90000"/>
              </a:lnSpc>
            </a:pPr>
            <a:r>
              <a:rPr lang="en-US" altLang="zh-CN" sz="2000" smtClean="0">
                <a:ea typeface="宋体" panose="02010600030101010101" pitchFamily="2" charset="-122"/>
              </a:rPr>
              <a:t>401 Unauthorized</a:t>
            </a:r>
          </a:p>
          <a:p>
            <a:pPr lvl="1" eaLnBrk="1" hangingPunct="1">
              <a:lnSpc>
                <a:spcPct val="90000"/>
              </a:lnSpc>
            </a:pPr>
            <a:r>
              <a:rPr lang="en-US" altLang="zh-CN" sz="2000" smtClean="0">
                <a:ea typeface="宋体" panose="02010600030101010101" pitchFamily="2" charset="-122"/>
              </a:rPr>
              <a:t>402 Payment Required</a:t>
            </a:r>
          </a:p>
          <a:p>
            <a:pPr lvl="1" eaLnBrk="1" hangingPunct="1">
              <a:lnSpc>
                <a:spcPct val="90000"/>
              </a:lnSpc>
            </a:pPr>
            <a:r>
              <a:rPr lang="en-US" altLang="zh-CN" sz="2000" smtClean="0">
                <a:ea typeface="宋体" panose="02010600030101010101" pitchFamily="2" charset="-122"/>
              </a:rPr>
              <a:t>403 Forbidden</a:t>
            </a:r>
          </a:p>
          <a:p>
            <a:pPr lvl="1" eaLnBrk="1" hangingPunct="1">
              <a:lnSpc>
                <a:spcPct val="90000"/>
              </a:lnSpc>
            </a:pPr>
            <a:r>
              <a:rPr lang="en-US" altLang="zh-CN" sz="2000" smtClean="0">
                <a:ea typeface="宋体" panose="02010600030101010101" pitchFamily="2" charset="-122"/>
              </a:rPr>
              <a:t>404 Not Found</a:t>
            </a:r>
          </a:p>
          <a:p>
            <a:pPr lvl="1" eaLnBrk="1" hangingPunct="1">
              <a:lnSpc>
                <a:spcPct val="90000"/>
              </a:lnSpc>
            </a:pPr>
            <a:r>
              <a:rPr lang="en-US" altLang="zh-CN" sz="2000" smtClean="0">
                <a:ea typeface="宋体" panose="02010600030101010101" pitchFamily="2" charset="-122"/>
              </a:rPr>
              <a:t>405 Method Not Allowed</a:t>
            </a:r>
          </a:p>
          <a:p>
            <a:pPr lvl="1" eaLnBrk="1" hangingPunct="1">
              <a:lnSpc>
                <a:spcPct val="90000"/>
              </a:lnSpc>
            </a:pPr>
            <a:r>
              <a:rPr lang="en-US" altLang="zh-CN" sz="2000" smtClean="0">
                <a:ea typeface="宋体" panose="02010600030101010101" pitchFamily="2" charset="-122"/>
              </a:rPr>
              <a:t>406 Not Acceptable</a:t>
            </a:r>
          </a:p>
          <a:p>
            <a:pPr lvl="1" eaLnBrk="1" hangingPunct="1">
              <a:lnSpc>
                <a:spcPct val="90000"/>
              </a:lnSpc>
            </a:pPr>
            <a:r>
              <a:rPr lang="en-US" altLang="zh-CN" sz="2000" smtClean="0">
                <a:ea typeface="宋体" panose="02010600030101010101" pitchFamily="2" charset="-122"/>
              </a:rPr>
              <a:t>407 Proxy Authentication Required</a:t>
            </a:r>
          </a:p>
          <a:p>
            <a:pPr lvl="1" eaLnBrk="1" hangingPunct="1">
              <a:lnSpc>
                <a:spcPct val="90000"/>
              </a:lnSpc>
            </a:pPr>
            <a:r>
              <a:rPr lang="en-US" altLang="zh-CN" sz="2000" smtClean="0">
                <a:ea typeface="宋体" panose="02010600030101010101" pitchFamily="2" charset="-122"/>
              </a:rPr>
              <a:t>408 Request Timeout</a:t>
            </a:r>
          </a:p>
          <a:p>
            <a:pPr lvl="1" eaLnBrk="1" hangingPunct="1">
              <a:lnSpc>
                <a:spcPct val="90000"/>
              </a:lnSpc>
            </a:pPr>
            <a:r>
              <a:rPr lang="en-US" altLang="zh-CN" sz="2000" smtClean="0">
                <a:ea typeface="宋体" panose="02010600030101010101" pitchFamily="2" charset="-122"/>
              </a:rPr>
              <a:t>410 Gone</a:t>
            </a:r>
          </a:p>
          <a:p>
            <a:pPr lvl="1" eaLnBrk="1" hangingPunct="1">
              <a:lnSpc>
                <a:spcPct val="90000"/>
              </a:lnSpc>
            </a:pPr>
            <a:r>
              <a:rPr lang="en-US" altLang="zh-CN" sz="2000" smtClean="0">
                <a:ea typeface="宋体" panose="02010600030101010101" pitchFamily="2" charset="-122"/>
              </a:rPr>
              <a:t>413 Request Entity Too Large</a:t>
            </a:r>
          </a:p>
          <a:p>
            <a:pPr lvl="1" eaLnBrk="1" hangingPunct="1">
              <a:lnSpc>
                <a:spcPct val="90000"/>
              </a:lnSpc>
            </a:pPr>
            <a:r>
              <a:rPr lang="en-US" altLang="zh-CN" sz="2000" smtClean="0">
                <a:ea typeface="宋体" panose="02010600030101010101" pitchFamily="2" charset="-122"/>
              </a:rPr>
              <a:t>414 Request-URI Too Long</a:t>
            </a:r>
          </a:p>
          <a:p>
            <a:pPr lvl="1" eaLnBrk="1" hangingPunct="1">
              <a:lnSpc>
                <a:spcPct val="90000"/>
              </a:lnSpc>
            </a:pPr>
            <a:r>
              <a:rPr lang="en-US" altLang="zh-CN" sz="2000" smtClean="0">
                <a:ea typeface="宋体" panose="02010600030101010101" pitchFamily="2" charset="-122"/>
              </a:rPr>
              <a:t>415 Unsupported Media Type</a:t>
            </a:r>
          </a:p>
          <a:p>
            <a:pPr lvl="1" eaLnBrk="1" hangingPunct="1">
              <a:lnSpc>
                <a:spcPct val="90000"/>
              </a:lnSpc>
            </a:pPr>
            <a:endParaRPr lang="en-US" altLang="zh-CN" sz="2000" smtClean="0">
              <a:ea typeface="宋体" panose="02010600030101010101" pitchFamily="2" charset="-122"/>
            </a:endParaRPr>
          </a:p>
        </p:txBody>
      </p:sp>
      <p:sp>
        <p:nvSpPr>
          <p:cNvPr id="46084" name="Rectangle 4"/>
          <p:cNvSpPr>
            <a:spLocks noChangeArrowheads="1"/>
          </p:cNvSpPr>
          <p:nvPr/>
        </p:nvSpPr>
        <p:spPr bwMode="auto">
          <a:xfrm>
            <a:off x="4337050" y="1371600"/>
            <a:ext cx="5002213" cy="5111750"/>
          </a:xfrm>
          <a:prstGeom prst="rect">
            <a:avLst/>
          </a:prstGeom>
          <a:noFill/>
          <a:ln w="9525">
            <a:noFill/>
            <a:miter lim="800000"/>
            <a:headEnd/>
            <a:tailEnd/>
          </a:ln>
        </p:spPr>
        <p:txBody>
          <a:bodyPr wrap="none" lIns="90000" tIns="46800" rIns="90000" bIns="46800">
            <a:spAutoFit/>
          </a:bodyPr>
          <a:lstStyle/>
          <a:p>
            <a:pPr lvl="1">
              <a:lnSpc>
                <a:spcPct val="90000"/>
              </a:lnSpc>
              <a:spcBef>
                <a:spcPct val="20000"/>
              </a:spcBef>
              <a:buClr>
                <a:srgbClr val="FF9900"/>
              </a:buClr>
              <a:defRPr/>
            </a:pPr>
            <a:r>
              <a:rPr lang="en-US" altLang="zh-CN" sz="2000" b="1" dirty="0">
                <a:solidFill>
                  <a:srgbClr val="000000"/>
                </a:solidFill>
                <a:latin typeface="+mn-lt"/>
                <a:ea typeface="+mn-ea"/>
              </a:rPr>
              <a:t>416 Unsupported URI Scheme</a:t>
            </a:r>
          </a:p>
          <a:p>
            <a:pPr lvl="1">
              <a:lnSpc>
                <a:spcPct val="90000"/>
              </a:lnSpc>
              <a:spcBef>
                <a:spcPct val="20000"/>
              </a:spcBef>
              <a:buClr>
                <a:srgbClr val="FF9900"/>
              </a:buClr>
              <a:defRPr/>
            </a:pPr>
            <a:r>
              <a:rPr lang="en-US" altLang="zh-CN" sz="2000" b="1" dirty="0">
                <a:solidFill>
                  <a:srgbClr val="000000"/>
                </a:solidFill>
                <a:latin typeface="+mn-lt"/>
                <a:ea typeface="+mn-ea"/>
              </a:rPr>
              <a:t>420 Bad Extension</a:t>
            </a:r>
          </a:p>
          <a:p>
            <a:pPr lvl="1">
              <a:lnSpc>
                <a:spcPct val="90000"/>
              </a:lnSpc>
              <a:spcBef>
                <a:spcPct val="20000"/>
              </a:spcBef>
              <a:buClr>
                <a:srgbClr val="FF9900"/>
              </a:buClr>
              <a:defRPr/>
            </a:pPr>
            <a:r>
              <a:rPr lang="en-US" altLang="zh-CN" sz="2000" b="1" dirty="0">
                <a:solidFill>
                  <a:srgbClr val="000000"/>
                </a:solidFill>
                <a:latin typeface="+mn-lt"/>
                <a:ea typeface="+mn-ea"/>
              </a:rPr>
              <a:t>421 Extension Required</a:t>
            </a:r>
          </a:p>
          <a:p>
            <a:pPr lvl="1">
              <a:lnSpc>
                <a:spcPct val="90000"/>
              </a:lnSpc>
              <a:spcBef>
                <a:spcPct val="20000"/>
              </a:spcBef>
              <a:buClr>
                <a:srgbClr val="FF9900"/>
              </a:buClr>
              <a:defRPr/>
            </a:pPr>
            <a:r>
              <a:rPr lang="en-US" altLang="zh-CN" sz="2000" b="1" dirty="0">
                <a:solidFill>
                  <a:srgbClr val="000000"/>
                </a:solidFill>
                <a:latin typeface="+mn-lt"/>
                <a:ea typeface="+mn-ea"/>
              </a:rPr>
              <a:t>423 Interval Too Brief</a:t>
            </a:r>
          </a:p>
          <a:p>
            <a:pPr lvl="1">
              <a:lnSpc>
                <a:spcPct val="90000"/>
              </a:lnSpc>
              <a:spcBef>
                <a:spcPct val="20000"/>
              </a:spcBef>
              <a:buClr>
                <a:srgbClr val="FF9900"/>
              </a:buClr>
              <a:defRPr/>
            </a:pPr>
            <a:r>
              <a:rPr lang="en-US" altLang="zh-CN" sz="2000" b="1" dirty="0">
                <a:solidFill>
                  <a:srgbClr val="000000"/>
                </a:solidFill>
                <a:latin typeface="+mn-lt"/>
                <a:ea typeface="+mn-ea"/>
              </a:rPr>
              <a:t>480 Temporarily Unavailable</a:t>
            </a:r>
          </a:p>
          <a:p>
            <a:pPr lvl="1">
              <a:lnSpc>
                <a:spcPct val="90000"/>
              </a:lnSpc>
              <a:spcBef>
                <a:spcPct val="20000"/>
              </a:spcBef>
              <a:buClr>
                <a:srgbClr val="FF9900"/>
              </a:buClr>
              <a:defRPr/>
            </a:pPr>
            <a:r>
              <a:rPr lang="en-US" altLang="zh-CN" sz="2000" b="1" dirty="0">
                <a:solidFill>
                  <a:srgbClr val="000000"/>
                </a:solidFill>
                <a:latin typeface="+mn-lt"/>
                <a:ea typeface="+mn-ea"/>
              </a:rPr>
              <a:t>481 Call/Transaction Does Not Exist</a:t>
            </a:r>
          </a:p>
          <a:p>
            <a:pPr lvl="1">
              <a:lnSpc>
                <a:spcPct val="90000"/>
              </a:lnSpc>
              <a:spcBef>
                <a:spcPct val="20000"/>
              </a:spcBef>
              <a:buClr>
                <a:srgbClr val="FF9900"/>
              </a:buClr>
              <a:defRPr/>
            </a:pPr>
            <a:r>
              <a:rPr lang="en-US" altLang="zh-CN" sz="2000" b="1" dirty="0">
                <a:solidFill>
                  <a:srgbClr val="000000"/>
                </a:solidFill>
                <a:latin typeface="+mn-lt"/>
                <a:ea typeface="+mn-ea"/>
              </a:rPr>
              <a:t>482 Loop Detected</a:t>
            </a:r>
          </a:p>
          <a:p>
            <a:pPr lvl="1">
              <a:lnSpc>
                <a:spcPct val="90000"/>
              </a:lnSpc>
              <a:spcBef>
                <a:spcPct val="20000"/>
              </a:spcBef>
              <a:buClr>
                <a:srgbClr val="FF9900"/>
              </a:buClr>
              <a:defRPr/>
            </a:pPr>
            <a:r>
              <a:rPr lang="en-US" altLang="zh-CN" sz="2000" b="1" dirty="0">
                <a:solidFill>
                  <a:srgbClr val="000000"/>
                </a:solidFill>
                <a:latin typeface="+mn-lt"/>
                <a:ea typeface="+mn-ea"/>
              </a:rPr>
              <a:t>483 Too Many Hops</a:t>
            </a:r>
          </a:p>
          <a:p>
            <a:pPr lvl="1">
              <a:lnSpc>
                <a:spcPct val="90000"/>
              </a:lnSpc>
              <a:spcBef>
                <a:spcPct val="20000"/>
              </a:spcBef>
              <a:buClr>
                <a:srgbClr val="FF9900"/>
              </a:buClr>
              <a:defRPr/>
            </a:pPr>
            <a:r>
              <a:rPr lang="en-US" altLang="zh-CN" sz="2000" b="1" dirty="0">
                <a:solidFill>
                  <a:srgbClr val="000000"/>
                </a:solidFill>
                <a:latin typeface="+mn-lt"/>
                <a:ea typeface="+mn-ea"/>
              </a:rPr>
              <a:t>484 Address Incomplete</a:t>
            </a:r>
          </a:p>
          <a:p>
            <a:pPr lvl="1">
              <a:lnSpc>
                <a:spcPct val="90000"/>
              </a:lnSpc>
              <a:spcBef>
                <a:spcPct val="20000"/>
              </a:spcBef>
              <a:buClr>
                <a:srgbClr val="FF9900"/>
              </a:buClr>
              <a:defRPr/>
            </a:pPr>
            <a:r>
              <a:rPr lang="en-US" altLang="zh-CN" sz="2000" b="1" dirty="0">
                <a:solidFill>
                  <a:srgbClr val="000000"/>
                </a:solidFill>
                <a:latin typeface="+mn-lt"/>
                <a:ea typeface="+mn-ea"/>
              </a:rPr>
              <a:t>485 Ambiguous</a:t>
            </a:r>
          </a:p>
          <a:p>
            <a:pPr lvl="1">
              <a:lnSpc>
                <a:spcPct val="90000"/>
              </a:lnSpc>
              <a:spcBef>
                <a:spcPct val="20000"/>
              </a:spcBef>
              <a:buClr>
                <a:srgbClr val="FF9900"/>
              </a:buClr>
              <a:defRPr/>
            </a:pPr>
            <a:r>
              <a:rPr lang="en-US" altLang="zh-CN" sz="2000" b="1" dirty="0">
                <a:solidFill>
                  <a:srgbClr val="000000"/>
                </a:solidFill>
                <a:latin typeface="+mn-lt"/>
                <a:ea typeface="+mn-ea"/>
              </a:rPr>
              <a:t>486 Busy Here</a:t>
            </a:r>
          </a:p>
          <a:p>
            <a:pPr lvl="1">
              <a:lnSpc>
                <a:spcPct val="90000"/>
              </a:lnSpc>
              <a:spcBef>
                <a:spcPct val="20000"/>
              </a:spcBef>
              <a:buClr>
                <a:srgbClr val="FF9900"/>
              </a:buClr>
              <a:defRPr/>
            </a:pPr>
            <a:r>
              <a:rPr lang="en-US" altLang="zh-CN" sz="2000" b="1" dirty="0">
                <a:solidFill>
                  <a:srgbClr val="000000"/>
                </a:solidFill>
                <a:latin typeface="+mn-lt"/>
                <a:ea typeface="+mn-ea"/>
              </a:rPr>
              <a:t>487 Request Terminate</a:t>
            </a:r>
          </a:p>
          <a:p>
            <a:pPr lvl="1">
              <a:lnSpc>
                <a:spcPct val="90000"/>
              </a:lnSpc>
              <a:spcBef>
                <a:spcPct val="20000"/>
              </a:spcBef>
              <a:buClr>
                <a:srgbClr val="FF9900"/>
              </a:buClr>
              <a:defRPr/>
            </a:pPr>
            <a:r>
              <a:rPr lang="en-US" altLang="zh-CN" sz="2000" b="1" dirty="0">
                <a:solidFill>
                  <a:srgbClr val="000000"/>
                </a:solidFill>
                <a:latin typeface="+mn-lt"/>
                <a:ea typeface="+mn-ea"/>
              </a:rPr>
              <a:t>488 Not Acceptable Here</a:t>
            </a:r>
          </a:p>
          <a:p>
            <a:pPr lvl="1">
              <a:lnSpc>
                <a:spcPct val="90000"/>
              </a:lnSpc>
              <a:spcBef>
                <a:spcPct val="20000"/>
              </a:spcBef>
              <a:buClr>
                <a:srgbClr val="FF9900"/>
              </a:buClr>
              <a:defRPr/>
            </a:pPr>
            <a:r>
              <a:rPr lang="en-US" altLang="zh-CN" sz="2000" b="1" dirty="0">
                <a:solidFill>
                  <a:srgbClr val="000000"/>
                </a:solidFill>
                <a:latin typeface="+mn-lt"/>
                <a:ea typeface="+mn-ea"/>
              </a:rPr>
              <a:t>491 Request Pending</a:t>
            </a:r>
          </a:p>
          <a:p>
            <a:pPr lvl="1">
              <a:lnSpc>
                <a:spcPct val="90000"/>
              </a:lnSpc>
              <a:spcBef>
                <a:spcPct val="20000"/>
              </a:spcBef>
              <a:buClr>
                <a:srgbClr val="FF9900"/>
              </a:buClr>
              <a:defRPr/>
            </a:pPr>
            <a:r>
              <a:rPr lang="en-US" altLang="zh-CN" sz="2000" b="1" dirty="0">
                <a:solidFill>
                  <a:srgbClr val="000000"/>
                </a:solidFill>
                <a:latin typeface="+mn-lt"/>
                <a:ea typeface="+mn-ea"/>
              </a:rPr>
              <a:t>493 Undecipherable</a:t>
            </a:r>
          </a:p>
        </p:txBody>
      </p:sp>
    </p:spTree>
    <p:extLst>
      <p:ext uri="{BB962C8B-B14F-4D97-AF65-F5344CB8AC3E}">
        <p14:creationId xmlns:p14="http://schemas.microsoft.com/office/powerpoint/2010/main" val="15325288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响应消息－状态码（</a:t>
            </a:r>
            <a:r>
              <a:rPr lang="en-US" altLang="zh-CN" smtClean="0">
                <a:ea typeface="宋体" panose="02010600030101010101" pitchFamily="2" charset="-122"/>
              </a:rPr>
              <a:t>5</a:t>
            </a:r>
            <a:r>
              <a:rPr lang="zh-CN" altLang="en-US" smtClean="0">
                <a:ea typeface="宋体" panose="02010600030101010101" pitchFamily="2" charset="-122"/>
              </a:rPr>
              <a:t>）</a:t>
            </a:r>
          </a:p>
        </p:txBody>
      </p:sp>
      <p:sp>
        <p:nvSpPr>
          <p:cNvPr id="50179" name="Rectangle 3"/>
          <p:cNvSpPr>
            <a:spLocks noGrp="1" noChangeArrowheads="1"/>
          </p:cNvSpPr>
          <p:nvPr>
            <p:ph idx="1"/>
          </p:nvPr>
        </p:nvSpPr>
        <p:spPr/>
        <p:txBody>
          <a:bodyPr/>
          <a:lstStyle/>
          <a:p>
            <a:pPr eaLnBrk="1" hangingPunct="1"/>
            <a:r>
              <a:rPr lang="en-US" altLang="zh-CN" smtClean="0">
                <a:ea typeface="宋体" panose="02010600030101010101" pitchFamily="2" charset="-122"/>
              </a:rPr>
              <a:t>Server Failure 5xx</a:t>
            </a:r>
          </a:p>
          <a:p>
            <a:pPr lvl="1" eaLnBrk="1" hangingPunct="1"/>
            <a:r>
              <a:rPr lang="en-US" altLang="zh-CN" smtClean="0">
                <a:ea typeface="宋体" panose="02010600030101010101" pitchFamily="2" charset="-122"/>
              </a:rPr>
              <a:t>500 Server Internal Error</a:t>
            </a:r>
          </a:p>
          <a:p>
            <a:pPr lvl="1" eaLnBrk="1" hangingPunct="1"/>
            <a:r>
              <a:rPr lang="en-US" altLang="zh-CN" smtClean="0">
                <a:ea typeface="宋体" panose="02010600030101010101" pitchFamily="2" charset="-122"/>
              </a:rPr>
              <a:t>501 Not Implemented</a:t>
            </a:r>
          </a:p>
          <a:p>
            <a:pPr lvl="1" eaLnBrk="1" hangingPunct="1"/>
            <a:r>
              <a:rPr lang="en-US" altLang="zh-CN" smtClean="0">
                <a:ea typeface="宋体" panose="02010600030101010101" pitchFamily="2" charset="-122"/>
              </a:rPr>
              <a:t>502 Bad Gateway</a:t>
            </a:r>
          </a:p>
          <a:p>
            <a:pPr lvl="1" eaLnBrk="1" hangingPunct="1"/>
            <a:r>
              <a:rPr lang="en-US" altLang="zh-CN" smtClean="0">
                <a:ea typeface="宋体" panose="02010600030101010101" pitchFamily="2" charset="-122"/>
              </a:rPr>
              <a:t>503 Service Unavailable</a:t>
            </a:r>
          </a:p>
          <a:p>
            <a:pPr lvl="1" eaLnBrk="1" hangingPunct="1"/>
            <a:r>
              <a:rPr lang="en-US" altLang="zh-CN" smtClean="0">
                <a:ea typeface="宋体" panose="02010600030101010101" pitchFamily="2" charset="-122"/>
              </a:rPr>
              <a:t>504 Server Time-out</a:t>
            </a:r>
          </a:p>
          <a:p>
            <a:pPr lvl="1" eaLnBrk="1" hangingPunct="1"/>
            <a:r>
              <a:rPr lang="en-US" altLang="zh-CN" smtClean="0">
                <a:ea typeface="宋体" panose="02010600030101010101" pitchFamily="2" charset="-122"/>
              </a:rPr>
              <a:t>505 Version Not Supported</a:t>
            </a:r>
          </a:p>
          <a:p>
            <a:pPr lvl="1" eaLnBrk="1" hangingPunct="1"/>
            <a:r>
              <a:rPr lang="en-US" altLang="zh-CN" smtClean="0">
                <a:ea typeface="宋体" panose="02010600030101010101" pitchFamily="2" charset="-122"/>
              </a:rPr>
              <a:t>513 Message Too Large</a:t>
            </a:r>
          </a:p>
        </p:txBody>
      </p:sp>
    </p:spTree>
    <p:extLst>
      <p:ext uri="{BB962C8B-B14F-4D97-AF65-F5344CB8AC3E}">
        <p14:creationId xmlns:p14="http://schemas.microsoft.com/office/powerpoint/2010/main" val="41236626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838200"/>
            <a:ext cx="8229600" cy="777875"/>
          </a:xfrm>
        </p:spPr>
        <p:txBody>
          <a:bodyPr/>
          <a:lstStyle/>
          <a:p>
            <a:pPr eaLnBrk="1" hangingPunct="1"/>
            <a:r>
              <a:rPr lang="zh-CN" altLang="en-US" smtClean="0">
                <a:ea typeface="宋体" panose="02010600030101010101" pitchFamily="2" charset="-122"/>
              </a:rPr>
              <a:t>响应消息－状态码（</a:t>
            </a:r>
            <a:r>
              <a:rPr lang="en-US" altLang="zh-CN" smtClean="0">
                <a:ea typeface="宋体" panose="02010600030101010101" pitchFamily="2" charset="-122"/>
              </a:rPr>
              <a:t>6</a:t>
            </a:r>
            <a:r>
              <a:rPr lang="zh-CN" altLang="en-US" smtClean="0">
                <a:ea typeface="宋体" panose="02010600030101010101" pitchFamily="2" charset="-122"/>
              </a:rPr>
              <a:t>）</a:t>
            </a:r>
          </a:p>
        </p:txBody>
      </p:sp>
      <p:sp>
        <p:nvSpPr>
          <p:cNvPr id="51203" name="Rectangle 3"/>
          <p:cNvSpPr>
            <a:spLocks noGrp="1" noChangeArrowheads="1"/>
          </p:cNvSpPr>
          <p:nvPr>
            <p:ph idx="1"/>
          </p:nvPr>
        </p:nvSpPr>
        <p:spPr>
          <a:xfrm>
            <a:off x="457200" y="1752600"/>
            <a:ext cx="8229600" cy="4525963"/>
          </a:xfrm>
        </p:spPr>
        <p:txBody>
          <a:bodyPr/>
          <a:lstStyle/>
          <a:p>
            <a:pPr eaLnBrk="1" hangingPunct="1"/>
            <a:r>
              <a:rPr lang="en-US" altLang="zh-CN" smtClean="0">
                <a:ea typeface="宋体" panose="02010600030101010101" pitchFamily="2" charset="-122"/>
              </a:rPr>
              <a:t>Global Failures 6xx</a:t>
            </a:r>
          </a:p>
          <a:p>
            <a:pPr lvl="1" eaLnBrk="1" hangingPunct="1"/>
            <a:r>
              <a:rPr lang="en-US" altLang="zh-CN" smtClean="0">
                <a:ea typeface="宋体" panose="02010600030101010101" pitchFamily="2" charset="-122"/>
              </a:rPr>
              <a:t>600 Busy Everywhere</a:t>
            </a:r>
          </a:p>
          <a:p>
            <a:pPr lvl="1" eaLnBrk="1" hangingPunct="1"/>
            <a:r>
              <a:rPr lang="en-US" altLang="zh-CN" smtClean="0">
                <a:ea typeface="宋体" panose="02010600030101010101" pitchFamily="2" charset="-122"/>
              </a:rPr>
              <a:t>603 Decline</a:t>
            </a:r>
          </a:p>
          <a:p>
            <a:pPr lvl="1" eaLnBrk="1" hangingPunct="1"/>
            <a:r>
              <a:rPr lang="en-US" altLang="zh-CN" smtClean="0">
                <a:ea typeface="宋体" panose="02010600030101010101" pitchFamily="2" charset="-122"/>
              </a:rPr>
              <a:t>604 Does Not Exist Anywhere</a:t>
            </a:r>
          </a:p>
          <a:p>
            <a:pPr lvl="1" eaLnBrk="1" hangingPunct="1"/>
            <a:r>
              <a:rPr lang="en-US" altLang="zh-CN" smtClean="0">
                <a:ea typeface="宋体" panose="02010600030101010101" pitchFamily="2" charset="-122"/>
              </a:rPr>
              <a:t>606 Not Acceptable</a:t>
            </a:r>
          </a:p>
        </p:txBody>
      </p:sp>
    </p:spTree>
    <p:extLst>
      <p:ext uri="{BB962C8B-B14F-4D97-AF65-F5344CB8AC3E}">
        <p14:creationId xmlns:p14="http://schemas.microsoft.com/office/powerpoint/2010/main" val="30585920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a:xfrm>
            <a:off x="381000" y="838200"/>
            <a:ext cx="8229600" cy="777875"/>
          </a:xfrm>
        </p:spPr>
        <p:txBody>
          <a:bodyPr/>
          <a:lstStyle/>
          <a:p>
            <a:pPr eaLnBrk="1" hangingPunct="1"/>
            <a:r>
              <a:rPr lang="en-US" altLang="zh-CN" smtClean="0">
                <a:ea typeface="宋体" panose="02010600030101010101" pitchFamily="2" charset="-122"/>
              </a:rPr>
              <a:t>SIP </a:t>
            </a:r>
            <a:r>
              <a:rPr lang="zh-CN" altLang="en-US" smtClean="0">
                <a:ea typeface="宋体" panose="02010600030101010101" pitchFamily="2" charset="-122"/>
              </a:rPr>
              <a:t>消息头类型</a:t>
            </a:r>
          </a:p>
        </p:txBody>
      </p:sp>
      <p:sp>
        <p:nvSpPr>
          <p:cNvPr id="52227" name="Rectangle 2"/>
          <p:cNvSpPr>
            <a:spLocks noGrp="1" noChangeArrowheads="1"/>
          </p:cNvSpPr>
          <p:nvPr>
            <p:ph idx="1"/>
          </p:nvPr>
        </p:nvSpPr>
        <p:spPr>
          <a:xfrm>
            <a:off x="609600" y="2057400"/>
            <a:ext cx="8229600" cy="2943225"/>
          </a:xfrm>
        </p:spPr>
        <p:txBody>
          <a:bodyPr/>
          <a:lstStyle/>
          <a:p>
            <a:pPr eaLnBrk="1" hangingPunct="1"/>
            <a:r>
              <a:rPr lang="zh-CN" altLang="en-US" smtClean="0">
                <a:ea typeface="宋体" panose="02010600030101010101" pitchFamily="2" charset="-122"/>
              </a:rPr>
              <a:t>在</a:t>
            </a:r>
            <a:r>
              <a:rPr lang="en-US" altLang="zh-CN" smtClean="0">
                <a:ea typeface="宋体" panose="02010600030101010101" pitchFamily="2" charset="-122"/>
              </a:rPr>
              <a:t>SIP</a:t>
            </a:r>
            <a:r>
              <a:rPr lang="zh-CN" altLang="en-US" smtClean="0">
                <a:ea typeface="宋体" panose="02010600030101010101" pitchFamily="2" charset="-122"/>
              </a:rPr>
              <a:t>消息中</a:t>
            </a:r>
            <a:r>
              <a:rPr lang="en-US" altLang="zh-CN" smtClean="0">
                <a:ea typeface="宋体" panose="02010600030101010101" pitchFamily="2" charset="-122"/>
              </a:rPr>
              <a:t>,</a:t>
            </a:r>
            <a:r>
              <a:rPr lang="zh-CN" altLang="en-US" smtClean="0">
                <a:ea typeface="宋体" panose="02010600030101010101" pitchFamily="2" charset="-122"/>
              </a:rPr>
              <a:t>有四种类型的头字段</a:t>
            </a:r>
            <a:r>
              <a:rPr lang="en-US" altLang="zh-CN" smtClean="0">
                <a:ea typeface="宋体" panose="02010600030101010101" pitchFamily="2" charset="-122"/>
              </a:rPr>
              <a:t>:</a:t>
            </a:r>
          </a:p>
          <a:p>
            <a:pPr lvl="1" eaLnBrk="1" hangingPunct="1"/>
            <a:r>
              <a:rPr lang="zh-CN" altLang="en-US" smtClean="0">
                <a:ea typeface="宋体" panose="02010600030101010101" pitchFamily="2" charset="-122"/>
              </a:rPr>
              <a:t>通用头字段</a:t>
            </a:r>
          </a:p>
          <a:p>
            <a:pPr lvl="1" eaLnBrk="1" hangingPunct="1"/>
            <a:r>
              <a:rPr lang="zh-CN" altLang="en-US" smtClean="0">
                <a:ea typeface="宋体" panose="02010600030101010101" pitchFamily="2" charset="-122"/>
              </a:rPr>
              <a:t>请求头字段</a:t>
            </a:r>
          </a:p>
          <a:p>
            <a:pPr lvl="1" eaLnBrk="1" hangingPunct="1"/>
            <a:r>
              <a:rPr lang="zh-CN" altLang="en-US" smtClean="0">
                <a:ea typeface="宋体" panose="02010600030101010101" pitchFamily="2" charset="-122"/>
              </a:rPr>
              <a:t>响应头请求</a:t>
            </a:r>
          </a:p>
          <a:p>
            <a:pPr lvl="1" eaLnBrk="1" hangingPunct="1"/>
            <a:r>
              <a:rPr lang="zh-CN" altLang="en-US" smtClean="0">
                <a:ea typeface="宋体" panose="02010600030101010101" pitchFamily="2" charset="-122"/>
              </a:rPr>
              <a:t>实体头字段</a:t>
            </a:r>
          </a:p>
        </p:txBody>
      </p:sp>
    </p:spTree>
    <p:extLst>
      <p:ext uri="{BB962C8B-B14F-4D97-AF65-F5344CB8AC3E}">
        <p14:creationId xmlns:p14="http://schemas.microsoft.com/office/powerpoint/2010/main" val="58389060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title"/>
          </p:nvPr>
        </p:nvSpPr>
        <p:spPr>
          <a:xfrm>
            <a:off x="381000" y="838200"/>
            <a:ext cx="8229600" cy="777875"/>
          </a:xfrm>
        </p:spPr>
        <p:txBody>
          <a:bodyPr/>
          <a:lstStyle/>
          <a:p>
            <a:pPr eaLnBrk="1" hangingPunct="1"/>
            <a:r>
              <a:rPr lang="en-US" altLang="zh-CN" smtClean="0">
                <a:ea typeface="宋体" panose="02010600030101010101" pitchFamily="2" charset="-122"/>
              </a:rPr>
              <a:t>SIP </a:t>
            </a:r>
            <a:r>
              <a:rPr lang="zh-CN" altLang="en-US" smtClean="0">
                <a:ea typeface="宋体" panose="02010600030101010101" pitchFamily="2" charset="-122"/>
              </a:rPr>
              <a:t>消息头的通用结构</a:t>
            </a:r>
          </a:p>
        </p:txBody>
      </p:sp>
      <p:sp>
        <p:nvSpPr>
          <p:cNvPr id="53251" name="Rectangle 2"/>
          <p:cNvSpPr>
            <a:spLocks noGrp="1" noChangeArrowheads="1"/>
          </p:cNvSpPr>
          <p:nvPr>
            <p:ph idx="1"/>
          </p:nvPr>
        </p:nvSpPr>
        <p:spPr>
          <a:xfrm>
            <a:off x="609600" y="1828800"/>
            <a:ext cx="8229600" cy="2935288"/>
          </a:xfrm>
        </p:spPr>
        <p:txBody>
          <a:bodyPr/>
          <a:lstStyle/>
          <a:p>
            <a:pPr eaLnBrk="1" hangingPunct="1"/>
            <a:r>
              <a:rPr lang="zh-CN" altLang="en-US" dirty="0" smtClean="0">
                <a:ea typeface="宋体" panose="02010600030101010101" pitchFamily="2" charset="-122"/>
              </a:rPr>
              <a:t>消息头的通用结构</a:t>
            </a:r>
            <a:r>
              <a:rPr lang="en-US" altLang="zh-CN" dirty="0" smtClean="0">
                <a:ea typeface="宋体" panose="02010600030101010101" pitchFamily="2" charset="-122"/>
              </a:rPr>
              <a:t>:</a:t>
            </a:r>
          </a:p>
          <a:p>
            <a:pPr lvl="1" eaLnBrk="1" hangingPunct="1"/>
            <a:r>
              <a:rPr lang="en-US" altLang="zh-CN" dirty="0" smtClean="0">
                <a:ea typeface="宋体" panose="02010600030101010101" pitchFamily="2" charset="-122"/>
              </a:rPr>
              <a:t>&lt;</a:t>
            </a:r>
            <a:r>
              <a:rPr lang="zh-CN" altLang="en-US" dirty="0" smtClean="0">
                <a:ea typeface="宋体" panose="02010600030101010101" pitchFamily="2" charset="-122"/>
              </a:rPr>
              <a:t>头字段的名字</a:t>
            </a:r>
            <a:r>
              <a:rPr lang="en-US" altLang="zh-CN" dirty="0" smtClean="0">
                <a:ea typeface="宋体" panose="02010600030101010101" pitchFamily="2" charset="-122"/>
              </a:rPr>
              <a:t>&gt;:&lt;</a:t>
            </a:r>
            <a:r>
              <a:rPr lang="zh-CN" altLang="en-US" dirty="0" smtClean="0">
                <a:ea typeface="宋体" panose="02010600030101010101" pitchFamily="2" charset="-122"/>
              </a:rPr>
              <a:t>字段值</a:t>
            </a:r>
            <a:r>
              <a:rPr lang="en-US" altLang="zh-CN" dirty="0" smtClean="0">
                <a:ea typeface="宋体" panose="02010600030101010101" pitchFamily="2" charset="-122"/>
              </a:rPr>
              <a:t>&gt;</a:t>
            </a:r>
          </a:p>
          <a:p>
            <a:pPr lvl="1" eaLnBrk="1" hangingPunct="1"/>
            <a:r>
              <a:rPr lang="zh-CN" altLang="en-US" dirty="0" smtClean="0">
                <a:ea typeface="宋体" panose="02010600030101010101" pitchFamily="2" charset="-122"/>
              </a:rPr>
              <a:t>层次和在消息头中所有行的层次相同</a:t>
            </a:r>
          </a:p>
          <a:p>
            <a:pPr lvl="1" eaLnBrk="1" hangingPunct="1"/>
            <a:r>
              <a:rPr lang="zh-CN" altLang="en-US" dirty="0" smtClean="0">
                <a:solidFill>
                  <a:srgbClr val="FF0000"/>
                </a:solidFill>
                <a:ea typeface="宋体" panose="02010600030101010101" pitchFamily="2" charset="-122"/>
              </a:rPr>
              <a:t>对于客户机</a:t>
            </a:r>
            <a:r>
              <a:rPr lang="en-US" altLang="zh-CN" dirty="0" smtClean="0">
                <a:solidFill>
                  <a:srgbClr val="FF0000"/>
                </a:solidFill>
                <a:ea typeface="宋体" panose="02010600030101010101" pitchFamily="2" charset="-122"/>
              </a:rPr>
              <a:t>/</a:t>
            </a:r>
            <a:r>
              <a:rPr lang="zh-CN" altLang="en-US" dirty="0" smtClean="0">
                <a:solidFill>
                  <a:srgbClr val="FF0000"/>
                </a:solidFill>
                <a:ea typeface="宋体" panose="02010600030101010101" pitchFamily="2" charset="-122"/>
              </a:rPr>
              <a:t>服务器都不能理解的头字段仅仅是被忽略</a:t>
            </a:r>
            <a:r>
              <a:rPr lang="en-US" altLang="zh-CN" dirty="0" smtClean="0">
                <a:solidFill>
                  <a:srgbClr val="FF0000"/>
                </a:solidFill>
                <a:ea typeface="宋体" panose="02010600030101010101" pitchFamily="2" charset="-122"/>
              </a:rPr>
              <a:t>,</a:t>
            </a:r>
            <a:r>
              <a:rPr lang="zh-CN" altLang="en-US" dirty="0" smtClean="0">
                <a:solidFill>
                  <a:srgbClr val="FF0000"/>
                </a:solidFill>
                <a:ea typeface="宋体" panose="02010600030101010101" pitchFamily="2" charset="-122"/>
              </a:rPr>
              <a:t>而不移除</a:t>
            </a:r>
            <a:r>
              <a:rPr lang="en-US" altLang="zh-CN" dirty="0" smtClean="0">
                <a:solidFill>
                  <a:srgbClr val="FF0000"/>
                </a:solidFill>
                <a:ea typeface="宋体" panose="02010600030101010101" pitchFamily="2" charset="-122"/>
              </a:rPr>
              <a:t>.</a:t>
            </a:r>
          </a:p>
        </p:txBody>
      </p:sp>
    </p:spTree>
    <p:extLst>
      <p:ext uri="{BB962C8B-B14F-4D97-AF65-F5344CB8AC3E}">
        <p14:creationId xmlns:p14="http://schemas.microsoft.com/office/powerpoint/2010/main" val="214206746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常见的头字段</a:t>
            </a:r>
          </a:p>
        </p:txBody>
      </p:sp>
      <p:graphicFrame>
        <p:nvGraphicFramePr>
          <p:cNvPr id="52305" name="Group 81"/>
          <p:cNvGraphicFramePr>
            <a:graphicFrameLocks noGrp="1"/>
          </p:cNvGraphicFramePr>
          <p:nvPr>
            <p:ph idx="1"/>
          </p:nvPr>
        </p:nvGraphicFramePr>
        <p:xfrm>
          <a:off x="457200" y="1447800"/>
          <a:ext cx="8077200" cy="4480392"/>
        </p:xfrm>
        <a:graphic>
          <a:graphicData uri="http://schemas.openxmlformats.org/drawingml/2006/table">
            <a:tbl>
              <a:tblPr/>
              <a:tblGrid>
                <a:gridCol w="2019300"/>
                <a:gridCol w="2019300"/>
                <a:gridCol w="2019300"/>
                <a:gridCol w="2019300"/>
              </a:tblGrid>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1" i="0" u="none" strike="noStrike" cap="none" normalizeH="0" baseline="0" smtClean="0">
                          <a:ln>
                            <a:noFill/>
                          </a:ln>
                          <a:solidFill>
                            <a:srgbClr val="0066CC"/>
                          </a:solidFill>
                          <a:effectLst/>
                          <a:latin typeface="Futura Md" pitchFamily="34" charset="0"/>
                          <a:ea typeface="宋体" pitchFamily="2" charset="-122"/>
                        </a:rPr>
                        <a:t>General Header</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1" i="0" u="none" strike="noStrike" cap="none" normalizeH="0" baseline="0" smtClean="0">
                          <a:ln>
                            <a:noFill/>
                          </a:ln>
                          <a:solidFill>
                            <a:srgbClr val="0066CC"/>
                          </a:solidFill>
                          <a:effectLst/>
                          <a:latin typeface="Futura Md" pitchFamily="34" charset="0"/>
                          <a:ea typeface="宋体" pitchFamily="2" charset="-122"/>
                        </a:rPr>
                        <a:t>Entity Header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1" i="0" u="none" strike="noStrike" cap="none" normalizeH="0" baseline="0" smtClean="0">
                          <a:ln>
                            <a:noFill/>
                          </a:ln>
                          <a:solidFill>
                            <a:srgbClr val="0066CC"/>
                          </a:solidFill>
                          <a:effectLst/>
                          <a:latin typeface="Futura Md" pitchFamily="34" charset="0"/>
                          <a:ea typeface="宋体" pitchFamily="2" charset="-122"/>
                        </a:rPr>
                        <a:t>Request Header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1" i="0" u="none" strike="noStrike" cap="none" normalizeH="0" baseline="0" smtClean="0">
                          <a:ln>
                            <a:noFill/>
                          </a:ln>
                          <a:solidFill>
                            <a:srgbClr val="0066CC"/>
                          </a:solidFill>
                          <a:effectLst/>
                          <a:latin typeface="Futura Md" pitchFamily="34" charset="0"/>
                          <a:ea typeface="宋体" pitchFamily="2" charset="-122"/>
                        </a:rPr>
                        <a:t>Response Header</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Accept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Content-Encoding</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Authorization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Allow</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Accept-Encoding</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Content-Length</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Contact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Proxy-Authenticate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Call ID</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Content-Type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Hide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Retry-After</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Contact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Max-Forwards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Server</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Command Sequence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Organization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Unsupported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Date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Priority</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Warning</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Encryption</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Proxy-Authorization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WWW-Authenticate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Expires</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Proxy-Require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From</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Route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Record-Route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Require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Timestamp</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Response-Key</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To</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Subject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Via</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500" b="0" i="0" u="none" strike="noStrike" cap="none" normalizeH="0" baseline="0" smtClean="0">
                          <a:ln>
                            <a:noFill/>
                          </a:ln>
                          <a:solidFill>
                            <a:srgbClr val="0066CC"/>
                          </a:solidFill>
                          <a:effectLst/>
                          <a:latin typeface="Futura Md" pitchFamily="34" charset="0"/>
                          <a:ea typeface="宋体" pitchFamily="2" charset="-122"/>
                        </a:rPr>
                        <a:t>User Agents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500" b="0" i="0" u="none" strike="noStrike" cap="none" normalizeH="0" baseline="0" smtClean="0">
                        <a:ln>
                          <a:noFill/>
                        </a:ln>
                        <a:solidFill>
                          <a:srgbClr val="0066CC"/>
                        </a:solidFill>
                        <a:effectLst/>
                        <a:latin typeface="Futura Md" pitchFamily="34"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508931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p:txBody>
          <a:bodyPr/>
          <a:lstStyle/>
          <a:p>
            <a:pPr algn="ctr" eaLnBrk="1" hangingPunct="1"/>
            <a:r>
              <a:rPr lang="zh-CN" altLang="en-US" dirty="0" smtClean="0">
                <a:ea typeface="宋体" panose="02010600030101010101" pitchFamily="2" charset="-122"/>
              </a:rPr>
              <a:t>什么是</a:t>
            </a:r>
            <a:r>
              <a:rPr lang="en-US" altLang="zh-CN" dirty="0" smtClean="0">
                <a:ea typeface="宋体" panose="02010600030101010101" pitchFamily="2" charset="-122"/>
              </a:rPr>
              <a:t>SIP ?</a:t>
            </a:r>
          </a:p>
        </p:txBody>
      </p:sp>
      <p:sp>
        <p:nvSpPr>
          <p:cNvPr id="10243" name="Rectangle 2"/>
          <p:cNvSpPr>
            <a:spLocks noGrp="1" noChangeArrowheads="1"/>
          </p:cNvSpPr>
          <p:nvPr>
            <p:ph idx="1"/>
          </p:nvPr>
        </p:nvSpPr>
        <p:spPr>
          <a:xfrm>
            <a:off x="628650" y="1690689"/>
            <a:ext cx="8229600" cy="5289550"/>
          </a:xfrm>
        </p:spPr>
        <p:txBody>
          <a:bodyPr/>
          <a:lstStyle/>
          <a:p>
            <a:pPr eaLnBrk="1" hangingPunct="1"/>
            <a:r>
              <a:rPr lang="zh-CN" altLang="en-US" dirty="0" smtClean="0">
                <a:ea typeface="宋体" panose="02010600030101010101" pitchFamily="2" charset="-122"/>
              </a:rPr>
              <a:t>定义</a:t>
            </a:r>
            <a:r>
              <a:rPr lang="en-US" altLang="zh-CN" dirty="0" smtClean="0">
                <a:ea typeface="宋体" panose="02010600030101010101" pitchFamily="2" charset="-122"/>
              </a:rPr>
              <a:t>:</a:t>
            </a: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		</a:t>
            </a:r>
            <a:r>
              <a:rPr lang="en-US" altLang="zh-CN" dirty="0" smtClean="0">
                <a:ea typeface="宋体" panose="02010600030101010101" pitchFamily="2" charset="-122"/>
              </a:rPr>
              <a:t>SIP</a:t>
            </a:r>
            <a:r>
              <a:rPr lang="zh-CN" altLang="en-US" dirty="0" smtClean="0">
                <a:ea typeface="宋体" panose="02010600030101010101" pitchFamily="2" charset="-122"/>
              </a:rPr>
              <a:t>是一种在</a:t>
            </a:r>
            <a:r>
              <a:rPr lang="en-US" altLang="zh-CN" dirty="0" smtClean="0">
                <a:ea typeface="宋体" panose="02010600030101010101" pitchFamily="2" charset="-122"/>
              </a:rPr>
              <a:t>IP</a:t>
            </a:r>
            <a:r>
              <a:rPr lang="zh-CN" altLang="en-US" dirty="0" smtClean="0">
                <a:ea typeface="宋体" panose="02010600030101010101" pitchFamily="2" charset="-122"/>
              </a:rPr>
              <a:t>网络上进行多媒体通信的简便通用的信令协议</a:t>
            </a:r>
            <a:r>
              <a:rPr lang="en-US" altLang="zh-CN" dirty="0" smtClean="0">
                <a:ea typeface="宋体" panose="02010600030101010101" pitchFamily="2" charset="-122"/>
              </a:rPr>
              <a:t>.</a:t>
            </a:r>
          </a:p>
          <a:p>
            <a:pPr eaLnBrk="1" hangingPunct="1"/>
            <a:r>
              <a:rPr lang="zh-CN" altLang="en-US" dirty="0" smtClean="0">
                <a:ea typeface="宋体" panose="02010600030101010101" pitchFamily="2" charset="-122"/>
              </a:rPr>
              <a:t>应用</a:t>
            </a:r>
            <a:r>
              <a:rPr lang="en-US" altLang="zh-CN" dirty="0" smtClean="0">
                <a:ea typeface="宋体" panose="02010600030101010101" pitchFamily="2" charset="-122"/>
              </a:rPr>
              <a:t>:</a:t>
            </a:r>
          </a:p>
          <a:p>
            <a:pPr lvl="1" eaLnBrk="1" hangingPunct="1"/>
            <a:r>
              <a:rPr lang="zh-CN" altLang="en-US" dirty="0" smtClean="0">
                <a:ea typeface="宋体" panose="02010600030101010101" pitchFamily="2" charset="-122"/>
              </a:rPr>
              <a:t>会话的发起、建立、修改和释放（如应用在</a:t>
            </a:r>
            <a:r>
              <a:rPr lang="en-US" altLang="zh-CN" dirty="0" smtClean="0">
                <a:ea typeface="宋体" panose="02010600030101010101" pitchFamily="2" charset="-122"/>
              </a:rPr>
              <a:t>Internet </a:t>
            </a:r>
            <a:r>
              <a:rPr lang="zh-CN" altLang="en-US" dirty="0" smtClean="0">
                <a:ea typeface="宋体" panose="02010600030101010101" pitchFamily="2" charset="-122"/>
              </a:rPr>
              <a:t>电话呼叫、多媒体会议、远程教学、以及视频会议等等</a:t>
            </a:r>
            <a:r>
              <a:rPr lang="en-US" altLang="zh-CN" dirty="0" smtClean="0">
                <a:ea typeface="宋体" panose="02010600030101010101" pitchFamily="2" charset="-122"/>
              </a:rPr>
              <a:t>)</a:t>
            </a:r>
          </a:p>
          <a:p>
            <a:pPr lvl="1" eaLnBrk="1" hangingPunct="1"/>
            <a:r>
              <a:rPr lang="zh-CN" altLang="en-US" dirty="0" smtClean="0">
                <a:ea typeface="宋体" panose="02010600030101010101" pitchFamily="2" charset="-122"/>
              </a:rPr>
              <a:t>支持双方或多方会话</a:t>
            </a:r>
          </a:p>
        </p:txBody>
      </p:sp>
    </p:spTree>
    <p:extLst>
      <p:ext uri="{BB962C8B-B14F-4D97-AF65-F5344CB8AC3E}">
        <p14:creationId xmlns:p14="http://schemas.microsoft.com/office/powerpoint/2010/main" val="70238075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一些重要的通用头</a:t>
            </a:r>
          </a:p>
        </p:txBody>
      </p:sp>
      <p:sp>
        <p:nvSpPr>
          <p:cNvPr id="55299" name="Rectangle 3"/>
          <p:cNvSpPr>
            <a:spLocks noGrp="1" noChangeArrowheads="1"/>
          </p:cNvSpPr>
          <p:nvPr>
            <p:ph idx="1"/>
          </p:nvPr>
        </p:nvSpPr>
        <p:spPr/>
        <p:txBody>
          <a:bodyPr/>
          <a:lstStyle/>
          <a:p>
            <a:pPr eaLnBrk="1" hangingPunct="1"/>
            <a:r>
              <a:rPr lang="en-US" altLang="zh-CN" smtClean="0">
                <a:ea typeface="宋体" panose="02010600030101010101" pitchFamily="2" charset="-122"/>
              </a:rPr>
              <a:t>Call-Id: </a:t>
            </a:r>
            <a:r>
              <a:rPr lang="zh-CN" altLang="en-US" smtClean="0">
                <a:ea typeface="宋体" panose="02010600030101010101" pitchFamily="2" charset="-122"/>
              </a:rPr>
              <a:t>统一独特的呼叫标识</a:t>
            </a:r>
          </a:p>
          <a:p>
            <a:pPr eaLnBrk="1" hangingPunct="1"/>
            <a:r>
              <a:rPr lang="en-US" altLang="zh-CN" smtClean="0">
                <a:ea typeface="宋体" panose="02010600030101010101" pitchFamily="2" charset="-122"/>
              </a:rPr>
              <a:t>To: </a:t>
            </a:r>
            <a:r>
              <a:rPr lang="zh-CN" altLang="en-US" smtClean="0">
                <a:ea typeface="宋体" panose="02010600030101010101" pitchFamily="2" charset="-122"/>
              </a:rPr>
              <a:t>呼叫的逻辑目的地</a:t>
            </a:r>
          </a:p>
          <a:p>
            <a:pPr eaLnBrk="1" hangingPunct="1"/>
            <a:r>
              <a:rPr lang="en-US" altLang="zh-CN" smtClean="0">
                <a:ea typeface="宋体" panose="02010600030101010101" pitchFamily="2" charset="-122"/>
              </a:rPr>
              <a:t>From</a:t>
            </a:r>
            <a:r>
              <a:rPr lang="zh-CN" altLang="en-US" smtClean="0">
                <a:ea typeface="宋体" panose="02010600030101010101" pitchFamily="2" charset="-122"/>
              </a:rPr>
              <a:t>：呼叫源</a:t>
            </a:r>
          </a:p>
          <a:p>
            <a:pPr eaLnBrk="1" hangingPunct="1"/>
            <a:r>
              <a:rPr lang="en-US" altLang="zh-CN" smtClean="0">
                <a:ea typeface="宋体" panose="02010600030101010101" pitchFamily="2" charset="-122"/>
              </a:rPr>
              <a:t>Cseq</a:t>
            </a:r>
            <a:r>
              <a:rPr lang="zh-CN" altLang="en-US" smtClean="0">
                <a:ea typeface="宋体" panose="02010600030101010101" pitchFamily="2" charset="-122"/>
              </a:rPr>
              <a:t>： 请求命令顺序号</a:t>
            </a:r>
          </a:p>
          <a:p>
            <a:pPr eaLnBrk="1" hangingPunct="1"/>
            <a:r>
              <a:rPr lang="en-US" altLang="zh-CN" smtClean="0">
                <a:ea typeface="宋体" panose="02010600030101010101" pitchFamily="2" charset="-122"/>
              </a:rPr>
              <a:t>Via</a:t>
            </a:r>
            <a:r>
              <a:rPr lang="zh-CN" altLang="en-US" smtClean="0">
                <a:ea typeface="宋体" panose="02010600030101010101" pitchFamily="2" charset="-122"/>
              </a:rPr>
              <a:t>： 用于响应的路由</a:t>
            </a:r>
          </a:p>
          <a:p>
            <a:pPr eaLnBrk="1" hangingPunct="1"/>
            <a:r>
              <a:rPr lang="en-US" altLang="zh-CN" smtClean="0">
                <a:ea typeface="宋体" panose="02010600030101010101" pitchFamily="2" charset="-122"/>
              </a:rPr>
              <a:t>Contact</a:t>
            </a:r>
            <a:r>
              <a:rPr lang="zh-CN" altLang="en-US" smtClean="0">
                <a:ea typeface="宋体" panose="02010600030101010101" pitchFamily="2" charset="-122"/>
              </a:rPr>
              <a:t>：后续联系的资源实体</a:t>
            </a: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60078083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呼叫和呼叫者的标识头</a:t>
            </a:r>
          </a:p>
        </p:txBody>
      </p:sp>
      <p:sp>
        <p:nvSpPr>
          <p:cNvPr id="56323" name="Rectangle 3"/>
          <p:cNvSpPr>
            <a:spLocks noGrp="1" noChangeArrowheads="1"/>
          </p:cNvSpPr>
          <p:nvPr>
            <p:ph idx="1"/>
          </p:nvPr>
        </p:nvSpPr>
        <p:spPr>
          <a:xfrm>
            <a:off x="457200" y="1600200"/>
            <a:ext cx="8382000" cy="4267200"/>
          </a:xfrm>
        </p:spPr>
        <p:txBody>
          <a:bodyPr/>
          <a:lstStyle/>
          <a:p>
            <a:pPr eaLnBrk="1" hangingPunct="1"/>
            <a:r>
              <a:rPr lang="en-GB" altLang="zh-CN" sz="2800" b="0" smtClean="0">
                <a:solidFill>
                  <a:schemeClr val="tx1"/>
                </a:solidFill>
                <a:ea typeface="宋体" panose="02010600030101010101" pitchFamily="2" charset="-122"/>
              </a:rPr>
              <a:t>Subject</a:t>
            </a:r>
            <a:r>
              <a:rPr lang="en-GB" altLang="zh-CN" sz="2800" smtClean="0">
                <a:solidFill>
                  <a:schemeClr val="tx1"/>
                </a:solidFill>
                <a:ea typeface="宋体" panose="02010600030101010101" pitchFamily="2" charset="-122"/>
              </a:rPr>
              <a:t>: </a:t>
            </a:r>
            <a:r>
              <a:rPr lang="zh-CN" altLang="en-GB" sz="2800" smtClean="0">
                <a:solidFill>
                  <a:schemeClr val="tx1"/>
                </a:solidFill>
                <a:ea typeface="宋体" panose="02010600030101010101" pitchFamily="2" charset="-122"/>
              </a:rPr>
              <a:t>呼叫，短消息主题</a:t>
            </a:r>
          </a:p>
          <a:p>
            <a:pPr eaLnBrk="1" hangingPunct="1"/>
            <a:r>
              <a:rPr lang="en-GB" altLang="zh-CN" sz="2800" b="0" smtClean="0">
                <a:solidFill>
                  <a:schemeClr val="tx1"/>
                </a:solidFill>
                <a:ea typeface="宋体" panose="02010600030101010101" pitchFamily="2" charset="-122"/>
              </a:rPr>
              <a:t>Organization</a:t>
            </a:r>
            <a:r>
              <a:rPr lang="en-GB" altLang="zh-CN" sz="2800" smtClean="0">
                <a:solidFill>
                  <a:schemeClr val="tx1"/>
                </a:solidFill>
                <a:ea typeface="宋体" panose="02010600030101010101" pitchFamily="2" charset="-122"/>
              </a:rPr>
              <a:t>: </a:t>
            </a:r>
            <a:r>
              <a:rPr lang="zh-CN" altLang="en-GB" sz="2800" smtClean="0">
                <a:solidFill>
                  <a:schemeClr val="tx1"/>
                </a:solidFill>
                <a:ea typeface="宋体" panose="02010600030101010101" pitchFamily="2" charset="-122"/>
              </a:rPr>
              <a:t>主叫和被叫, 代理服务器可能重填 </a:t>
            </a:r>
            <a:endParaRPr lang="en-GB" altLang="zh-CN" sz="2800" smtClean="0">
              <a:solidFill>
                <a:schemeClr val="tx1"/>
              </a:solidFill>
              <a:ea typeface="宋体" panose="02010600030101010101" pitchFamily="2" charset="-122"/>
            </a:endParaRPr>
          </a:p>
          <a:p>
            <a:pPr eaLnBrk="1" hangingPunct="1"/>
            <a:r>
              <a:rPr lang="en-GB" altLang="zh-CN" sz="2800" b="0" smtClean="0">
                <a:solidFill>
                  <a:schemeClr val="tx1"/>
                </a:solidFill>
                <a:ea typeface="宋体" panose="02010600030101010101" pitchFamily="2" charset="-122"/>
              </a:rPr>
              <a:t>Date</a:t>
            </a:r>
            <a:r>
              <a:rPr lang="en-GB" altLang="zh-CN" sz="2800" smtClean="0">
                <a:solidFill>
                  <a:schemeClr val="tx1"/>
                </a:solidFill>
                <a:ea typeface="宋体" panose="02010600030101010101" pitchFamily="2" charset="-122"/>
              </a:rPr>
              <a:t>: </a:t>
            </a:r>
            <a:r>
              <a:rPr lang="zh-CN" altLang="en-GB" sz="2800" smtClean="0">
                <a:solidFill>
                  <a:schemeClr val="tx1"/>
                </a:solidFill>
                <a:ea typeface="宋体" panose="02010600030101010101" pitchFamily="2" charset="-122"/>
              </a:rPr>
              <a:t>呼叫的日期</a:t>
            </a:r>
          </a:p>
          <a:p>
            <a:pPr eaLnBrk="1" hangingPunct="1"/>
            <a:r>
              <a:rPr lang="en-GB" altLang="zh-CN" sz="2800" b="0" smtClean="0">
                <a:solidFill>
                  <a:schemeClr val="tx1"/>
                </a:solidFill>
                <a:ea typeface="宋体" panose="02010600030101010101" pitchFamily="2" charset="-122"/>
              </a:rPr>
              <a:t>Server</a:t>
            </a:r>
            <a:r>
              <a:rPr lang="en-GB" altLang="zh-CN" sz="2800" smtClean="0">
                <a:solidFill>
                  <a:schemeClr val="tx1"/>
                </a:solidFill>
                <a:ea typeface="宋体" panose="02010600030101010101" pitchFamily="2" charset="-122"/>
              </a:rPr>
              <a:t>: </a:t>
            </a:r>
            <a:r>
              <a:rPr lang="zh-CN" altLang="en-GB" sz="2800" smtClean="0">
                <a:solidFill>
                  <a:schemeClr val="tx1"/>
                </a:solidFill>
                <a:ea typeface="宋体" panose="02010600030101010101" pitchFamily="2" charset="-122"/>
              </a:rPr>
              <a:t>处理请求消息的服务器消息</a:t>
            </a:r>
          </a:p>
          <a:p>
            <a:pPr eaLnBrk="1" hangingPunct="1"/>
            <a:r>
              <a:rPr lang="en-GB" altLang="zh-CN" sz="2800" b="0" smtClean="0">
                <a:solidFill>
                  <a:schemeClr val="tx1"/>
                </a:solidFill>
                <a:ea typeface="宋体" panose="02010600030101010101" pitchFamily="2" charset="-122"/>
              </a:rPr>
              <a:t>User-Agent</a:t>
            </a:r>
            <a:r>
              <a:rPr lang="en-GB" altLang="zh-CN" sz="2800" smtClean="0">
                <a:solidFill>
                  <a:schemeClr val="tx1"/>
                </a:solidFill>
                <a:ea typeface="宋体" panose="02010600030101010101" pitchFamily="2" charset="-122"/>
              </a:rPr>
              <a:t>: </a:t>
            </a:r>
            <a:r>
              <a:rPr lang="zh-CN" altLang="en-GB" sz="2800" smtClean="0">
                <a:solidFill>
                  <a:schemeClr val="tx1"/>
                </a:solidFill>
                <a:ea typeface="宋体" panose="02010600030101010101" pitchFamily="2" charset="-122"/>
              </a:rPr>
              <a:t>发起请求消息的用户代理服务器信息</a:t>
            </a:r>
          </a:p>
          <a:p>
            <a:pPr eaLnBrk="1" hangingPunct="1"/>
            <a:r>
              <a:rPr lang="en-GB" altLang="zh-CN" sz="2800" b="0" smtClean="0">
                <a:solidFill>
                  <a:schemeClr val="tx1"/>
                </a:solidFill>
                <a:ea typeface="宋体" panose="02010600030101010101" pitchFamily="2" charset="-122"/>
              </a:rPr>
              <a:t>Accept-Language</a:t>
            </a:r>
            <a:r>
              <a:rPr lang="en-GB" altLang="zh-CN" sz="2800" smtClean="0">
                <a:solidFill>
                  <a:schemeClr val="tx1"/>
                </a:solidFill>
                <a:ea typeface="宋体" panose="02010600030101010101" pitchFamily="2" charset="-122"/>
              </a:rPr>
              <a:t>: </a:t>
            </a:r>
            <a:r>
              <a:rPr lang="zh-CN" altLang="en-GB" sz="2800" smtClean="0">
                <a:solidFill>
                  <a:schemeClr val="tx1"/>
                </a:solidFill>
                <a:ea typeface="宋体" panose="02010600030101010101" pitchFamily="2" charset="-122"/>
              </a:rPr>
              <a:t>优选语言</a:t>
            </a:r>
          </a:p>
          <a:p>
            <a:pPr eaLnBrk="1" hangingPunct="1"/>
            <a:r>
              <a:rPr lang="en-GB" altLang="zh-CN" sz="2800" b="0" smtClean="0">
                <a:solidFill>
                  <a:schemeClr val="tx1"/>
                </a:solidFill>
                <a:ea typeface="宋体" panose="02010600030101010101" pitchFamily="2" charset="-122"/>
              </a:rPr>
              <a:t>Priority</a:t>
            </a:r>
            <a:r>
              <a:rPr lang="en-GB" altLang="zh-CN" sz="2800" smtClean="0">
                <a:solidFill>
                  <a:schemeClr val="tx1"/>
                </a:solidFill>
                <a:ea typeface="宋体" panose="02010600030101010101" pitchFamily="2" charset="-122"/>
              </a:rPr>
              <a:t>: </a:t>
            </a:r>
            <a:r>
              <a:rPr lang="zh-CN" altLang="en-GB" sz="2800" smtClean="0">
                <a:solidFill>
                  <a:schemeClr val="tx1"/>
                </a:solidFill>
                <a:ea typeface="宋体" panose="02010600030101010101" pitchFamily="2" charset="-122"/>
              </a:rPr>
              <a:t>呼叫优先级 (普通,紧急,…)</a:t>
            </a:r>
          </a:p>
          <a:p>
            <a:pPr eaLnBrk="1" hangingPunct="1"/>
            <a:r>
              <a:rPr lang="en-GB" altLang="zh-CN" sz="2800" b="0" smtClean="0">
                <a:solidFill>
                  <a:schemeClr val="tx1"/>
                </a:solidFill>
                <a:ea typeface="宋体" panose="02010600030101010101" pitchFamily="2" charset="-122"/>
              </a:rPr>
              <a:t>In-Reply-To</a:t>
            </a:r>
            <a:r>
              <a:rPr lang="en-GB" altLang="zh-CN" sz="2800" smtClean="0">
                <a:solidFill>
                  <a:schemeClr val="tx1"/>
                </a:solidFill>
                <a:ea typeface="宋体" panose="02010600030101010101" pitchFamily="2" charset="-122"/>
              </a:rPr>
              <a:t>: </a:t>
            </a:r>
            <a:r>
              <a:rPr lang="zh-CN" altLang="en-GB" sz="2800" smtClean="0">
                <a:solidFill>
                  <a:schemeClr val="tx1"/>
                </a:solidFill>
                <a:ea typeface="宋体" panose="02010600030101010101" pitchFamily="2" charset="-122"/>
              </a:rPr>
              <a:t>与早期呼叫的关联</a:t>
            </a:r>
            <a:endParaRPr lang="zh-CN" altLang="en-US" sz="2800" smtClean="0">
              <a:solidFill>
                <a:schemeClr val="tx1"/>
              </a:solidFill>
              <a:ea typeface="宋体" panose="02010600030101010101" pitchFamily="2" charset="-122"/>
            </a:endParaRPr>
          </a:p>
        </p:txBody>
      </p:sp>
    </p:spTree>
    <p:extLst>
      <p:ext uri="{BB962C8B-B14F-4D97-AF65-F5344CB8AC3E}">
        <p14:creationId xmlns:p14="http://schemas.microsoft.com/office/powerpoint/2010/main" val="398004370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内容描述头</a:t>
            </a:r>
          </a:p>
        </p:txBody>
      </p:sp>
      <p:sp>
        <p:nvSpPr>
          <p:cNvPr id="57347" name="Rectangle 3"/>
          <p:cNvSpPr>
            <a:spLocks noGrp="1" noChangeArrowheads="1"/>
          </p:cNvSpPr>
          <p:nvPr>
            <p:ph idx="1"/>
          </p:nvPr>
        </p:nvSpPr>
        <p:spPr>
          <a:xfrm>
            <a:off x="457200" y="1600200"/>
            <a:ext cx="8458200" cy="4525963"/>
          </a:xfrm>
        </p:spPr>
        <p:txBody>
          <a:bodyPr/>
          <a:lstStyle/>
          <a:p>
            <a:pPr eaLnBrk="1" hangingPunct="1"/>
            <a:r>
              <a:rPr lang="en-GB" altLang="zh-CN" smtClean="0">
                <a:solidFill>
                  <a:schemeClr val="tx1"/>
                </a:solidFill>
                <a:ea typeface="宋体" panose="02010600030101010101" pitchFamily="2" charset="-122"/>
              </a:rPr>
              <a:t>Content-Disposition: </a:t>
            </a:r>
            <a:r>
              <a:rPr lang="zh-CN" altLang="en-GB" smtClean="0">
                <a:solidFill>
                  <a:schemeClr val="tx1"/>
                </a:solidFill>
                <a:ea typeface="宋体" panose="02010600030101010101" pitchFamily="2" charset="-122"/>
              </a:rPr>
              <a:t>消息解析的方式</a:t>
            </a:r>
            <a:endParaRPr lang="en-GB" altLang="zh-CN" smtClean="0">
              <a:solidFill>
                <a:schemeClr val="tx1"/>
              </a:solidFill>
              <a:ea typeface="宋体" panose="02010600030101010101" pitchFamily="2" charset="-122"/>
            </a:endParaRPr>
          </a:p>
          <a:p>
            <a:pPr eaLnBrk="1" hangingPunct="1"/>
            <a:r>
              <a:rPr lang="en-GB" altLang="zh-CN" smtClean="0">
                <a:solidFill>
                  <a:schemeClr val="tx1"/>
                </a:solidFill>
                <a:ea typeface="宋体" panose="02010600030101010101" pitchFamily="2" charset="-122"/>
              </a:rPr>
              <a:t>Content-Encoding: </a:t>
            </a:r>
            <a:r>
              <a:rPr lang="zh-CN" altLang="en-GB" smtClean="0">
                <a:solidFill>
                  <a:schemeClr val="tx1"/>
                </a:solidFill>
                <a:ea typeface="宋体" panose="02010600030101010101" pitchFamily="2" charset="-122"/>
              </a:rPr>
              <a:t>压缩 (</a:t>
            </a:r>
            <a:r>
              <a:rPr lang="en-GB" altLang="zh-CN" smtClean="0">
                <a:solidFill>
                  <a:schemeClr val="tx1"/>
                </a:solidFill>
                <a:ea typeface="宋体" panose="02010600030101010101" pitchFamily="2" charset="-122"/>
              </a:rPr>
              <a:t>gzip)</a:t>
            </a:r>
          </a:p>
          <a:p>
            <a:pPr eaLnBrk="1" hangingPunct="1"/>
            <a:r>
              <a:rPr lang="en-GB" altLang="zh-CN" smtClean="0">
                <a:solidFill>
                  <a:schemeClr val="tx1"/>
                </a:solidFill>
                <a:ea typeface="宋体" panose="02010600030101010101" pitchFamily="2" charset="-122"/>
              </a:rPr>
              <a:t>Content-language: </a:t>
            </a:r>
            <a:r>
              <a:rPr lang="zh-CN" altLang="en-GB" smtClean="0">
                <a:solidFill>
                  <a:schemeClr val="tx1"/>
                </a:solidFill>
                <a:ea typeface="宋体" panose="02010600030101010101" pitchFamily="2" charset="-122"/>
              </a:rPr>
              <a:t>语言选择</a:t>
            </a:r>
            <a:endParaRPr lang="en-GB" altLang="zh-CN" smtClean="0">
              <a:solidFill>
                <a:schemeClr val="tx1"/>
              </a:solidFill>
              <a:ea typeface="宋体" panose="02010600030101010101" pitchFamily="2" charset="-122"/>
            </a:endParaRPr>
          </a:p>
          <a:p>
            <a:pPr eaLnBrk="1" hangingPunct="1"/>
            <a:r>
              <a:rPr lang="en-GB" altLang="zh-CN" smtClean="0">
                <a:solidFill>
                  <a:schemeClr val="tx1"/>
                </a:solidFill>
                <a:ea typeface="宋体" panose="02010600030101010101" pitchFamily="2" charset="-122"/>
              </a:rPr>
              <a:t>Content-length: </a:t>
            </a:r>
            <a:r>
              <a:rPr lang="zh-CN" altLang="en-GB" smtClean="0">
                <a:solidFill>
                  <a:schemeClr val="tx1"/>
                </a:solidFill>
                <a:ea typeface="宋体" panose="02010600030101010101" pitchFamily="2" charset="-122"/>
              </a:rPr>
              <a:t>消息体长度</a:t>
            </a:r>
          </a:p>
          <a:p>
            <a:pPr eaLnBrk="1" hangingPunct="1"/>
            <a:r>
              <a:rPr lang="en-GB" altLang="zh-CN" smtClean="0">
                <a:solidFill>
                  <a:schemeClr val="tx1"/>
                </a:solidFill>
                <a:ea typeface="宋体" panose="02010600030101010101" pitchFamily="2" charset="-122"/>
              </a:rPr>
              <a:t>Content-Type:</a:t>
            </a:r>
            <a:r>
              <a:rPr lang="zh-CN" altLang="en-GB" smtClean="0">
                <a:solidFill>
                  <a:schemeClr val="tx1"/>
                </a:solidFill>
                <a:ea typeface="宋体" panose="02010600030101010101" pitchFamily="2" charset="-122"/>
              </a:rPr>
              <a:t>媒体类型</a:t>
            </a:r>
            <a:r>
              <a:rPr lang="en-GB" altLang="zh-CN" smtClean="0">
                <a:solidFill>
                  <a:schemeClr val="tx1"/>
                </a:solidFill>
                <a:ea typeface="宋体" panose="02010600030101010101" pitchFamily="2" charset="-122"/>
              </a:rPr>
              <a:t> (application/sdp )</a:t>
            </a:r>
            <a:endParaRPr lang="en-GB" altLang="zh-CN" sz="2400" smtClean="0">
              <a:solidFill>
                <a:schemeClr val="tx1"/>
              </a:solidFill>
              <a:ea typeface="宋体" panose="02010600030101010101" pitchFamily="2" charset="-122"/>
            </a:endParaRPr>
          </a:p>
          <a:p>
            <a:pPr eaLnBrk="1" hangingPunct="1"/>
            <a:endParaRPr lang="en-US" altLang="zh-CN" smtClean="0">
              <a:solidFill>
                <a:schemeClr val="tx1"/>
              </a:solidFill>
              <a:ea typeface="宋体" panose="02010600030101010101" pitchFamily="2" charset="-122"/>
            </a:endParaRPr>
          </a:p>
        </p:txBody>
      </p:sp>
    </p:spTree>
    <p:extLst>
      <p:ext uri="{BB962C8B-B14F-4D97-AF65-F5344CB8AC3E}">
        <p14:creationId xmlns:p14="http://schemas.microsoft.com/office/powerpoint/2010/main" val="54107575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能力头</a:t>
            </a:r>
          </a:p>
        </p:txBody>
      </p:sp>
      <p:sp>
        <p:nvSpPr>
          <p:cNvPr id="58371" name="Rectangle 3"/>
          <p:cNvSpPr>
            <a:spLocks noGrp="1" noChangeArrowheads="1"/>
          </p:cNvSpPr>
          <p:nvPr>
            <p:ph idx="1"/>
          </p:nvPr>
        </p:nvSpPr>
        <p:spPr>
          <a:xfrm>
            <a:off x="457200" y="1600200"/>
            <a:ext cx="8534400" cy="4525963"/>
          </a:xfrm>
        </p:spPr>
        <p:txBody>
          <a:bodyPr/>
          <a:lstStyle/>
          <a:p>
            <a:pPr eaLnBrk="1" hangingPunct="1"/>
            <a:r>
              <a:rPr lang="en-GB" altLang="zh-CN" sz="2800" smtClean="0">
                <a:solidFill>
                  <a:schemeClr val="tx1"/>
                </a:solidFill>
                <a:ea typeface="宋体" panose="02010600030101010101" pitchFamily="2" charset="-122"/>
              </a:rPr>
              <a:t>Allow: Request-URI</a:t>
            </a:r>
            <a:r>
              <a:rPr lang="zh-CN" altLang="en-GB" sz="2800" smtClean="0">
                <a:solidFill>
                  <a:schemeClr val="tx1"/>
                </a:solidFill>
                <a:ea typeface="宋体" panose="02010600030101010101" pitchFamily="2" charset="-122"/>
              </a:rPr>
              <a:t>支持的方法</a:t>
            </a:r>
          </a:p>
          <a:p>
            <a:pPr eaLnBrk="1" hangingPunct="1"/>
            <a:r>
              <a:rPr lang="en-GB" altLang="zh-CN" sz="2800" smtClean="0">
                <a:solidFill>
                  <a:schemeClr val="tx1"/>
                </a:solidFill>
                <a:ea typeface="宋体" panose="02010600030101010101" pitchFamily="2" charset="-122"/>
              </a:rPr>
              <a:t>Accept: </a:t>
            </a:r>
            <a:r>
              <a:rPr lang="zh-CN" altLang="en-GB" sz="2800" smtClean="0">
                <a:solidFill>
                  <a:schemeClr val="tx1"/>
                </a:solidFill>
                <a:ea typeface="宋体" panose="02010600030101010101" pitchFamily="2" charset="-122"/>
              </a:rPr>
              <a:t>响应消息接受的媒体类型 ,如 </a:t>
            </a:r>
            <a:r>
              <a:rPr lang="en-GB" altLang="zh-CN" sz="2800" smtClean="0">
                <a:solidFill>
                  <a:schemeClr val="tx1"/>
                </a:solidFill>
                <a:ea typeface="宋体" panose="02010600030101010101" pitchFamily="2" charset="-122"/>
              </a:rPr>
              <a:t>application/sdp, text/html</a:t>
            </a:r>
          </a:p>
          <a:p>
            <a:pPr eaLnBrk="1" hangingPunct="1"/>
            <a:r>
              <a:rPr lang="en-GB" altLang="zh-CN" sz="2800" smtClean="0">
                <a:solidFill>
                  <a:schemeClr val="tx1"/>
                </a:solidFill>
                <a:ea typeface="宋体" panose="02010600030101010101" pitchFamily="2" charset="-122"/>
              </a:rPr>
              <a:t>Accept-Encoding:</a:t>
            </a:r>
            <a:r>
              <a:rPr lang="zh-CN" altLang="en-GB" sz="2800" smtClean="0">
                <a:solidFill>
                  <a:schemeClr val="tx1"/>
                </a:solidFill>
                <a:ea typeface="宋体" panose="02010600030101010101" pitchFamily="2" charset="-122"/>
              </a:rPr>
              <a:t>响应消息接受的压缩方式</a:t>
            </a:r>
            <a:endParaRPr lang="en-GB" altLang="zh-CN" sz="2800" smtClean="0">
              <a:solidFill>
                <a:schemeClr val="tx1"/>
              </a:solidFill>
              <a:ea typeface="宋体" panose="02010600030101010101" pitchFamily="2" charset="-122"/>
            </a:endParaRPr>
          </a:p>
          <a:p>
            <a:pPr eaLnBrk="1" hangingPunct="1"/>
            <a:r>
              <a:rPr lang="en-GB" altLang="zh-CN" sz="2800" smtClean="0">
                <a:solidFill>
                  <a:schemeClr val="tx1"/>
                </a:solidFill>
                <a:ea typeface="宋体" panose="02010600030101010101" pitchFamily="2" charset="-122"/>
              </a:rPr>
              <a:t>Accept-Language:</a:t>
            </a:r>
            <a:r>
              <a:rPr lang="zh-CN" altLang="en-GB" sz="2800" smtClean="0">
                <a:solidFill>
                  <a:schemeClr val="tx1"/>
                </a:solidFill>
                <a:ea typeface="宋体" panose="02010600030101010101" pitchFamily="2" charset="-122"/>
              </a:rPr>
              <a:t>响应消息接受的语言</a:t>
            </a:r>
            <a:endParaRPr lang="en-GB" altLang="zh-CN" sz="2800" smtClean="0">
              <a:solidFill>
                <a:schemeClr val="tx1"/>
              </a:solidFill>
              <a:ea typeface="宋体" panose="02010600030101010101" pitchFamily="2" charset="-122"/>
            </a:endParaRPr>
          </a:p>
          <a:p>
            <a:pPr eaLnBrk="1" hangingPunct="1"/>
            <a:r>
              <a:rPr lang="en-GB" altLang="zh-CN" sz="2800" smtClean="0">
                <a:solidFill>
                  <a:schemeClr val="tx1"/>
                </a:solidFill>
                <a:ea typeface="宋体" panose="02010600030101010101" pitchFamily="2" charset="-122"/>
              </a:rPr>
              <a:t>Supported: </a:t>
            </a:r>
            <a:r>
              <a:rPr lang="zh-CN" altLang="en-GB" sz="2800" smtClean="0">
                <a:solidFill>
                  <a:schemeClr val="tx1"/>
                </a:solidFill>
                <a:ea typeface="宋体" panose="02010600030101010101" pitchFamily="2" charset="-122"/>
              </a:rPr>
              <a:t>服务器或代理支持的特性 (如 100</a:t>
            </a:r>
            <a:r>
              <a:rPr lang="en-GB" altLang="zh-CN" sz="2800" smtClean="0">
                <a:solidFill>
                  <a:schemeClr val="tx1"/>
                </a:solidFill>
                <a:ea typeface="宋体" panose="02010600030101010101" pitchFamily="2" charset="-122"/>
              </a:rPr>
              <a:t>rel )</a:t>
            </a:r>
          </a:p>
          <a:p>
            <a:pPr eaLnBrk="1" hangingPunct="1"/>
            <a:r>
              <a:rPr lang="en-GB" altLang="zh-CN" sz="2800" smtClean="0">
                <a:solidFill>
                  <a:schemeClr val="tx1"/>
                </a:solidFill>
                <a:ea typeface="宋体" panose="02010600030101010101" pitchFamily="2" charset="-122"/>
              </a:rPr>
              <a:t>Require:</a:t>
            </a:r>
            <a:r>
              <a:rPr lang="zh-CN" altLang="en-GB" sz="2800" smtClean="0">
                <a:solidFill>
                  <a:schemeClr val="tx1"/>
                </a:solidFill>
                <a:ea typeface="宋体" panose="02010600030101010101" pitchFamily="2" charset="-122"/>
              </a:rPr>
              <a:t>服务器要求支持的特性 </a:t>
            </a:r>
            <a:r>
              <a:rPr lang="en-GB" altLang="zh-CN" sz="2800" smtClean="0">
                <a:solidFill>
                  <a:schemeClr val="tx1"/>
                </a:solidFill>
                <a:ea typeface="宋体" panose="02010600030101010101" pitchFamily="2" charset="-122"/>
              </a:rPr>
              <a:t>(100rel ) </a:t>
            </a:r>
          </a:p>
          <a:p>
            <a:pPr eaLnBrk="1" hangingPunct="1"/>
            <a:r>
              <a:rPr lang="en-GB" altLang="zh-CN" sz="2800" smtClean="0">
                <a:solidFill>
                  <a:schemeClr val="tx1"/>
                </a:solidFill>
                <a:ea typeface="宋体" panose="02010600030101010101" pitchFamily="2" charset="-122"/>
              </a:rPr>
              <a:t>Unsupported:</a:t>
            </a:r>
            <a:r>
              <a:rPr lang="zh-CN" altLang="en-GB" sz="2800" smtClean="0">
                <a:solidFill>
                  <a:schemeClr val="tx1"/>
                </a:solidFill>
                <a:ea typeface="宋体" panose="02010600030101010101" pitchFamily="2" charset="-122"/>
              </a:rPr>
              <a:t>代理不支持的特性</a:t>
            </a:r>
            <a:endParaRPr lang="en-GB" altLang="zh-CN" sz="2000" smtClean="0">
              <a:solidFill>
                <a:schemeClr val="tx1"/>
              </a:solidFill>
              <a:ea typeface="宋体" panose="02010600030101010101" pitchFamily="2" charset="-122"/>
            </a:endParaRPr>
          </a:p>
        </p:txBody>
      </p:sp>
    </p:spTree>
    <p:extLst>
      <p:ext uri="{BB962C8B-B14F-4D97-AF65-F5344CB8AC3E}">
        <p14:creationId xmlns:p14="http://schemas.microsoft.com/office/powerpoint/2010/main" val="332702115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762000" y="2174875"/>
            <a:ext cx="7777163" cy="31591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lnSpc>
                <a:spcPct val="80000"/>
              </a:lnSpc>
              <a:spcBef>
                <a:spcPct val="50000"/>
              </a:spcBef>
            </a:pPr>
            <a:r>
              <a:rPr lang="en-US" altLang="zh-CN" sz="1800">
                <a:latin typeface="FuturaA Md BT" pitchFamily="34" charset="0"/>
              </a:rPr>
              <a:t>INVITE sip:niulang@land.org SIP/2.0</a:t>
            </a:r>
          </a:p>
          <a:p>
            <a:pPr eaLnBrk="1" hangingPunct="1">
              <a:lnSpc>
                <a:spcPct val="80000"/>
              </a:lnSpc>
              <a:spcBef>
                <a:spcPct val="50000"/>
              </a:spcBef>
            </a:pPr>
            <a:r>
              <a:rPr lang="en-US" altLang="zh-CN" sz="1800">
                <a:latin typeface="FuturaA Md BT" pitchFamily="34" charset="0"/>
              </a:rPr>
              <a:t>Via:SIP/2.0/UDP house.heaven.org</a:t>
            </a:r>
          </a:p>
          <a:p>
            <a:pPr eaLnBrk="1" hangingPunct="1">
              <a:lnSpc>
                <a:spcPct val="80000"/>
              </a:lnSpc>
              <a:spcBef>
                <a:spcPct val="50000"/>
              </a:spcBef>
            </a:pPr>
            <a:r>
              <a:rPr lang="en-US" altLang="zh-CN" sz="1800">
                <a:latin typeface="FuturaA Md BT" pitchFamily="34" charset="0"/>
              </a:rPr>
              <a:t>From:Zhi nv&lt;sip:zhinv@heaven.org&gt;</a:t>
            </a:r>
          </a:p>
          <a:p>
            <a:pPr eaLnBrk="1" hangingPunct="1">
              <a:lnSpc>
                <a:spcPct val="80000"/>
              </a:lnSpc>
              <a:spcBef>
                <a:spcPct val="50000"/>
              </a:spcBef>
            </a:pPr>
            <a:r>
              <a:rPr lang="en-US" altLang="zh-CN" sz="1800">
                <a:latin typeface="FuturaA Md BT" pitchFamily="34" charset="0"/>
              </a:rPr>
              <a:t>To:Niu Lang &lt;sip:niulang@land.org&gt;</a:t>
            </a:r>
          </a:p>
          <a:p>
            <a:pPr eaLnBrk="1" hangingPunct="1">
              <a:lnSpc>
                <a:spcPct val="80000"/>
              </a:lnSpc>
              <a:spcBef>
                <a:spcPct val="50000"/>
              </a:spcBef>
            </a:pPr>
            <a:r>
              <a:rPr lang="en-US" altLang="zh-CN" sz="1800">
                <a:latin typeface="FuturaA Md BT" pitchFamily="34" charset="0"/>
              </a:rPr>
              <a:t>Call-ID:1234560707@house.heaven.org</a:t>
            </a:r>
          </a:p>
          <a:p>
            <a:pPr eaLnBrk="1" hangingPunct="1">
              <a:lnSpc>
                <a:spcPct val="80000"/>
              </a:lnSpc>
              <a:spcBef>
                <a:spcPct val="50000"/>
              </a:spcBef>
            </a:pPr>
            <a:r>
              <a:rPr lang="en-US" altLang="zh-CN" sz="1800">
                <a:latin typeface="FuturaA Md BT" pitchFamily="34" charset="0"/>
              </a:rPr>
              <a:t>Cseq:1 INVITE</a:t>
            </a:r>
          </a:p>
          <a:p>
            <a:pPr eaLnBrk="1" hangingPunct="1">
              <a:lnSpc>
                <a:spcPct val="80000"/>
              </a:lnSpc>
              <a:spcBef>
                <a:spcPct val="50000"/>
              </a:spcBef>
            </a:pPr>
            <a:r>
              <a:rPr lang="en-US" altLang="zh-CN" sz="1800">
                <a:latin typeface="FuturaA Md BT" pitchFamily="34" charset="0"/>
              </a:rPr>
              <a:t>Subject:Meeting once year</a:t>
            </a:r>
          </a:p>
          <a:p>
            <a:pPr eaLnBrk="1" hangingPunct="1">
              <a:lnSpc>
                <a:spcPct val="80000"/>
              </a:lnSpc>
              <a:spcBef>
                <a:spcPct val="50000"/>
              </a:spcBef>
            </a:pPr>
            <a:r>
              <a:rPr lang="en-US" altLang="zh-CN" sz="1800">
                <a:latin typeface="FuturaA Md BT" pitchFamily="34" charset="0"/>
              </a:rPr>
              <a:t>Content-Type:application/sdp</a:t>
            </a:r>
          </a:p>
          <a:p>
            <a:pPr eaLnBrk="1" hangingPunct="1">
              <a:lnSpc>
                <a:spcPct val="80000"/>
              </a:lnSpc>
              <a:spcBef>
                <a:spcPct val="50000"/>
              </a:spcBef>
            </a:pPr>
            <a:r>
              <a:rPr lang="en-US" altLang="zh-CN" sz="1800">
                <a:latin typeface="FuturaA Md BT" pitchFamily="34" charset="0"/>
              </a:rPr>
              <a:t>Content-Length:345</a:t>
            </a:r>
          </a:p>
        </p:txBody>
      </p:sp>
      <p:sp>
        <p:nvSpPr>
          <p:cNvPr id="60419" name="AutoShape 3"/>
          <p:cNvSpPr>
            <a:spLocks/>
          </p:cNvSpPr>
          <p:nvPr/>
        </p:nvSpPr>
        <p:spPr bwMode="auto">
          <a:xfrm>
            <a:off x="5083175" y="2462213"/>
            <a:ext cx="935038" cy="1800225"/>
          </a:xfrm>
          <a:prstGeom prst="rightBrace">
            <a:avLst>
              <a:gd name="adj1" fmla="val 16044"/>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endParaRPr lang="zh-CN" altLang="en-US"/>
          </a:p>
        </p:txBody>
      </p:sp>
      <p:sp>
        <p:nvSpPr>
          <p:cNvPr id="60420" name="AutoShape 4"/>
          <p:cNvSpPr>
            <a:spLocks/>
          </p:cNvSpPr>
          <p:nvPr/>
        </p:nvSpPr>
        <p:spPr bwMode="auto">
          <a:xfrm>
            <a:off x="5154613" y="4767263"/>
            <a:ext cx="431800" cy="501650"/>
          </a:xfrm>
          <a:prstGeom prst="rightBrace">
            <a:avLst>
              <a:gd name="adj1" fmla="val 9681"/>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endParaRPr lang="zh-CN" altLang="en-US"/>
          </a:p>
        </p:txBody>
      </p:sp>
      <p:sp>
        <p:nvSpPr>
          <p:cNvPr id="60421" name="Text Box 5"/>
          <p:cNvSpPr txBox="1">
            <a:spLocks noChangeArrowheads="1"/>
          </p:cNvSpPr>
          <p:nvPr/>
        </p:nvSpPr>
        <p:spPr bwMode="auto">
          <a:xfrm>
            <a:off x="6234113" y="2174875"/>
            <a:ext cx="755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请求行</a:t>
            </a:r>
          </a:p>
        </p:txBody>
      </p:sp>
      <p:sp>
        <p:nvSpPr>
          <p:cNvPr id="60422" name="Text Box 6"/>
          <p:cNvSpPr txBox="1">
            <a:spLocks noChangeArrowheads="1"/>
          </p:cNvSpPr>
          <p:nvPr/>
        </p:nvSpPr>
        <p:spPr bwMode="auto">
          <a:xfrm>
            <a:off x="6162675" y="3182938"/>
            <a:ext cx="1136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通用头字段</a:t>
            </a:r>
          </a:p>
        </p:txBody>
      </p:sp>
      <p:sp>
        <p:nvSpPr>
          <p:cNvPr id="60423" name="Text Box 7"/>
          <p:cNvSpPr txBox="1">
            <a:spLocks noChangeArrowheads="1"/>
          </p:cNvSpPr>
          <p:nvPr/>
        </p:nvSpPr>
        <p:spPr bwMode="auto">
          <a:xfrm>
            <a:off x="6091238" y="4767263"/>
            <a:ext cx="1136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实体头字段</a:t>
            </a:r>
          </a:p>
        </p:txBody>
      </p:sp>
      <p:sp>
        <p:nvSpPr>
          <p:cNvPr id="60424" name="Rectangle 8"/>
          <p:cNvSpPr>
            <a:spLocks noGrp="1" noChangeArrowheads="1"/>
          </p:cNvSpPr>
          <p:nvPr>
            <p:ph type="title"/>
          </p:nvPr>
        </p:nvSpPr>
        <p:spPr/>
        <p:txBody>
          <a:bodyPr/>
          <a:lstStyle/>
          <a:p>
            <a:pPr eaLnBrk="1" hangingPunct="1"/>
            <a:r>
              <a:rPr lang="zh-CN" altLang="en-US" smtClean="0">
                <a:ea typeface="宋体" panose="02010600030101010101" pitchFamily="2" charset="-122"/>
              </a:rPr>
              <a:t>请求</a:t>
            </a:r>
            <a:r>
              <a:rPr lang="en-US" altLang="zh-CN" smtClean="0">
                <a:ea typeface="宋体" panose="02010600030101010101" pitchFamily="2" charset="-122"/>
              </a:rPr>
              <a:t>(Request)</a:t>
            </a:r>
            <a:r>
              <a:rPr lang="zh-CN" altLang="en-US" smtClean="0">
                <a:ea typeface="宋体" panose="02010600030101010101" pitchFamily="2" charset="-122"/>
              </a:rPr>
              <a:t>消息中的消息头实例</a:t>
            </a:r>
          </a:p>
        </p:txBody>
      </p:sp>
    </p:spTree>
    <p:extLst>
      <p:ext uri="{BB962C8B-B14F-4D97-AF65-F5344CB8AC3E}">
        <p14:creationId xmlns:p14="http://schemas.microsoft.com/office/powerpoint/2010/main" val="340724636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响应</a:t>
            </a:r>
            <a:r>
              <a:rPr lang="en-US" altLang="zh-CN" smtClean="0">
                <a:ea typeface="宋体" panose="02010600030101010101" pitchFamily="2" charset="-122"/>
              </a:rPr>
              <a:t>(Response)</a:t>
            </a:r>
            <a:r>
              <a:rPr lang="zh-CN" altLang="en-US" smtClean="0">
                <a:ea typeface="宋体" panose="02010600030101010101" pitchFamily="2" charset="-122"/>
              </a:rPr>
              <a:t>消息中的消息头实例</a:t>
            </a:r>
          </a:p>
        </p:txBody>
      </p:sp>
      <p:sp>
        <p:nvSpPr>
          <p:cNvPr id="61443" name="Text Box 3"/>
          <p:cNvSpPr txBox="1">
            <a:spLocks noChangeArrowheads="1"/>
          </p:cNvSpPr>
          <p:nvPr/>
        </p:nvSpPr>
        <p:spPr bwMode="auto">
          <a:xfrm>
            <a:off x="762000" y="2133600"/>
            <a:ext cx="7777163" cy="31591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lnSpc>
                <a:spcPct val="80000"/>
              </a:lnSpc>
              <a:spcBef>
                <a:spcPct val="50000"/>
              </a:spcBef>
            </a:pPr>
            <a:r>
              <a:rPr lang="en-US" altLang="zh-CN" sz="1800">
                <a:latin typeface="FuturaA Md BT" pitchFamily="34" charset="0"/>
              </a:rPr>
              <a:t>SIP/2.0 200 OK </a:t>
            </a:r>
          </a:p>
          <a:p>
            <a:pPr eaLnBrk="1" hangingPunct="1">
              <a:lnSpc>
                <a:spcPct val="80000"/>
              </a:lnSpc>
              <a:spcBef>
                <a:spcPct val="50000"/>
              </a:spcBef>
            </a:pPr>
            <a:r>
              <a:rPr lang="en-US" altLang="zh-CN" sz="1800">
                <a:latin typeface="FuturaA Md BT" pitchFamily="34" charset="0"/>
              </a:rPr>
              <a:t>VIA:SIP/2.0/UDP country.land.org</a:t>
            </a:r>
          </a:p>
          <a:p>
            <a:pPr eaLnBrk="1" hangingPunct="1">
              <a:lnSpc>
                <a:spcPct val="80000"/>
              </a:lnSpc>
              <a:spcBef>
                <a:spcPct val="50000"/>
              </a:spcBef>
            </a:pPr>
            <a:r>
              <a:rPr lang="en-US" altLang="zh-CN" sz="1800">
                <a:latin typeface="FuturaA Md BT" pitchFamily="34" charset="0"/>
              </a:rPr>
              <a:t>Via:SIP/2.0/UDP house.heaven.org</a:t>
            </a:r>
          </a:p>
          <a:p>
            <a:pPr eaLnBrk="1" hangingPunct="1">
              <a:lnSpc>
                <a:spcPct val="80000"/>
              </a:lnSpc>
              <a:spcBef>
                <a:spcPct val="50000"/>
              </a:spcBef>
            </a:pPr>
            <a:r>
              <a:rPr lang="en-US" altLang="zh-CN" sz="1800">
                <a:latin typeface="FuturaA Md BT" pitchFamily="34" charset="0"/>
              </a:rPr>
              <a:t>From:Zhi nv&lt;sip:zhinv@heaven.org&gt;</a:t>
            </a:r>
          </a:p>
          <a:p>
            <a:pPr eaLnBrk="1" hangingPunct="1">
              <a:lnSpc>
                <a:spcPct val="80000"/>
              </a:lnSpc>
              <a:spcBef>
                <a:spcPct val="50000"/>
              </a:spcBef>
            </a:pPr>
            <a:r>
              <a:rPr lang="en-US" altLang="zh-CN" sz="1800">
                <a:latin typeface="FuturaA Md BT" pitchFamily="34" charset="0"/>
              </a:rPr>
              <a:t>To:Niu Lang &lt;sip:niulang@land.org&gt;</a:t>
            </a:r>
          </a:p>
          <a:p>
            <a:pPr eaLnBrk="1" hangingPunct="1">
              <a:lnSpc>
                <a:spcPct val="80000"/>
              </a:lnSpc>
              <a:spcBef>
                <a:spcPct val="50000"/>
              </a:spcBef>
            </a:pPr>
            <a:r>
              <a:rPr lang="en-US" altLang="zh-CN" sz="1800">
                <a:latin typeface="FuturaA Md BT" pitchFamily="34" charset="0"/>
              </a:rPr>
              <a:t>Call-ID:1234560707@house.heaven.org</a:t>
            </a:r>
          </a:p>
          <a:p>
            <a:pPr eaLnBrk="1" hangingPunct="1">
              <a:lnSpc>
                <a:spcPct val="80000"/>
              </a:lnSpc>
              <a:spcBef>
                <a:spcPct val="50000"/>
              </a:spcBef>
            </a:pPr>
            <a:r>
              <a:rPr lang="en-US" altLang="zh-CN" sz="1800">
                <a:latin typeface="FuturaA Md BT" pitchFamily="34" charset="0"/>
              </a:rPr>
              <a:t>Cseq:1 INVITE</a:t>
            </a:r>
            <a:endParaRPr lang="en-US" altLang="zh-CN" sz="1800">
              <a:solidFill>
                <a:srgbClr val="FF0000"/>
              </a:solidFill>
              <a:latin typeface="FuturaA Md BT" pitchFamily="34" charset="0"/>
            </a:endParaRPr>
          </a:p>
          <a:p>
            <a:pPr eaLnBrk="1" hangingPunct="1">
              <a:lnSpc>
                <a:spcPct val="80000"/>
              </a:lnSpc>
              <a:spcBef>
                <a:spcPct val="50000"/>
              </a:spcBef>
            </a:pPr>
            <a:r>
              <a:rPr lang="en-US" altLang="zh-CN" sz="1800">
                <a:latin typeface="FuturaA Md BT" pitchFamily="34" charset="0"/>
              </a:rPr>
              <a:t>Content-Type:application/sdp</a:t>
            </a:r>
          </a:p>
          <a:p>
            <a:pPr eaLnBrk="1" hangingPunct="1">
              <a:lnSpc>
                <a:spcPct val="80000"/>
              </a:lnSpc>
              <a:spcBef>
                <a:spcPct val="50000"/>
              </a:spcBef>
            </a:pPr>
            <a:r>
              <a:rPr lang="en-US" altLang="zh-CN" sz="1800">
                <a:latin typeface="FuturaA Md BT" pitchFamily="34" charset="0"/>
              </a:rPr>
              <a:t>Content-Length:256</a:t>
            </a:r>
          </a:p>
        </p:txBody>
      </p:sp>
      <p:sp>
        <p:nvSpPr>
          <p:cNvPr id="61444" name="AutoShape 4"/>
          <p:cNvSpPr>
            <a:spLocks/>
          </p:cNvSpPr>
          <p:nvPr/>
        </p:nvSpPr>
        <p:spPr bwMode="auto">
          <a:xfrm>
            <a:off x="5083175" y="2565400"/>
            <a:ext cx="935038" cy="1943100"/>
          </a:xfrm>
          <a:prstGeom prst="rightBrace">
            <a:avLst>
              <a:gd name="adj1" fmla="val 17317"/>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endParaRPr lang="zh-CN" altLang="en-US"/>
          </a:p>
        </p:txBody>
      </p:sp>
      <p:sp>
        <p:nvSpPr>
          <p:cNvPr id="61445" name="AutoShape 5"/>
          <p:cNvSpPr>
            <a:spLocks/>
          </p:cNvSpPr>
          <p:nvPr/>
        </p:nvSpPr>
        <p:spPr bwMode="auto">
          <a:xfrm>
            <a:off x="5148263" y="4797425"/>
            <a:ext cx="431800" cy="501650"/>
          </a:xfrm>
          <a:prstGeom prst="rightBrace">
            <a:avLst>
              <a:gd name="adj1" fmla="val 9681"/>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endParaRPr lang="zh-CN" altLang="en-US"/>
          </a:p>
        </p:txBody>
      </p:sp>
      <p:sp>
        <p:nvSpPr>
          <p:cNvPr id="61446" name="Text Box 6"/>
          <p:cNvSpPr txBox="1">
            <a:spLocks noChangeArrowheads="1"/>
          </p:cNvSpPr>
          <p:nvPr/>
        </p:nvSpPr>
        <p:spPr bwMode="auto">
          <a:xfrm>
            <a:off x="6234113" y="2133600"/>
            <a:ext cx="755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请求行</a:t>
            </a:r>
          </a:p>
        </p:txBody>
      </p:sp>
      <p:sp>
        <p:nvSpPr>
          <p:cNvPr id="61447" name="Text Box 7"/>
          <p:cNvSpPr txBox="1">
            <a:spLocks noChangeArrowheads="1"/>
          </p:cNvSpPr>
          <p:nvPr/>
        </p:nvSpPr>
        <p:spPr bwMode="auto">
          <a:xfrm>
            <a:off x="6084888" y="3357563"/>
            <a:ext cx="1136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通用头字段</a:t>
            </a:r>
          </a:p>
        </p:txBody>
      </p:sp>
      <p:sp>
        <p:nvSpPr>
          <p:cNvPr id="61448" name="Text Box 8"/>
          <p:cNvSpPr txBox="1">
            <a:spLocks noChangeArrowheads="1"/>
          </p:cNvSpPr>
          <p:nvPr/>
        </p:nvSpPr>
        <p:spPr bwMode="auto">
          <a:xfrm>
            <a:off x="5940425" y="4868863"/>
            <a:ext cx="1136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实体头字段</a:t>
            </a:r>
          </a:p>
        </p:txBody>
      </p:sp>
    </p:spTree>
    <p:extLst>
      <p:ext uri="{BB962C8B-B14F-4D97-AF65-F5344CB8AC3E}">
        <p14:creationId xmlns:p14="http://schemas.microsoft.com/office/powerpoint/2010/main" val="282357087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消息体（</a:t>
            </a:r>
            <a:r>
              <a:rPr lang="en-US" altLang="zh-CN" smtClean="0">
                <a:ea typeface="宋体" panose="02010600030101010101" pitchFamily="2" charset="-122"/>
              </a:rPr>
              <a:t>1</a:t>
            </a:r>
            <a:r>
              <a:rPr lang="zh-CN" altLang="en-US" smtClean="0">
                <a:ea typeface="宋体" panose="02010600030101010101" pitchFamily="2" charset="-122"/>
              </a:rPr>
              <a:t>）</a:t>
            </a:r>
          </a:p>
        </p:txBody>
      </p:sp>
      <p:sp>
        <p:nvSpPr>
          <p:cNvPr id="62467" name="Rectangle 3"/>
          <p:cNvSpPr>
            <a:spLocks noGrp="1" noChangeArrowheads="1"/>
          </p:cNvSpPr>
          <p:nvPr>
            <p:ph idx="1"/>
          </p:nvPr>
        </p:nvSpPr>
        <p:spPr/>
        <p:txBody>
          <a:bodyPr/>
          <a:lstStyle/>
          <a:p>
            <a:pPr eaLnBrk="1" hangingPunct="1"/>
            <a:r>
              <a:rPr lang="zh-CN" altLang="en-US" smtClean="0">
                <a:ea typeface="宋体" panose="02010600030101010101" pitchFamily="2" charset="-122"/>
              </a:rPr>
              <a:t>请求（</a:t>
            </a:r>
            <a:r>
              <a:rPr lang="en-US" altLang="zh-CN" smtClean="0">
                <a:ea typeface="宋体" panose="02010600030101010101" pitchFamily="2" charset="-122"/>
              </a:rPr>
              <a:t>Request</a:t>
            </a:r>
            <a:r>
              <a:rPr lang="zh-CN" altLang="en-US" smtClean="0">
                <a:ea typeface="宋体" panose="02010600030101010101" pitchFamily="2" charset="-122"/>
              </a:rPr>
              <a:t>）：</a:t>
            </a:r>
          </a:p>
          <a:p>
            <a:pPr lvl="1" eaLnBrk="1" hangingPunct="1"/>
            <a:r>
              <a:rPr lang="zh-CN" altLang="en-US" smtClean="0">
                <a:ea typeface="宋体" panose="02010600030101010101" pitchFamily="2" charset="-122"/>
              </a:rPr>
              <a:t>在所有的请求消息中，消息体都是可选的</a:t>
            </a:r>
          </a:p>
          <a:p>
            <a:pPr lvl="1" eaLnBrk="1" hangingPunct="1"/>
            <a:r>
              <a:rPr lang="en-US" altLang="zh-CN" smtClean="0">
                <a:ea typeface="宋体" panose="02010600030101010101" pitchFamily="2" charset="-122"/>
              </a:rPr>
              <a:t>ACK</a:t>
            </a:r>
            <a:r>
              <a:rPr lang="zh-CN" altLang="en-US" smtClean="0">
                <a:ea typeface="宋体" panose="02010600030101010101" pitchFamily="2" charset="-122"/>
              </a:rPr>
              <a:t>、</a:t>
            </a:r>
            <a:r>
              <a:rPr lang="en-US" altLang="zh-CN" smtClean="0">
                <a:ea typeface="宋体" panose="02010600030101010101" pitchFamily="2" charset="-122"/>
              </a:rPr>
              <a:t>INVITE</a:t>
            </a:r>
            <a:r>
              <a:rPr lang="zh-CN" altLang="en-US" smtClean="0">
                <a:ea typeface="宋体" panose="02010600030101010101" pitchFamily="2" charset="-122"/>
              </a:rPr>
              <a:t>和</a:t>
            </a:r>
            <a:r>
              <a:rPr lang="en-US" altLang="zh-CN" smtClean="0">
                <a:ea typeface="宋体" panose="02010600030101010101" pitchFamily="2" charset="-122"/>
              </a:rPr>
              <a:t>OPTIONS</a:t>
            </a:r>
            <a:r>
              <a:rPr lang="zh-CN" altLang="en-US" smtClean="0">
                <a:ea typeface="宋体" panose="02010600030101010101" pitchFamily="2" charset="-122"/>
              </a:rPr>
              <a:t>消息体通常都使用</a:t>
            </a:r>
            <a:r>
              <a:rPr lang="en-US" altLang="zh-CN" smtClean="0">
                <a:ea typeface="宋体" panose="02010600030101010101" pitchFamily="2" charset="-122"/>
              </a:rPr>
              <a:t>SDP</a:t>
            </a:r>
            <a:r>
              <a:rPr lang="zh-CN" altLang="en-US" smtClean="0">
                <a:ea typeface="宋体" panose="02010600030101010101" pitchFamily="2" charset="-122"/>
              </a:rPr>
              <a:t>来描述一个对话</a:t>
            </a:r>
          </a:p>
          <a:p>
            <a:pPr lvl="1" eaLnBrk="1" hangingPunct="1"/>
            <a:endParaRPr lang="zh-CN" altLang="en-US" smtClean="0">
              <a:ea typeface="宋体" panose="02010600030101010101" pitchFamily="2" charset="-122"/>
            </a:endParaRPr>
          </a:p>
          <a:p>
            <a:pPr eaLnBrk="1" hangingPunct="1"/>
            <a:r>
              <a:rPr lang="zh-CN" altLang="en-US" smtClean="0">
                <a:ea typeface="宋体" panose="02010600030101010101" pitchFamily="2" charset="-122"/>
              </a:rPr>
              <a:t>响应（</a:t>
            </a:r>
            <a:r>
              <a:rPr lang="en-US" altLang="zh-CN" smtClean="0">
                <a:ea typeface="宋体" panose="02010600030101010101" pitchFamily="2" charset="-122"/>
              </a:rPr>
              <a:t>Response)</a:t>
            </a:r>
            <a:r>
              <a:rPr lang="zh-CN" altLang="en-US" smtClean="0">
                <a:ea typeface="宋体" panose="02010600030101010101" pitchFamily="2" charset="-122"/>
              </a:rPr>
              <a:t>：</a:t>
            </a:r>
          </a:p>
          <a:p>
            <a:pPr lvl="1" eaLnBrk="1" hangingPunct="1"/>
            <a:r>
              <a:rPr lang="zh-CN" altLang="en-US" smtClean="0">
                <a:ea typeface="宋体" panose="02010600030101010101" pitchFamily="2" charset="-122"/>
              </a:rPr>
              <a:t>对于所有的响应消息，消息体都是可选的，并且其用途基于不同的状态码</a:t>
            </a:r>
          </a:p>
          <a:p>
            <a:pPr lvl="1"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155829367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title"/>
          </p:nvPr>
        </p:nvSpPr>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消息体（</a:t>
            </a:r>
            <a:r>
              <a:rPr lang="en-US" altLang="zh-CN" smtClean="0">
                <a:ea typeface="宋体" panose="02010600030101010101" pitchFamily="2" charset="-122"/>
              </a:rPr>
              <a:t>2</a:t>
            </a:r>
            <a:r>
              <a:rPr lang="zh-CN" altLang="en-US" smtClean="0">
                <a:ea typeface="宋体" panose="02010600030101010101" pitchFamily="2" charset="-122"/>
              </a:rPr>
              <a:t>）</a:t>
            </a:r>
          </a:p>
        </p:txBody>
      </p:sp>
      <p:sp>
        <p:nvSpPr>
          <p:cNvPr id="63491" name="Rectangle 2"/>
          <p:cNvSpPr>
            <a:spLocks noGrp="1" noChangeArrowheads="1"/>
          </p:cNvSpPr>
          <p:nvPr>
            <p:ph idx="1"/>
          </p:nvPr>
        </p:nvSpPr>
        <p:spPr>
          <a:xfrm>
            <a:off x="468313" y="1639888"/>
            <a:ext cx="8229600" cy="5218112"/>
          </a:xfrm>
        </p:spPr>
        <p:txBody>
          <a:bodyPr/>
          <a:lstStyle/>
          <a:p>
            <a:pPr lvl="1" eaLnBrk="1" hangingPunct="1"/>
            <a:r>
              <a:rPr lang="en-US" altLang="zh-CN" smtClean="0">
                <a:ea typeface="宋体" panose="02010600030101010101" pitchFamily="2" charset="-122"/>
              </a:rPr>
              <a:t>1xx</a:t>
            </a:r>
            <a:r>
              <a:rPr lang="zh-CN" altLang="en-US" smtClean="0">
                <a:ea typeface="宋体" panose="02010600030101010101" pitchFamily="2" charset="-122"/>
              </a:rPr>
              <a:t>：在消息体中包含有关于请求进程的顾问（</a:t>
            </a:r>
            <a:r>
              <a:rPr lang="en-US" altLang="zh-CN" smtClean="0">
                <a:ea typeface="宋体" panose="02010600030101010101" pitchFamily="2" charset="-122"/>
              </a:rPr>
              <a:t>advisory)</a:t>
            </a:r>
            <a:r>
              <a:rPr lang="zh-CN" altLang="en-US" smtClean="0">
                <a:ea typeface="宋体" panose="02010600030101010101" pitchFamily="2" charset="-122"/>
              </a:rPr>
              <a:t>信息</a:t>
            </a:r>
          </a:p>
          <a:p>
            <a:pPr lvl="1" eaLnBrk="1" hangingPunct="1"/>
            <a:r>
              <a:rPr lang="en-US" altLang="zh-CN" smtClean="0">
                <a:ea typeface="宋体" panose="02010600030101010101" pitchFamily="2" charset="-122"/>
              </a:rPr>
              <a:t>2xx</a:t>
            </a:r>
            <a:r>
              <a:rPr lang="zh-CN" altLang="en-US" smtClean="0">
                <a:ea typeface="宋体" panose="02010600030101010101" pitchFamily="2" charset="-122"/>
              </a:rPr>
              <a:t>：在</a:t>
            </a:r>
            <a:r>
              <a:rPr lang="en-US" altLang="zh-CN" smtClean="0">
                <a:ea typeface="宋体" panose="02010600030101010101" pitchFamily="2" charset="-122"/>
              </a:rPr>
              <a:t>INVITE</a:t>
            </a:r>
            <a:r>
              <a:rPr lang="zh-CN" altLang="en-US" smtClean="0">
                <a:ea typeface="宋体" panose="02010600030101010101" pitchFamily="2" charset="-122"/>
              </a:rPr>
              <a:t>消息后送出，消息体中含有一个会话的描述</a:t>
            </a:r>
          </a:p>
          <a:p>
            <a:pPr lvl="1" eaLnBrk="1" hangingPunct="1"/>
            <a:r>
              <a:rPr lang="en-US" altLang="zh-CN" smtClean="0">
                <a:ea typeface="宋体" panose="02010600030101010101" pitchFamily="2" charset="-122"/>
              </a:rPr>
              <a:t>3xx:</a:t>
            </a:r>
            <a:r>
              <a:rPr lang="zh-CN" altLang="en-US" smtClean="0">
                <a:ea typeface="宋体" panose="02010600030101010101" pitchFamily="2" charset="-122"/>
              </a:rPr>
              <a:t>消息体中含有一个到目标用户（</a:t>
            </a:r>
            <a:r>
              <a:rPr lang="en-US" altLang="zh-CN" smtClean="0">
                <a:ea typeface="宋体" panose="02010600030101010101" pitchFamily="2" charset="-122"/>
              </a:rPr>
              <a:t>Destinations</a:t>
            </a:r>
            <a:r>
              <a:rPr lang="zh-CN" altLang="en-US" smtClean="0">
                <a:ea typeface="宋体" panose="02010600030101010101" pitchFamily="2" charset="-122"/>
              </a:rPr>
              <a:t>）或者服务器的选择的描述</a:t>
            </a:r>
          </a:p>
          <a:p>
            <a:pPr lvl="1" eaLnBrk="1" hangingPunct="1"/>
            <a:r>
              <a:rPr lang="en-US" altLang="zh-CN" smtClean="0">
                <a:ea typeface="宋体" panose="02010600030101010101" pitchFamily="2" charset="-122"/>
              </a:rPr>
              <a:t>4xx</a:t>
            </a:r>
            <a:r>
              <a:rPr lang="zh-CN" altLang="en-US" smtClean="0">
                <a:ea typeface="宋体" panose="02010600030101010101" pitchFamily="2" charset="-122"/>
              </a:rPr>
              <a:t>，</a:t>
            </a:r>
            <a:r>
              <a:rPr lang="en-US" altLang="zh-CN" smtClean="0">
                <a:ea typeface="宋体" panose="02010600030101010101" pitchFamily="2" charset="-122"/>
              </a:rPr>
              <a:t>5xx,6xx:</a:t>
            </a:r>
            <a:r>
              <a:rPr lang="zh-CN" altLang="en-US" smtClean="0">
                <a:ea typeface="宋体" panose="02010600030101010101" pitchFamily="2" charset="-122"/>
              </a:rPr>
              <a:t>消息体中包含有失败的信息（易读的格式，如无格式的文本或</a:t>
            </a:r>
            <a:r>
              <a:rPr lang="en-US" altLang="zh-CN" smtClean="0">
                <a:ea typeface="宋体" panose="02010600030101010101" pitchFamily="2" charset="-122"/>
              </a:rPr>
              <a:t>HTML</a:t>
            </a:r>
            <a:r>
              <a:rPr lang="zh-CN" altLang="en-US" smtClean="0">
                <a:ea typeface="宋体" panose="02010600030101010101" pitchFamily="2" charset="-122"/>
              </a:rPr>
              <a:t>文本）</a:t>
            </a:r>
          </a:p>
        </p:txBody>
      </p:sp>
    </p:spTree>
    <p:extLst>
      <p:ext uri="{BB962C8B-B14F-4D97-AF65-F5344CB8AC3E}">
        <p14:creationId xmlns:p14="http://schemas.microsoft.com/office/powerpoint/2010/main" val="137064629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消息体（</a:t>
            </a:r>
            <a:r>
              <a:rPr lang="en-US" altLang="zh-CN" smtClean="0">
                <a:ea typeface="宋体" panose="02010600030101010101" pitchFamily="2" charset="-122"/>
              </a:rPr>
              <a:t>3</a:t>
            </a:r>
            <a:r>
              <a:rPr lang="zh-CN" altLang="en-US" smtClean="0">
                <a:ea typeface="宋体" panose="02010600030101010101" pitchFamily="2" charset="-122"/>
              </a:rPr>
              <a:t>）</a:t>
            </a:r>
          </a:p>
        </p:txBody>
      </p:sp>
      <p:sp>
        <p:nvSpPr>
          <p:cNvPr id="64515" name="Rectangle 3"/>
          <p:cNvSpPr>
            <a:spLocks noGrp="1" noChangeArrowheads="1"/>
          </p:cNvSpPr>
          <p:nvPr>
            <p:ph idx="1"/>
          </p:nvPr>
        </p:nvSpPr>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：用于邀请用户参加到多媒体会议</a:t>
            </a:r>
          </a:p>
          <a:p>
            <a:pPr lvl="1" eaLnBrk="1" hangingPunct="1"/>
            <a:r>
              <a:rPr lang="zh-CN" altLang="en-US" smtClean="0">
                <a:ea typeface="宋体" panose="02010600030101010101" pitchFamily="2" charset="-122"/>
              </a:rPr>
              <a:t>仅仅描述了在不同的部分（</a:t>
            </a:r>
            <a:r>
              <a:rPr lang="en-US" altLang="zh-CN" smtClean="0">
                <a:ea typeface="宋体" panose="02010600030101010101" pitchFamily="2" charset="-122"/>
              </a:rPr>
              <a:t>parties)</a:t>
            </a:r>
            <a:r>
              <a:rPr lang="zh-CN" altLang="en-US" smtClean="0">
                <a:ea typeface="宋体" panose="02010600030101010101" pitchFamily="2" charset="-122"/>
              </a:rPr>
              <a:t>或者地址之间如何进行通讯以及用户如何进行定位</a:t>
            </a:r>
          </a:p>
          <a:p>
            <a:pPr eaLnBrk="1" hangingPunct="1"/>
            <a:r>
              <a:rPr lang="en-US" altLang="zh-CN" smtClean="0">
                <a:ea typeface="宋体" panose="02010600030101010101" pitchFamily="2" charset="-122"/>
              </a:rPr>
              <a:t>SDP</a:t>
            </a:r>
            <a:r>
              <a:rPr lang="zh-CN" altLang="en-US" smtClean="0">
                <a:ea typeface="宋体" panose="02010600030101010101" pitchFamily="2" charset="-122"/>
              </a:rPr>
              <a:t>：描述了多媒体会话本身（带宽信息，媒体格式等等，如</a:t>
            </a:r>
            <a:r>
              <a:rPr lang="en-US" altLang="zh-CN" smtClean="0">
                <a:ea typeface="宋体" panose="02010600030101010101" pitchFamily="2" charset="-122"/>
              </a:rPr>
              <a:t>MPEG</a:t>
            </a:r>
            <a:r>
              <a:rPr lang="zh-CN" altLang="en-US" smtClean="0">
                <a:ea typeface="宋体" panose="02010600030101010101" pitchFamily="2" charset="-122"/>
              </a:rPr>
              <a:t>）</a:t>
            </a:r>
          </a:p>
          <a:p>
            <a:pPr eaLnBrk="1" hangingPunct="1"/>
            <a:r>
              <a:rPr lang="zh-CN" altLang="en-US" smtClean="0">
                <a:ea typeface="宋体" panose="02010600030101010101" pitchFamily="2" charset="-122"/>
              </a:rPr>
              <a:t>关于</a:t>
            </a:r>
            <a:r>
              <a:rPr lang="en-US" altLang="zh-CN" smtClean="0">
                <a:ea typeface="宋体" panose="02010600030101010101" pitchFamily="2" charset="-122"/>
              </a:rPr>
              <a:t>SDP</a:t>
            </a:r>
            <a:r>
              <a:rPr lang="zh-CN" altLang="en-US" smtClean="0">
                <a:ea typeface="宋体" panose="02010600030101010101" pitchFamily="2" charset="-122"/>
              </a:rPr>
              <a:t>更多的信息：</a:t>
            </a:r>
          </a:p>
          <a:p>
            <a:pPr lvl="1" eaLnBrk="1" hangingPunct="1"/>
            <a:r>
              <a:rPr lang="zh-CN" altLang="en-US" smtClean="0">
                <a:ea typeface="宋体" panose="02010600030101010101" pitchFamily="2" charset="-122"/>
              </a:rPr>
              <a:t>可以参阅</a:t>
            </a:r>
            <a:r>
              <a:rPr lang="en-US" altLang="zh-CN" smtClean="0">
                <a:ea typeface="宋体" panose="02010600030101010101" pitchFamily="2" charset="-122"/>
                <a:hlinkClick r:id="rId3"/>
              </a:rPr>
              <a:t>www.ieft.org</a:t>
            </a:r>
            <a:r>
              <a:rPr lang="zh-CN" altLang="en-US" smtClean="0">
                <a:ea typeface="宋体" panose="02010600030101010101" pitchFamily="2" charset="-122"/>
              </a:rPr>
              <a:t>（</a:t>
            </a:r>
            <a:r>
              <a:rPr lang="en-US" altLang="zh-CN" smtClean="0">
                <a:ea typeface="宋体" panose="02010600030101010101" pitchFamily="2" charset="-122"/>
              </a:rPr>
              <a:t>RFC=2327)</a:t>
            </a:r>
          </a:p>
        </p:txBody>
      </p:sp>
    </p:spTree>
    <p:extLst>
      <p:ext uri="{BB962C8B-B14F-4D97-AF65-F5344CB8AC3E}">
        <p14:creationId xmlns:p14="http://schemas.microsoft.com/office/powerpoint/2010/main" val="249870811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title"/>
          </p:nvPr>
        </p:nvSpPr>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消息体（</a:t>
            </a:r>
            <a:r>
              <a:rPr lang="en-US" altLang="zh-CN" smtClean="0">
                <a:ea typeface="宋体" panose="02010600030101010101" pitchFamily="2" charset="-122"/>
              </a:rPr>
              <a:t>4</a:t>
            </a:r>
            <a:r>
              <a:rPr lang="zh-CN" altLang="en-US" smtClean="0">
                <a:ea typeface="宋体" panose="02010600030101010101" pitchFamily="2" charset="-122"/>
              </a:rPr>
              <a:t>）</a:t>
            </a:r>
          </a:p>
        </p:txBody>
      </p:sp>
      <p:sp>
        <p:nvSpPr>
          <p:cNvPr id="65539" name="Rectangle 2"/>
          <p:cNvSpPr>
            <a:spLocks noGrp="1" noChangeArrowheads="1"/>
          </p:cNvSpPr>
          <p:nvPr>
            <p:ph idx="1"/>
          </p:nvPr>
        </p:nvSpPr>
        <p:spPr>
          <a:xfrm>
            <a:off x="395288" y="1484313"/>
            <a:ext cx="8229600" cy="5218112"/>
          </a:xfrm>
        </p:spPr>
        <p:txBody>
          <a:bodyPr/>
          <a:lstStyle/>
          <a:p>
            <a:pPr eaLnBrk="1" hangingPunct="1"/>
            <a:r>
              <a:rPr lang="en-US" altLang="zh-CN" smtClean="0">
                <a:ea typeface="宋体" panose="02010600030101010101" pitchFamily="2" charset="-122"/>
              </a:rPr>
              <a:t>SDP</a:t>
            </a:r>
            <a:r>
              <a:rPr lang="zh-CN" altLang="en-US" smtClean="0">
                <a:ea typeface="宋体" panose="02010600030101010101" pitchFamily="2" charset="-122"/>
              </a:rPr>
              <a:t>消息一些固定格式的行，格式如下：</a:t>
            </a:r>
          </a:p>
          <a:p>
            <a:pPr lvl="1" eaLnBrk="1" hangingPunct="1"/>
            <a:r>
              <a:rPr lang="en-US" altLang="zh-CN" smtClean="0">
                <a:ea typeface="宋体" panose="02010600030101010101" pitchFamily="2" charset="-122"/>
              </a:rPr>
              <a:t>&lt;type&gt;=&lt;value&gt;</a:t>
            </a:r>
          </a:p>
          <a:p>
            <a:pPr lvl="2" eaLnBrk="1" hangingPunct="1"/>
            <a:r>
              <a:rPr lang="en-US" altLang="zh-CN" smtClean="0">
                <a:ea typeface="宋体" panose="02010600030101010101" pitchFamily="2" charset="-122"/>
              </a:rPr>
              <a:t>Type:</a:t>
            </a:r>
            <a:r>
              <a:rPr lang="zh-CN" altLang="en-US" smtClean="0">
                <a:ea typeface="宋体" panose="02010600030101010101" pitchFamily="2" charset="-122"/>
              </a:rPr>
              <a:t>通常用一个字符</a:t>
            </a:r>
          </a:p>
          <a:p>
            <a:pPr lvl="2" eaLnBrk="1" hangingPunct="1"/>
            <a:r>
              <a:rPr lang="en-US" altLang="zh-CN" smtClean="0">
                <a:ea typeface="宋体" panose="02010600030101010101" pitchFamily="2" charset="-122"/>
              </a:rPr>
              <a:t>Value:</a:t>
            </a:r>
            <a:r>
              <a:rPr lang="zh-CN" altLang="en-US" smtClean="0">
                <a:ea typeface="宋体" panose="02010600030101010101" pitchFamily="2" charset="-122"/>
              </a:rPr>
              <a:t>基于文本的字符串结构，依赖与</a:t>
            </a:r>
            <a:r>
              <a:rPr lang="en-US" altLang="zh-CN" smtClean="0">
                <a:ea typeface="宋体" panose="02010600030101010101" pitchFamily="2" charset="-122"/>
              </a:rPr>
              <a:t>type</a:t>
            </a:r>
          </a:p>
          <a:p>
            <a:pPr eaLnBrk="1" hangingPunct="1"/>
            <a:r>
              <a:rPr lang="en-US" altLang="zh-CN" smtClean="0">
                <a:ea typeface="宋体" panose="02010600030101010101" pitchFamily="2" charset="-122"/>
              </a:rPr>
              <a:t>3</a:t>
            </a:r>
            <a:r>
              <a:rPr lang="zh-CN" altLang="en-US" smtClean="0">
                <a:ea typeface="宋体" panose="02010600030101010101" pitchFamily="2" charset="-122"/>
              </a:rPr>
              <a:t>组</a:t>
            </a:r>
            <a:r>
              <a:rPr lang="en-US" altLang="zh-CN" smtClean="0">
                <a:ea typeface="宋体" panose="02010600030101010101" pitchFamily="2" charset="-122"/>
              </a:rPr>
              <a:t>types</a:t>
            </a:r>
            <a:r>
              <a:rPr lang="zh-CN" altLang="en-US" smtClean="0">
                <a:ea typeface="宋体" panose="02010600030101010101" pitchFamily="2" charset="-122"/>
              </a:rPr>
              <a:t>：</a:t>
            </a:r>
          </a:p>
          <a:p>
            <a:pPr lvl="1" eaLnBrk="1" hangingPunct="1"/>
            <a:r>
              <a:rPr lang="zh-CN" altLang="en-US" smtClean="0">
                <a:ea typeface="宋体" panose="02010600030101010101" pitchFamily="2" charset="-122"/>
              </a:rPr>
              <a:t>会话描述</a:t>
            </a:r>
            <a:r>
              <a:rPr lang="en-US" altLang="zh-CN" smtClean="0">
                <a:ea typeface="宋体" panose="02010600030101010101" pitchFamily="2" charset="-122"/>
              </a:rPr>
              <a:t>types</a:t>
            </a:r>
          </a:p>
          <a:p>
            <a:pPr lvl="1" eaLnBrk="1" hangingPunct="1"/>
            <a:r>
              <a:rPr lang="zh-CN" altLang="en-US" smtClean="0">
                <a:ea typeface="宋体" panose="02010600030101010101" pitchFamily="2" charset="-122"/>
              </a:rPr>
              <a:t>时间描述</a:t>
            </a:r>
            <a:r>
              <a:rPr lang="en-US" altLang="zh-CN" smtClean="0">
                <a:ea typeface="宋体" panose="02010600030101010101" pitchFamily="2" charset="-122"/>
              </a:rPr>
              <a:t>types</a:t>
            </a:r>
          </a:p>
          <a:p>
            <a:pPr lvl="1" eaLnBrk="1" hangingPunct="1"/>
            <a:r>
              <a:rPr lang="zh-CN" altLang="en-US" smtClean="0">
                <a:ea typeface="宋体" panose="02010600030101010101" pitchFamily="2" charset="-122"/>
              </a:rPr>
              <a:t>媒体描述</a:t>
            </a:r>
            <a:r>
              <a:rPr lang="en-US" altLang="zh-CN" smtClean="0">
                <a:ea typeface="宋体" panose="02010600030101010101" pitchFamily="2" charset="-122"/>
              </a:rPr>
              <a:t>types</a:t>
            </a:r>
          </a:p>
          <a:p>
            <a:pPr lvl="1"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2704806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r>
              <a:rPr lang="en-US" altLang="zh-CN" sz="7200" smtClean="0">
                <a:ea typeface="宋体" panose="02010600030101010101" pitchFamily="2" charset="-122"/>
              </a:rPr>
              <a:t>SIP </a:t>
            </a:r>
            <a:r>
              <a:rPr lang="zh-CN" altLang="en-US" sz="7200" smtClean="0">
                <a:ea typeface="宋体" panose="02010600030101010101" pitchFamily="2" charset="-122"/>
              </a:rPr>
              <a:t>的结构</a:t>
            </a:r>
          </a:p>
        </p:txBody>
      </p:sp>
    </p:spTree>
    <p:extLst>
      <p:ext uri="{BB962C8B-B14F-4D97-AF65-F5344CB8AC3E}">
        <p14:creationId xmlns:p14="http://schemas.microsoft.com/office/powerpoint/2010/main" val="112868610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848600" y="685800"/>
            <a:ext cx="609600" cy="5537200"/>
          </a:xfrm>
        </p:spPr>
        <p:txBody>
          <a:bodyPr/>
          <a:lstStyle/>
          <a:p>
            <a:pPr eaLnBrk="1" hangingPunct="1"/>
            <a:r>
              <a:rPr lang="en-US" altLang="zh-CN" smtClean="0">
                <a:ea typeface="宋体" panose="02010600030101010101" pitchFamily="2" charset="-122"/>
              </a:rPr>
              <a:t>S</a:t>
            </a:r>
            <a:br>
              <a:rPr lang="en-US" altLang="zh-CN" smtClean="0">
                <a:ea typeface="宋体" panose="02010600030101010101" pitchFamily="2" charset="-122"/>
              </a:rPr>
            </a:br>
            <a:r>
              <a:rPr lang="en-US" altLang="zh-CN" smtClean="0">
                <a:ea typeface="宋体" panose="02010600030101010101" pitchFamily="2" charset="-122"/>
              </a:rPr>
              <a:t>D</a:t>
            </a:r>
            <a:br>
              <a:rPr lang="en-US" altLang="zh-CN" smtClean="0">
                <a:ea typeface="宋体" panose="02010600030101010101" pitchFamily="2" charset="-122"/>
              </a:rPr>
            </a:br>
            <a:r>
              <a:rPr lang="en-US" altLang="zh-CN" smtClean="0">
                <a:ea typeface="宋体" panose="02010600030101010101" pitchFamily="2" charset="-122"/>
              </a:rPr>
              <a:t>P </a:t>
            </a:r>
            <a:r>
              <a:rPr lang="zh-CN" altLang="en-US" smtClean="0">
                <a:ea typeface="宋体" panose="02010600030101010101" pitchFamily="2" charset="-122"/>
              </a:rPr>
              <a:t>的关键字</a:t>
            </a:r>
          </a:p>
        </p:txBody>
      </p:sp>
      <p:graphicFrame>
        <p:nvGraphicFramePr>
          <p:cNvPr id="126979" name="Group 3"/>
          <p:cNvGraphicFramePr>
            <a:graphicFrameLocks noGrp="1"/>
          </p:cNvGraphicFramePr>
          <p:nvPr>
            <p:ph idx="1"/>
          </p:nvPr>
        </p:nvGraphicFramePr>
        <p:xfrm>
          <a:off x="463550" y="620713"/>
          <a:ext cx="6927850" cy="5851920"/>
        </p:xfrm>
        <a:graphic>
          <a:graphicData uri="http://schemas.openxmlformats.org/drawingml/2006/table">
            <a:tbl>
              <a:tblPr/>
              <a:tblGrid>
                <a:gridCol w="1136650"/>
                <a:gridCol w="4164013"/>
                <a:gridCol w="1627187"/>
              </a:tblGrid>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Type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Value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Optional</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gridSpan="3">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Session Description</a:t>
                      </a: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V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Protocol version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No</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O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Owner/creator and session identifer</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No</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S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Session 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No</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I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Session information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U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URI of description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E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E_mail address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P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Phone number</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C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Connection information (not required if included in all media)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B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Bandwidth information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Z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Time zone adjustments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K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Encryption key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A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Zero or more session attribute lines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zh-CN" sz="1000" b="1" i="0" u="none" strike="noStrike" cap="none" normalizeH="0" baseline="0" smtClean="0">
                        <a:ln>
                          <a:noFill/>
                        </a:ln>
                        <a:solidFill>
                          <a:srgbClr val="0066CC"/>
                        </a:solidFill>
                        <a:effectLst/>
                        <a:latin typeface="Futura Md" pitchFamily="34" charset="0"/>
                        <a:ea typeface="宋体"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gridSpan="3">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Time Description</a:t>
                      </a: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T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Time the session is active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No</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R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Zero or more repeat times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gridSpan="3">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Media Description</a:t>
                      </a: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M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Media name and transport address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No</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I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Media title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C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Connection information (optional if included at session level)</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 </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B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Bandwidth information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K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Encryption key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1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A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Zero of more media attribute lines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b="1" i="0" u="none" strike="noStrike" cap="none" normalizeH="0" baseline="0" smtClean="0">
                          <a:ln>
                            <a:noFill/>
                          </a:ln>
                          <a:solidFill>
                            <a:srgbClr val="0066CC"/>
                          </a:solidFill>
                          <a:effectLst/>
                          <a:latin typeface="Futura Md" pitchFamily="34" charset="0"/>
                          <a:ea typeface="宋体" charset="-122"/>
                        </a:rPr>
                        <a:t>Yes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82096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实例</a:t>
            </a:r>
            <a:r>
              <a:rPr lang="en-US" altLang="zh-CN" smtClean="0">
                <a:ea typeface="宋体" panose="02010600030101010101" pitchFamily="2" charset="-122"/>
              </a:rPr>
              <a:t>1</a:t>
            </a:r>
          </a:p>
        </p:txBody>
      </p:sp>
      <p:sp>
        <p:nvSpPr>
          <p:cNvPr id="67587" name="Text Box 3"/>
          <p:cNvSpPr txBox="1">
            <a:spLocks noChangeArrowheads="1"/>
          </p:cNvSpPr>
          <p:nvPr/>
        </p:nvSpPr>
        <p:spPr bwMode="auto">
          <a:xfrm>
            <a:off x="1258888" y="2060575"/>
            <a:ext cx="6513512" cy="33020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500">
                <a:latin typeface="FuturaA Md BT" pitchFamily="34" charset="0"/>
              </a:rPr>
              <a:t>V=0</a:t>
            </a:r>
          </a:p>
          <a:p>
            <a:pPr eaLnBrk="1" hangingPunct="1">
              <a:spcBef>
                <a:spcPct val="0"/>
              </a:spcBef>
            </a:pPr>
            <a:r>
              <a:rPr lang="en-US" altLang="zh-CN" sz="1500">
                <a:latin typeface="FuturaA Md BT" pitchFamily="34" charset="0"/>
              </a:rPr>
              <a:t>O</a:t>
            </a:r>
            <a:r>
              <a:rPr lang="zh-CN" altLang="en-US" sz="1500">
                <a:latin typeface="FuturaA Md BT" pitchFamily="34" charset="0"/>
              </a:rPr>
              <a:t>＝</a:t>
            </a:r>
            <a:r>
              <a:rPr lang="en-US" altLang="zh-CN" sz="1500">
                <a:latin typeface="FuturaA Md BT" pitchFamily="34" charset="0"/>
              </a:rPr>
              <a:t>wangyu  2890844526 2890842807 IN IP4 126.16.64.4</a:t>
            </a:r>
          </a:p>
          <a:p>
            <a:pPr eaLnBrk="1" hangingPunct="1">
              <a:spcBef>
                <a:spcPct val="0"/>
              </a:spcBef>
            </a:pPr>
            <a:r>
              <a:rPr lang="en-US" altLang="zh-CN" sz="1500">
                <a:latin typeface="FuturaA Md BT" pitchFamily="34" charset="0"/>
              </a:rPr>
              <a:t>S=SDP seminar</a:t>
            </a:r>
          </a:p>
          <a:p>
            <a:pPr eaLnBrk="1" hangingPunct="1">
              <a:spcBef>
                <a:spcPct val="0"/>
              </a:spcBef>
            </a:pPr>
            <a:r>
              <a:rPr lang="en-US" altLang="zh-CN" sz="1500">
                <a:latin typeface="FuturaA Md BT" pitchFamily="34" charset="0"/>
              </a:rPr>
              <a:t>i=A Seminar on thesession description protocol</a:t>
            </a:r>
          </a:p>
          <a:p>
            <a:pPr eaLnBrk="1" hangingPunct="1">
              <a:spcBef>
                <a:spcPct val="0"/>
              </a:spcBef>
            </a:pPr>
            <a:r>
              <a:rPr lang="en-US" altLang="zh-CN" sz="1500">
                <a:latin typeface="FuturaA Md BT" pitchFamily="34" charset="0"/>
              </a:rPr>
              <a:t>U=http://www.alcatel-sbell.com.cn/staff/qingpu/wang.yu/sdp.03.ps</a:t>
            </a:r>
          </a:p>
          <a:p>
            <a:pPr eaLnBrk="1" hangingPunct="1">
              <a:spcBef>
                <a:spcPct val="0"/>
              </a:spcBef>
            </a:pPr>
            <a:r>
              <a:rPr lang="en-US" altLang="zh-CN" sz="1500">
                <a:latin typeface="FuturaA Md BT" pitchFamily="34" charset="0"/>
              </a:rPr>
              <a:t>E=wang.yu@alcatel-sbell.com.cn</a:t>
            </a:r>
          </a:p>
          <a:p>
            <a:pPr eaLnBrk="1" hangingPunct="1">
              <a:spcBef>
                <a:spcPct val="0"/>
              </a:spcBef>
            </a:pPr>
            <a:r>
              <a:rPr lang="en-US" altLang="zh-CN" sz="1500">
                <a:latin typeface="FuturaA Md BT" pitchFamily="34" charset="0"/>
              </a:rPr>
              <a:t>C=IN IP4 224.2.17.12/127</a:t>
            </a:r>
          </a:p>
          <a:p>
            <a:pPr eaLnBrk="1" hangingPunct="1">
              <a:spcBef>
                <a:spcPct val="0"/>
              </a:spcBef>
            </a:pPr>
            <a:r>
              <a:rPr lang="en-US" altLang="zh-CN" sz="1500">
                <a:latin typeface="FuturaA Md BT" pitchFamily="34" charset="0"/>
              </a:rPr>
              <a:t>T=2873397496 2873404696</a:t>
            </a:r>
          </a:p>
          <a:p>
            <a:pPr eaLnBrk="1" hangingPunct="1">
              <a:spcBef>
                <a:spcPct val="0"/>
              </a:spcBef>
            </a:pPr>
            <a:r>
              <a:rPr lang="en-US" altLang="zh-CN" sz="1500">
                <a:latin typeface="FuturaA Md BT" pitchFamily="34" charset="0"/>
              </a:rPr>
              <a:t>A=recvonly</a:t>
            </a:r>
          </a:p>
          <a:p>
            <a:pPr eaLnBrk="1" hangingPunct="1">
              <a:spcBef>
                <a:spcPct val="0"/>
              </a:spcBef>
            </a:pPr>
            <a:r>
              <a:rPr lang="en-US" altLang="zh-CN" sz="1500">
                <a:latin typeface="FuturaA Md BT" pitchFamily="34" charset="0"/>
              </a:rPr>
              <a:t>M=audio 49170 RTP/AVP 0</a:t>
            </a:r>
          </a:p>
          <a:p>
            <a:pPr eaLnBrk="1" hangingPunct="1">
              <a:spcBef>
                <a:spcPct val="0"/>
              </a:spcBef>
            </a:pPr>
            <a:r>
              <a:rPr lang="en-US" altLang="zh-CN" sz="1500">
                <a:latin typeface="FuturaA Md BT" pitchFamily="34" charset="0"/>
              </a:rPr>
              <a:t>M=video 51372 RTP/AVP 31</a:t>
            </a:r>
          </a:p>
          <a:p>
            <a:pPr eaLnBrk="1" hangingPunct="1">
              <a:spcBef>
                <a:spcPct val="0"/>
              </a:spcBef>
            </a:pPr>
            <a:r>
              <a:rPr lang="en-US" altLang="zh-CN" sz="1500">
                <a:latin typeface="FuturaA Md BT" pitchFamily="34" charset="0"/>
              </a:rPr>
              <a:t>M=application 32416 udp wb</a:t>
            </a:r>
          </a:p>
          <a:p>
            <a:pPr eaLnBrk="1" hangingPunct="1">
              <a:spcBef>
                <a:spcPct val="0"/>
              </a:spcBef>
            </a:pPr>
            <a:r>
              <a:rPr lang="en-US" altLang="zh-CN" sz="1500">
                <a:latin typeface="FuturaA Md BT" pitchFamily="34" charset="0"/>
              </a:rPr>
              <a:t>A=orient:portrait</a:t>
            </a:r>
          </a:p>
          <a:p>
            <a:pPr eaLnBrk="1" hangingPunct="1">
              <a:spcBef>
                <a:spcPct val="0"/>
              </a:spcBef>
            </a:pPr>
            <a:endParaRPr lang="en-US" altLang="zh-CN" sz="1500">
              <a:latin typeface="FuturaA Md BT" pitchFamily="34" charset="0"/>
            </a:endParaRPr>
          </a:p>
        </p:txBody>
      </p:sp>
    </p:spTree>
    <p:extLst>
      <p:ext uri="{BB962C8B-B14F-4D97-AF65-F5344CB8AC3E}">
        <p14:creationId xmlns:p14="http://schemas.microsoft.com/office/powerpoint/2010/main" val="123387368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SDP</a:t>
            </a:r>
            <a:r>
              <a:rPr lang="zh-CN" altLang="en-US" smtClean="0">
                <a:ea typeface="宋体" panose="02010600030101010101" pitchFamily="2" charset="-122"/>
              </a:rPr>
              <a:t>参数说明</a:t>
            </a:r>
          </a:p>
        </p:txBody>
      </p:sp>
      <p:sp>
        <p:nvSpPr>
          <p:cNvPr id="68611" name="Rectangle 3"/>
          <p:cNvSpPr>
            <a:spLocks noGrp="1" noChangeArrowheads="1"/>
          </p:cNvSpPr>
          <p:nvPr>
            <p:ph type="body" idx="4294967295"/>
          </p:nvPr>
        </p:nvSpPr>
        <p:spPr>
          <a:xfrm>
            <a:off x="0" y="1339850"/>
            <a:ext cx="8229600" cy="5289550"/>
          </a:xfrm>
        </p:spPr>
        <p:txBody>
          <a:bodyPr/>
          <a:lstStyle/>
          <a:p>
            <a:pPr eaLnBrk="1" hangingPunct="1"/>
            <a:r>
              <a:rPr lang="en-US" altLang="zh-CN" dirty="0" smtClean="0">
                <a:ea typeface="宋体" panose="02010600030101010101" pitchFamily="2" charset="-122"/>
              </a:rPr>
              <a:t>V=0:</a:t>
            </a:r>
            <a:r>
              <a:rPr lang="zh-CN" altLang="en-US" dirty="0" smtClean="0">
                <a:ea typeface="宋体" panose="02010600030101010101" pitchFamily="2" charset="-122"/>
              </a:rPr>
              <a:t>指出</a:t>
            </a:r>
            <a:r>
              <a:rPr lang="en-US" altLang="zh-CN" dirty="0" smtClean="0">
                <a:ea typeface="宋体" panose="02010600030101010101" pitchFamily="2" charset="-122"/>
              </a:rPr>
              <a:t>SDP</a:t>
            </a:r>
            <a:r>
              <a:rPr lang="zh-CN" altLang="en-US" dirty="0" smtClean="0">
                <a:ea typeface="宋体" panose="02010600030101010101" pitchFamily="2" charset="-122"/>
              </a:rPr>
              <a:t>协议的版本</a:t>
            </a:r>
          </a:p>
          <a:p>
            <a:pPr eaLnBrk="1" hangingPunct="1"/>
            <a:r>
              <a:rPr lang="en-US" altLang="zh-CN" dirty="0" smtClean="0">
                <a:ea typeface="宋体" panose="02010600030101010101" pitchFamily="2" charset="-122"/>
              </a:rPr>
              <a:t>O</a:t>
            </a:r>
            <a:r>
              <a:rPr lang="zh-CN" altLang="en-US" dirty="0" smtClean="0">
                <a:ea typeface="宋体" panose="02010600030101010101" pitchFamily="2" charset="-122"/>
              </a:rPr>
              <a:t>＝</a:t>
            </a:r>
            <a:r>
              <a:rPr lang="en-US" altLang="zh-CN" b="0" u="sng" dirty="0" err="1" smtClean="0">
                <a:solidFill>
                  <a:schemeClr val="tx1"/>
                </a:solidFill>
                <a:ea typeface="宋体" panose="02010600030101010101" pitchFamily="2" charset="-122"/>
              </a:rPr>
              <a:t>wangyu</a:t>
            </a:r>
            <a:r>
              <a:rPr lang="en-US" altLang="zh-CN" b="0" u="sng" dirty="0" smtClean="0">
                <a:solidFill>
                  <a:schemeClr val="tx1"/>
                </a:solidFill>
                <a:ea typeface="宋体" panose="02010600030101010101" pitchFamily="2" charset="-122"/>
              </a:rPr>
              <a:t> </a:t>
            </a:r>
            <a:r>
              <a:rPr lang="en-US" altLang="zh-CN" b="0" dirty="0" smtClean="0">
                <a:solidFill>
                  <a:schemeClr val="tx1"/>
                </a:solidFill>
                <a:ea typeface="宋体" panose="02010600030101010101" pitchFamily="2" charset="-122"/>
              </a:rPr>
              <a:t> </a:t>
            </a:r>
            <a:r>
              <a:rPr lang="en-US" altLang="zh-CN" b="0" u="sng" dirty="0" smtClean="0">
                <a:solidFill>
                  <a:schemeClr val="tx1"/>
                </a:solidFill>
                <a:ea typeface="宋体" panose="02010600030101010101" pitchFamily="2" charset="-122"/>
              </a:rPr>
              <a:t>2890844526</a:t>
            </a:r>
            <a:r>
              <a:rPr lang="en-US" altLang="zh-CN" b="0" dirty="0" smtClean="0">
                <a:solidFill>
                  <a:schemeClr val="tx1"/>
                </a:solidFill>
                <a:ea typeface="宋体" panose="02010600030101010101" pitchFamily="2" charset="-122"/>
              </a:rPr>
              <a:t> </a:t>
            </a:r>
            <a:r>
              <a:rPr lang="en-US" altLang="zh-CN" b="0" u="sng" dirty="0" smtClean="0">
                <a:solidFill>
                  <a:schemeClr val="tx1"/>
                </a:solidFill>
                <a:ea typeface="宋体" panose="02010600030101010101" pitchFamily="2" charset="-122"/>
              </a:rPr>
              <a:t>2890842807</a:t>
            </a:r>
            <a:r>
              <a:rPr lang="en-US" altLang="zh-CN" b="0" dirty="0" smtClean="0">
                <a:solidFill>
                  <a:schemeClr val="tx1"/>
                </a:solidFill>
                <a:ea typeface="宋体" panose="02010600030101010101" pitchFamily="2" charset="-122"/>
              </a:rPr>
              <a:t> </a:t>
            </a:r>
            <a:r>
              <a:rPr lang="en-US" altLang="zh-CN" b="0" u="sng" dirty="0" smtClean="0">
                <a:solidFill>
                  <a:schemeClr val="tx1"/>
                </a:solidFill>
                <a:ea typeface="宋体" panose="02010600030101010101" pitchFamily="2" charset="-122"/>
              </a:rPr>
              <a:t>IN</a:t>
            </a:r>
            <a:r>
              <a:rPr lang="en-US" altLang="zh-CN" b="0" dirty="0" smtClean="0">
                <a:solidFill>
                  <a:schemeClr val="tx1"/>
                </a:solidFill>
                <a:ea typeface="宋体" panose="02010600030101010101" pitchFamily="2" charset="-122"/>
              </a:rPr>
              <a:t> </a:t>
            </a:r>
            <a:r>
              <a:rPr lang="en-US" altLang="zh-CN" b="0" u="sng" dirty="0" smtClean="0">
                <a:solidFill>
                  <a:schemeClr val="tx1"/>
                </a:solidFill>
                <a:ea typeface="宋体" panose="02010600030101010101" pitchFamily="2" charset="-122"/>
              </a:rPr>
              <a:t>IP4</a:t>
            </a:r>
            <a:r>
              <a:rPr lang="en-US" altLang="zh-CN" b="0" dirty="0" smtClean="0">
                <a:solidFill>
                  <a:schemeClr val="tx1"/>
                </a:solidFill>
                <a:ea typeface="宋体" panose="02010600030101010101" pitchFamily="2" charset="-122"/>
              </a:rPr>
              <a:t> </a:t>
            </a:r>
            <a:endParaRPr lang="en-US" altLang="zh-CN" b="0" dirty="0" smtClean="0">
              <a:solidFill>
                <a:schemeClr val="tx1"/>
              </a:solidFill>
              <a:ea typeface="宋体" panose="02010600030101010101" pitchFamily="2" charset="-122"/>
            </a:endParaRPr>
          </a:p>
          <a:p>
            <a:pPr marL="0" indent="0" eaLnBrk="1" hangingPunct="1">
              <a:buNone/>
            </a:pPr>
            <a:endParaRPr lang="en-US" altLang="zh-CN" b="0" u="sng" dirty="0" smtClean="0">
              <a:solidFill>
                <a:schemeClr val="tx1"/>
              </a:solidFill>
              <a:ea typeface="宋体" panose="02010600030101010101" pitchFamily="2" charset="-122"/>
            </a:endParaRPr>
          </a:p>
          <a:p>
            <a:pPr marL="0" indent="0" eaLnBrk="1" hangingPunct="1">
              <a:buNone/>
            </a:pPr>
            <a:r>
              <a:rPr lang="en-US" altLang="zh-CN" u="sng" dirty="0">
                <a:ea typeface="宋体" panose="02010600030101010101" pitchFamily="2" charset="-122"/>
              </a:rPr>
              <a:t> </a:t>
            </a:r>
            <a:r>
              <a:rPr lang="en-US" altLang="zh-CN" u="sng" dirty="0" smtClean="0">
                <a:ea typeface="宋体" panose="02010600030101010101" pitchFamily="2" charset="-122"/>
              </a:rPr>
              <a:t>         </a:t>
            </a:r>
            <a:r>
              <a:rPr lang="en-US" altLang="zh-CN" b="0" u="sng" dirty="0" smtClean="0">
                <a:solidFill>
                  <a:schemeClr val="tx1"/>
                </a:solidFill>
                <a:ea typeface="宋体" panose="02010600030101010101" pitchFamily="2" charset="-122"/>
              </a:rPr>
              <a:t>126.16.64.4</a:t>
            </a:r>
            <a:endParaRPr lang="en-US" altLang="zh-CN" b="0" u="sng" dirty="0" smtClean="0">
              <a:solidFill>
                <a:schemeClr val="tx1"/>
              </a:solidFill>
              <a:ea typeface="宋体" panose="02010600030101010101" pitchFamily="2" charset="-122"/>
            </a:endParaRPr>
          </a:p>
          <a:p>
            <a:pPr eaLnBrk="1" hangingPunct="1">
              <a:buFont typeface="Wingdings" panose="05000000000000000000" pitchFamily="2" charset="2"/>
              <a:buNone/>
            </a:pP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S = </a:t>
            </a:r>
            <a:r>
              <a:rPr lang="en-US" altLang="zh-CN" b="0" u="sng" dirty="0" smtClean="0">
                <a:ea typeface="宋体" panose="02010600030101010101" pitchFamily="2" charset="-122"/>
              </a:rPr>
              <a:t>SDP</a:t>
            </a:r>
            <a:r>
              <a:rPr lang="en-US" altLang="zh-CN" u="sng" dirty="0" smtClean="0">
                <a:ea typeface="宋体" panose="02010600030101010101" pitchFamily="2" charset="-122"/>
              </a:rPr>
              <a:t> </a:t>
            </a:r>
            <a:r>
              <a:rPr lang="en-US" altLang="zh-CN" b="0" u="sng" dirty="0" smtClean="0">
                <a:ea typeface="宋体" panose="02010600030101010101" pitchFamily="2" charset="-122"/>
              </a:rPr>
              <a:t>Seminar</a:t>
            </a:r>
            <a:endParaRPr lang="en-US" altLang="zh-CN" b="0" u="sng"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I</a:t>
            </a:r>
            <a:r>
              <a:rPr lang="en-US" altLang="zh-CN" dirty="0" smtClean="0">
                <a:ea typeface="宋体" panose="02010600030101010101" pitchFamily="2" charset="-122"/>
              </a:rPr>
              <a:t>= </a:t>
            </a:r>
            <a:r>
              <a:rPr lang="en-US" altLang="zh-CN" b="0" u="sng" dirty="0" smtClean="0">
                <a:ea typeface="宋体" panose="02010600030101010101" pitchFamily="2" charset="-122"/>
              </a:rPr>
              <a:t>A Seminar on the session description protocol</a:t>
            </a:r>
          </a:p>
          <a:p>
            <a:pPr eaLnBrk="1" hangingPunct="1">
              <a:buFont typeface="Wingdings" panose="05000000000000000000" pitchFamily="2" charset="2"/>
              <a:buNone/>
            </a:pPr>
            <a:endParaRPr lang="en-US" altLang="zh-CN" b="0" u="sng" dirty="0" smtClean="0">
              <a:ea typeface="宋体" panose="02010600030101010101" pitchFamily="2" charset="-122"/>
            </a:endParaRPr>
          </a:p>
          <a:p>
            <a:pPr eaLnBrk="1" hangingPunct="1"/>
            <a:r>
              <a:rPr lang="en-US" altLang="zh-CN" dirty="0" smtClean="0">
                <a:ea typeface="宋体" panose="02010600030101010101" pitchFamily="2" charset="-122"/>
              </a:rPr>
              <a:t>U =</a:t>
            </a:r>
            <a:r>
              <a:rPr lang="en-US" altLang="zh-CN" sz="2000" b="0" u="sng" dirty="0" smtClean="0">
                <a:solidFill>
                  <a:schemeClr val="tx1"/>
                </a:solidFill>
                <a:ea typeface="宋体" panose="02010600030101010101" pitchFamily="2" charset="-122"/>
              </a:rPr>
              <a:t>http://www.alcatel-sbell.com.cn/staff/qingpu/wang.yu/sdp.03.ps</a:t>
            </a:r>
            <a:endParaRPr lang="en-US" altLang="zh-CN" sz="2000" b="0" u="sng" dirty="0" smtClean="0">
              <a:ea typeface="宋体" panose="02010600030101010101" pitchFamily="2" charset="-122"/>
            </a:endParaRPr>
          </a:p>
          <a:p>
            <a:pPr eaLnBrk="1" hangingPunct="1">
              <a:buFont typeface="Wingdings" panose="05000000000000000000" pitchFamily="2" charset="2"/>
              <a:buNone/>
            </a:pPr>
            <a:endParaRPr lang="en-US" altLang="zh-CN" sz="2000" b="0" u="sng" dirty="0" smtClean="0">
              <a:ea typeface="宋体" panose="02010600030101010101" pitchFamily="2" charset="-122"/>
            </a:endParaRPr>
          </a:p>
        </p:txBody>
      </p:sp>
      <p:sp>
        <p:nvSpPr>
          <p:cNvPr id="68612" name="Text Box 4"/>
          <p:cNvSpPr txBox="1">
            <a:spLocks noChangeArrowheads="1"/>
          </p:cNvSpPr>
          <p:nvPr/>
        </p:nvSpPr>
        <p:spPr bwMode="auto">
          <a:xfrm>
            <a:off x="1008063" y="2205754"/>
            <a:ext cx="755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用户名</a:t>
            </a:r>
          </a:p>
        </p:txBody>
      </p:sp>
      <p:sp>
        <p:nvSpPr>
          <p:cNvPr id="68613" name="Text Box 5"/>
          <p:cNvSpPr txBox="1">
            <a:spLocks noChangeArrowheads="1"/>
          </p:cNvSpPr>
          <p:nvPr/>
        </p:nvSpPr>
        <p:spPr bwMode="auto">
          <a:xfrm>
            <a:off x="2243137" y="2205753"/>
            <a:ext cx="755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会话</a:t>
            </a:r>
            <a:r>
              <a:rPr lang="en-US" altLang="zh-CN" sz="1500" dirty="0">
                <a:latin typeface="FuturaA Md BT" pitchFamily="34" charset="0"/>
              </a:rPr>
              <a:t>ID</a:t>
            </a:r>
          </a:p>
        </p:txBody>
      </p:sp>
      <p:sp>
        <p:nvSpPr>
          <p:cNvPr id="68614" name="Text Box 6"/>
          <p:cNvSpPr txBox="1">
            <a:spLocks noChangeArrowheads="1"/>
          </p:cNvSpPr>
          <p:nvPr/>
        </p:nvSpPr>
        <p:spPr bwMode="auto">
          <a:xfrm>
            <a:off x="4006850" y="2222210"/>
            <a:ext cx="565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版本</a:t>
            </a:r>
          </a:p>
        </p:txBody>
      </p:sp>
      <p:sp>
        <p:nvSpPr>
          <p:cNvPr id="68615" name="Text Box 7"/>
          <p:cNvSpPr txBox="1">
            <a:spLocks noChangeArrowheads="1"/>
          </p:cNvSpPr>
          <p:nvPr/>
        </p:nvSpPr>
        <p:spPr bwMode="auto">
          <a:xfrm>
            <a:off x="5477837" y="2221448"/>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网络类型</a:t>
            </a:r>
          </a:p>
        </p:txBody>
      </p:sp>
      <p:sp>
        <p:nvSpPr>
          <p:cNvPr id="68616" name="Text Box 8"/>
          <p:cNvSpPr txBox="1">
            <a:spLocks noChangeArrowheads="1"/>
          </p:cNvSpPr>
          <p:nvPr/>
        </p:nvSpPr>
        <p:spPr bwMode="auto">
          <a:xfrm>
            <a:off x="6329530" y="2221448"/>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地址类型</a:t>
            </a:r>
          </a:p>
        </p:txBody>
      </p:sp>
      <p:sp>
        <p:nvSpPr>
          <p:cNvPr id="68617" name="Line 9"/>
          <p:cNvSpPr>
            <a:spLocks noChangeShapeType="1"/>
          </p:cNvSpPr>
          <p:nvPr/>
        </p:nvSpPr>
        <p:spPr bwMode="auto">
          <a:xfrm flipV="1">
            <a:off x="5580063" y="2060575"/>
            <a:ext cx="0" cy="504825"/>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8" name="Text Box 10"/>
          <p:cNvSpPr txBox="1">
            <a:spLocks noChangeArrowheads="1"/>
          </p:cNvSpPr>
          <p:nvPr/>
        </p:nvSpPr>
        <p:spPr bwMode="auto">
          <a:xfrm>
            <a:off x="1485900" y="3258345"/>
            <a:ext cx="565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地址</a:t>
            </a:r>
          </a:p>
        </p:txBody>
      </p:sp>
      <p:sp>
        <p:nvSpPr>
          <p:cNvPr id="68619" name="Text Box 11"/>
          <p:cNvSpPr txBox="1">
            <a:spLocks noChangeArrowheads="1"/>
          </p:cNvSpPr>
          <p:nvPr/>
        </p:nvSpPr>
        <p:spPr bwMode="auto">
          <a:xfrm>
            <a:off x="1274519" y="4257239"/>
            <a:ext cx="755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会话名</a:t>
            </a:r>
          </a:p>
        </p:txBody>
      </p:sp>
      <p:sp>
        <p:nvSpPr>
          <p:cNvPr id="68620" name="Text Box 12"/>
          <p:cNvSpPr txBox="1">
            <a:spLocks noChangeArrowheads="1"/>
          </p:cNvSpPr>
          <p:nvPr/>
        </p:nvSpPr>
        <p:spPr bwMode="auto">
          <a:xfrm>
            <a:off x="155575" y="3585806"/>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会话描述</a:t>
            </a:r>
          </a:p>
        </p:txBody>
      </p:sp>
      <p:sp>
        <p:nvSpPr>
          <p:cNvPr id="68621" name="Text Box 13"/>
          <p:cNvSpPr txBox="1">
            <a:spLocks noChangeArrowheads="1"/>
          </p:cNvSpPr>
          <p:nvPr/>
        </p:nvSpPr>
        <p:spPr bwMode="auto">
          <a:xfrm>
            <a:off x="2030169" y="5326028"/>
            <a:ext cx="2470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关于本会议的附加信息指针</a:t>
            </a:r>
          </a:p>
        </p:txBody>
      </p:sp>
    </p:spTree>
    <p:extLst>
      <p:ext uri="{BB962C8B-B14F-4D97-AF65-F5344CB8AC3E}">
        <p14:creationId xmlns:p14="http://schemas.microsoft.com/office/powerpoint/2010/main" val="366469435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4"/>
          <p:cNvSpPr>
            <a:spLocks noGrp="1" noChangeArrowheads="1"/>
          </p:cNvSpPr>
          <p:nvPr>
            <p:ph type="title"/>
          </p:nvPr>
        </p:nvSpPr>
        <p:spPr>
          <a:xfrm>
            <a:off x="2663825" y="113001"/>
            <a:ext cx="3048000" cy="777875"/>
          </a:xfrm>
        </p:spPr>
        <p:txBody>
          <a:bodyPr>
            <a:normAutofit fontScale="90000"/>
          </a:bodyPr>
          <a:lstStyle/>
          <a:p>
            <a:pPr eaLnBrk="1" hangingPunct="1"/>
            <a:r>
              <a:rPr lang="en-US" altLang="zh-CN" dirty="0" smtClean="0">
                <a:ea typeface="宋体" panose="02010600030101010101" pitchFamily="2" charset="-122"/>
              </a:rPr>
              <a:t>SDP</a:t>
            </a:r>
            <a:r>
              <a:rPr lang="zh-CN" altLang="en-US" dirty="0" smtClean="0">
                <a:ea typeface="宋体" panose="02010600030101010101" pitchFamily="2" charset="-122"/>
              </a:rPr>
              <a:t>参数说明</a:t>
            </a:r>
          </a:p>
        </p:txBody>
      </p:sp>
      <p:sp>
        <p:nvSpPr>
          <p:cNvPr id="69635" name="Rectangle 2"/>
          <p:cNvSpPr>
            <a:spLocks noGrp="1" noChangeArrowheads="1"/>
          </p:cNvSpPr>
          <p:nvPr>
            <p:ph idx="1"/>
          </p:nvPr>
        </p:nvSpPr>
        <p:spPr>
          <a:xfrm>
            <a:off x="457200" y="1268413"/>
            <a:ext cx="8229600" cy="5218113"/>
          </a:xfrm>
        </p:spPr>
        <p:txBody>
          <a:bodyPr/>
          <a:lstStyle/>
          <a:p>
            <a:pPr eaLnBrk="1" hangingPunct="1"/>
            <a:r>
              <a:rPr lang="en-US" altLang="zh-CN" dirty="0" smtClean="0">
                <a:ea typeface="宋体" panose="02010600030101010101" pitchFamily="2" charset="-122"/>
              </a:rPr>
              <a:t>e= </a:t>
            </a:r>
            <a:r>
              <a:rPr lang="en-US" altLang="zh-CN" b="0" u="sng" dirty="0" smtClean="0">
                <a:solidFill>
                  <a:schemeClr val="tx1"/>
                </a:solidFill>
                <a:ea typeface="宋体" panose="02010600030101010101" pitchFamily="2" charset="-122"/>
              </a:rPr>
              <a:t>wang.yu@alcatel-sbell.com.cn</a:t>
            </a:r>
            <a:endParaRPr lang="en-US" altLang="zh-CN" b="0" u="sng" dirty="0" smtClean="0">
              <a:ea typeface="宋体" panose="02010600030101010101" pitchFamily="2" charset="-122"/>
            </a:endParaRPr>
          </a:p>
          <a:p>
            <a:pPr eaLnBrk="1" hangingPunct="1">
              <a:buFont typeface="Wingdings" panose="05000000000000000000" pitchFamily="2" charset="2"/>
              <a:buNone/>
            </a:pPr>
            <a:endParaRPr lang="en-US" altLang="zh-CN" u="sng" dirty="0" smtClean="0">
              <a:ea typeface="宋体" panose="02010600030101010101" pitchFamily="2" charset="-122"/>
            </a:endParaRPr>
          </a:p>
          <a:p>
            <a:pPr eaLnBrk="1" hangingPunct="1"/>
            <a:r>
              <a:rPr lang="en-US" altLang="zh-CN" dirty="0" smtClean="0">
                <a:ea typeface="宋体" panose="02010600030101010101" pitchFamily="2" charset="-122"/>
              </a:rPr>
              <a:t>c = </a:t>
            </a:r>
            <a:r>
              <a:rPr lang="en-US" altLang="zh-CN" b="0" u="sng" dirty="0" smtClean="0">
                <a:solidFill>
                  <a:schemeClr val="tx1"/>
                </a:solidFill>
                <a:ea typeface="宋体" panose="02010600030101010101" pitchFamily="2" charset="-122"/>
              </a:rPr>
              <a:t>IN</a:t>
            </a:r>
            <a:r>
              <a:rPr lang="en-US" altLang="zh-CN" b="0" dirty="0" smtClean="0">
                <a:solidFill>
                  <a:schemeClr val="tx1"/>
                </a:solidFill>
                <a:ea typeface="宋体" panose="02010600030101010101" pitchFamily="2" charset="-122"/>
              </a:rPr>
              <a:t>  </a:t>
            </a:r>
            <a:r>
              <a:rPr lang="en-US" altLang="zh-CN" b="0" u="sng" dirty="0" smtClean="0">
                <a:solidFill>
                  <a:schemeClr val="tx1"/>
                </a:solidFill>
                <a:ea typeface="宋体" panose="02010600030101010101" pitchFamily="2" charset="-122"/>
              </a:rPr>
              <a:t>IP4</a:t>
            </a:r>
            <a:r>
              <a:rPr lang="en-US" altLang="zh-CN" b="0" dirty="0" smtClean="0">
                <a:solidFill>
                  <a:schemeClr val="tx1"/>
                </a:solidFill>
                <a:ea typeface="宋体" panose="02010600030101010101" pitchFamily="2" charset="-122"/>
              </a:rPr>
              <a:t>  </a:t>
            </a:r>
            <a:r>
              <a:rPr lang="en-US" altLang="zh-CN" b="0" u="sng" dirty="0" smtClean="0">
                <a:solidFill>
                  <a:schemeClr val="tx1"/>
                </a:solidFill>
                <a:ea typeface="宋体" panose="02010600030101010101" pitchFamily="2" charset="-122"/>
              </a:rPr>
              <a:t>224.2.17.12/127</a:t>
            </a:r>
          </a:p>
          <a:p>
            <a:pPr eaLnBrk="1" hangingPunct="1">
              <a:buFont typeface="Wingdings" panose="05000000000000000000" pitchFamily="2" charset="2"/>
              <a:buNone/>
            </a:pPr>
            <a:endParaRPr lang="en-US" altLang="zh-CN" u="sng" dirty="0" smtClean="0">
              <a:ea typeface="宋体" panose="02010600030101010101" pitchFamily="2" charset="-122"/>
            </a:endParaRPr>
          </a:p>
          <a:p>
            <a:pPr eaLnBrk="1" hangingPunct="1"/>
            <a:r>
              <a:rPr lang="en-US" altLang="zh-CN" dirty="0" smtClean="0">
                <a:ea typeface="宋体" panose="02010600030101010101" pitchFamily="2" charset="-122"/>
              </a:rPr>
              <a:t>t = </a:t>
            </a:r>
            <a:r>
              <a:rPr lang="en-US" altLang="zh-CN" b="0" u="sng" dirty="0" smtClean="0">
                <a:solidFill>
                  <a:schemeClr val="tx1"/>
                </a:solidFill>
                <a:ea typeface="宋体" panose="02010600030101010101" pitchFamily="2" charset="-122"/>
              </a:rPr>
              <a:t>2873397496</a:t>
            </a:r>
            <a:r>
              <a:rPr lang="en-US" altLang="zh-CN" b="0" dirty="0" smtClean="0">
                <a:solidFill>
                  <a:schemeClr val="tx1"/>
                </a:solidFill>
                <a:ea typeface="宋体" panose="02010600030101010101" pitchFamily="2" charset="-122"/>
              </a:rPr>
              <a:t>   </a:t>
            </a:r>
            <a:r>
              <a:rPr lang="en-US" altLang="zh-CN" b="0" u="sng" dirty="0" smtClean="0">
                <a:solidFill>
                  <a:schemeClr val="tx1"/>
                </a:solidFill>
                <a:ea typeface="宋体" panose="02010600030101010101" pitchFamily="2" charset="-122"/>
              </a:rPr>
              <a:t>2873404696</a:t>
            </a:r>
            <a:endParaRPr lang="en-US" altLang="zh-CN" b="0" u="sng" dirty="0" smtClean="0">
              <a:ea typeface="宋体" panose="02010600030101010101" pitchFamily="2" charset="-122"/>
            </a:endParaRPr>
          </a:p>
          <a:p>
            <a:pPr eaLnBrk="1" hangingPunct="1">
              <a:buFont typeface="Wingdings" panose="05000000000000000000" pitchFamily="2" charset="2"/>
              <a:buNone/>
            </a:pPr>
            <a:endParaRPr lang="en-US" altLang="zh-CN" u="sng" dirty="0" smtClean="0">
              <a:ea typeface="宋体" panose="02010600030101010101" pitchFamily="2" charset="-122"/>
            </a:endParaRPr>
          </a:p>
          <a:p>
            <a:pPr eaLnBrk="1" hangingPunct="1"/>
            <a:r>
              <a:rPr lang="en-US" altLang="zh-CN" dirty="0" smtClean="0">
                <a:ea typeface="宋体" panose="02010600030101010101" pitchFamily="2" charset="-122"/>
              </a:rPr>
              <a:t>a = </a:t>
            </a:r>
            <a:r>
              <a:rPr lang="en-US" altLang="zh-CN" b="0" u="sng" dirty="0" err="1" smtClean="0">
                <a:solidFill>
                  <a:schemeClr val="tx1"/>
                </a:solidFill>
                <a:ea typeface="宋体" panose="02010600030101010101" pitchFamily="2" charset="-122"/>
              </a:rPr>
              <a:t>recvonly</a:t>
            </a:r>
            <a:endParaRPr lang="en-US" altLang="zh-CN" b="0" u="sng" dirty="0" smtClean="0">
              <a:ea typeface="宋体" panose="02010600030101010101" pitchFamily="2" charset="-122"/>
            </a:endParaRPr>
          </a:p>
          <a:p>
            <a:pPr eaLnBrk="1" hangingPunct="1">
              <a:buFont typeface="Wingdings" panose="05000000000000000000" pitchFamily="2" charset="2"/>
              <a:buNone/>
            </a:pPr>
            <a:endParaRPr lang="en-US" altLang="zh-CN" u="sng" dirty="0" smtClean="0">
              <a:ea typeface="宋体" panose="02010600030101010101" pitchFamily="2" charset="-122"/>
            </a:endParaRPr>
          </a:p>
          <a:p>
            <a:pPr eaLnBrk="1" hangingPunct="1"/>
            <a:r>
              <a:rPr lang="en-US" altLang="zh-CN" dirty="0" smtClean="0">
                <a:ea typeface="宋体" panose="02010600030101010101" pitchFamily="2" charset="-122"/>
              </a:rPr>
              <a:t>m = </a:t>
            </a:r>
            <a:r>
              <a:rPr lang="en-US" altLang="zh-CN" b="0" u="sng" dirty="0" smtClean="0">
                <a:solidFill>
                  <a:schemeClr val="tx1"/>
                </a:solidFill>
                <a:ea typeface="宋体" panose="02010600030101010101" pitchFamily="2" charset="-122"/>
              </a:rPr>
              <a:t>audio </a:t>
            </a:r>
            <a:r>
              <a:rPr lang="en-US" altLang="zh-CN" b="0" dirty="0" smtClean="0">
                <a:solidFill>
                  <a:schemeClr val="tx1"/>
                </a:solidFill>
                <a:ea typeface="宋体" panose="02010600030101010101" pitchFamily="2" charset="-122"/>
              </a:rPr>
              <a:t> </a:t>
            </a:r>
            <a:r>
              <a:rPr lang="en-US" altLang="zh-CN" b="0" u="sng" dirty="0" smtClean="0">
                <a:solidFill>
                  <a:schemeClr val="tx1"/>
                </a:solidFill>
                <a:ea typeface="宋体" panose="02010600030101010101" pitchFamily="2" charset="-122"/>
              </a:rPr>
              <a:t>49170</a:t>
            </a:r>
            <a:r>
              <a:rPr lang="en-US" altLang="zh-CN" b="0" dirty="0" smtClean="0">
                <a:solidFill>
                  <a:schemeClr val="tx1"/>
                </a:solidFill>
                <a:ea typeface="宋体" panose="02010600030101010101" pitchFamily="2" charset="-122"/>
              </a:rPr>
              <a:t>   </a:t>
            </a:r>
            <a:r>
              <a:rPr lang="en-US" altLang="zh-CN" b="0" u="sng" dirty="0" smtClean="0">
                <a:solidFill>
                  <a:schemeClr val="tx1"/>
                </a:solidFill>
                <a:ea typeface="宋体" panose="02010600030101010101" pitchFamily="2" charset="-122"/>
              </a:rPr>
              <a:t>RTP/AVP</a:t>
            </a:r>
            <a:r>
              <a:rPr lang="en-US" altLang="zh-CN" b="0" dirty="0" smtClean="0">
                <a:solidFill>
                  <a:schemeClr val="tx1"/>
                </a:solidFill>
                <a:ea typeface="宋体" panose="02010600030101010101" pitchFamily="2" charset="-122"/>
              </a:rPr>
              <a:t>   </a:t>
            </a:r>
            <a:r>
              <a:rPr lang="en-US" altLang="zh-CN" b="0" u="sng" dirty="0" smtClean="0">
                <a:solidFill>
                  <a:schemeClr val="tx1"/>
                </a:solidFill>
                <a:ea typeface="宋体" panose="02010600030101010101" pitchFamily="2" charset="-122"/>
              </a:rPr>
              <a:t>0</a:t>
            </a:r>
          </a:p>
          <a:p>
            <a:pPr eaLnBrk="1" hangingPunct="1">
              <a:buFont typeface="Wingdings" panose="05000000000000000000" pitchFamily="2" charset="2"/>
              <a:buNone/>
            </a:pPr>
            <a:endParaRPr lang="en-US" altLang="zh-CN" u="sng" dirty="0" smtClean="0">
              <a:ea typeface="宋体" panose="02010600030101010101" pitchFamily="2" charset="-122"/>
            </a:endParaRPr>
          </a:p>
        </p:txBody>
      </p:sp>
      <p:sp>
        <p:nvSpPr>
          <p:cNvPr id="69636" name="Text Box 3"/>
          <p:cNvSpPr txBox="1">
            <a:spLocks noChangeArrowheads="1"/>
          </p:cNvSpPr>
          <p:nvPr/>
        </p:nvSpPr>
        <p:spPr bwMode="auto">
          <a:xfrm>
            <a:off x="2370138" y="1615473"/>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邮件地址</a:t>
            </a:r>
          </a:p>
        </p:txBody>
      </p:sp>
      <p:sp>
        <p:nvSpPr>
          <p:cNvPr id="69637" name="Text Box 4"/>
          <p:cNvSpPr txBox="1">
            <a:spLocks noChangeArrowheads="1"/>
          </p:cNvSpPr>
          <p:nvPr/>
        </p:nvSpPr>
        <p:spPr bwMode="auto">
          <a:xfrm>
            <a:off x="776340" y="2689095"/>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网络类型</a:t>
            </a:r>
          </a:p>
        </p:txBody>
      </p:sp>
      <p:sp>
        <p:nvSpPr>
          <p:cNvPr id="69638" name="Text Box 5"/>
          <p:cNvSpPr txBox="1">
            <a:spLocks noChangeArrowheads="1"/>
          </p:cNvSpPr>
          <p:nvPr/>
        </p:nvSpPr>
        <p:spPr bwMode="auto">
          <a:xfrm>
            <a:off x="1593345" y="2685887"/>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地址类型</a:t>
            </a:r>
          </a:p>
        </p:txBody>
      </p:sp>
      <p:sp>
        <p:nvSpPr>
          <p:cNvPr id="69639" name="Text Box 6"/>
          <p:cNvSpPr txBox="1">
            <a:spLocks noChangeArrowheads="1"/>
          </p:cNvSpPr>
          <p:nvPr/>
        </p:nvSpPr>
        <p:spPr bwMode="auto">
          <a:xfrm>
            <a:off x="2858635" y="2683135"/>
            <a:ext cx="1136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连接的地址</a:t>
            </a:r>
          </a:p>
        </p:txBody>
      </p:sp>
      <p:sp>
        <p:nvSpPr>
          <p:cNvPr id="69640" name="Text Box 7"/>
          <p:cNvSpPr txBox="1">
            <a:spLocks noChangeArrowheads="1"/>
          </p:cNvSpPr>
          <p:nvPr/>
        </p:nvSpPr>
        <p:spPr bwMode="auto">
          <a:xfrm>
            <a:off x="1476375" y="3701076"/>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开始时间</a:t>
            </a:r>
          </a:p>
        </p:txBody>
      </p:sp>
      <p:sp>
        <p:nvSpPr>
          <p:cNvPr id="69641" name="Text Box 8"/>
          <p:cNvSpPr txBox="1">
            <a:spLocks noChangeArrowheads="1"/>
          </p:cNvSpPr>
          <p:nvPr/>
        </p:nvSpPr>
        <p:spPr bwMode="auto">
          <a:xfrm>
            <a:off x="3316288" y="3717131"/>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终止时间</a:t>
            </a:r>
          </a:p>
        </p:txBody>
      </p:sp>
      <p:sp>
        <p:nvSpPr>
          <p:cNvPr id="69642" name="Text Box 9"/>
          <p:cNvSpPr txBox="1">
            <a:spLocks noChangeArrowheads="1"/>
          </p:cNvSpPr>
          <p:nvPr/>
        </p:nvSpPr>
        <p:spPr bwMode="auto">
          <a:xfrm>
            <a:off x="1091695" y="4751127"/>
            <a:ext cx="2895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本会话仅仅是个</a:t>
            </a:r>
            <a:r>
              <a:rPr lang="en-US" altLang="zh-CN" sz="1500" dirty="0">
                <a:latin typeface="FuturaA Md BT" pitchFamily="34" charset="0"/>
              </a:rPr>
              <a:t>receive</a:t>
            </a:r>
            <a:r>
              <a:rPr lang="zh-CN" altLang="en-US" sz="1500" dirty="0">
                <a:latin typeface="FuturaA Md BT" pitchFamily="34" charset="0"/>
              </a:rPr>
              <a:t>会话过程</a:t>
            </a:r>
          </a:p>
        </p:txBody>
      </p:sp>
      <p:sp>
        <p:nvSpPr>
          <p:cNvPr id="69643" name="Text Box 10"/>
          <p:cNvSpPr txBox="1">
            <a:spLocks noChangeArrowheads="1"/>
          </p:cNvSpPr>
          <p:nvPr/>
        </p:nvSpPr>
        <p:spPr bwMode="auto">
          <a:xfrm>
            <a:off x="1339850" y="5793591"/>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媒体类型</a:t>
            </a:r>
          </a:p>
        </p:txBody>
      </p:sp>
      <p:sp>
        <p:nvSpPr>
          <p:cNvPr id="69644" name="Text Box 11"/>
          <p:cNvSpPr txBox="1">
            <a:spLocks noChangeArrowheads="1"/>
          </p:cNvSpPr>
          <p:nvPr/>
        </p:nvSpPr>
        <p:spPr bwMode="auto">
          <a:xfrm>
            <a:off x="2376488" y="5810232"/>
            <a:ext cx="755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端口号</a:t>
            </a:r>
          </a:p>
        </p:txBody>
      </p:sp>
      <p:sp>
        <p:nvSpPr>
          <p:cNvPr id="69645" name="Text Box 12"/>
          <p:cNvSpPr txBox="1">
            <a:spLocks noChangeArrowheads="1"/>
          </p:cNvSpPr>
          <p:nvPr/>
        </p:nvSpPr>
        <p:spPr bwMode="auto">
          <a:xfrm>
            <a:off x="3411538" y="5810232"/>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传送协议</a:t>
            </a:r>
          </a:p>
        </p:txBody>
      </p:sp>
      <p:sp>
        <p:nvSpPr>
          <p:cNvPr id="69646" name="Text Box 13"/>
          <p:cNvSpPr txBox="1">
            <a:spLocks noChangeArrowheads="1"/>
          </p:cNvSpPr>
          <p:nvPr/>
        </p:nvSpPr>
        <p:spPr bwMode="auto">
          <a:xfrm>
            <a:off x="4765675" y="5793590"/>
            <a:ext cx="946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dirty="0">
                <a:latin typeface="FuturaA Md BT" pitchFamily="34" charset="0"/>
              </a:rPr>
              <a:t>媒体类型</a:t>
            </a:r>
          </a:p>
        </p:txBody>
      </p:sp>
    </p:spTree>
    <p:extLst>
      <p:ext uri="{BB962C8B-B14F-4D97-AF65-F5344CB8AC3E}">
        <p14:creationId xmlns:p14="http://schemas.microsoft.com/office/powerpoint/2010/main" val="370026441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p:txBody>
          <a:bodyPr/>
          <a:lstStyle/>
          <a:p>
            <a:pPr eaLnBrk="1" hangingPunct="1"/>
            <a:r>
              <a:rPr lang="zh-CN" altLang="en-US" sz="6000" smtClean="0">
                <a:ea typeface="宋体" panose="02010600030101010101" pitchFamily="2" charset="-122"/>
              </a:rPr>
              <a:t>标准的</a:t>
            </a:r>
            <a:r>
              <a:rPr lang="en-US" altLang="zh-CN" sz="6000" smtClean="0">
                <a:ea typeface="宋体" panose="02010600030101010101" pitchFamily="2" charset="-122"/>
              </a:rPr>
              <a:t>SIP</a:t>
            </a:r>
            <a:r>
              <a:rPr lang="zh-CN" altLang="en-US" sz="6000" smtClean="0">
                <a:ea typeface="宋体" panose="02010600030101010101" pitchFamily="2" charset="-122"/>
              </a:rPr>
              <a:t>呼叫流程</a:t>
            </a:r>
          </a:p>
        </p:txBody>
      </p:sp>
    </p:spTree>
    <p:extLst>
      <p:ext uri="{BB962C8B-B14F-4D97-AF65-F5344CB8AC3E}">
        <p14:creationId xmlns:p14="http://schemas.microsoft.com/office/powerpoint/2010/main" val="72298246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p:cNvGrpSpPr>
            <a:grpSpLocks/>
          </p:cNvGrpSpPr>
          <p:nvPr/>
        </p:nvGrpSpPr>
        <p:grpSpPr bwMode="auto">
          <a:xfrm>
            <a:off x="1835150" y="1916113"/>
            <a:ext cx="4465638" cy="3386137"/>
            <a:chOff x="1020" y="709"/>
            <a:chExt cx="2949" cy="2631"/>
          </a:xfrm>
        </p:grpSpPr>
        <p:sp>
          <p:nvSpPr>
            <p:cNvPr id="71687" name="Line 3"/>
            <p:cNvSpPr>
              <a:spLocks noChangeShapeType="1"/>
            </p:cNvSpPr>
            <p:nvPr/>
          </p:nvSpPr>
          <p:spPr bwMode="auto">
            <a:xfrm>
              <a:off x="1020" y="709"/>
              <a:ext cx="0" cy="263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8" name="Line 4"/>
            <p:cNvSpPr>
              <a:spLocks noChangeShapeType="1"/>
            </p:cNvSpPr>
            <p:nvPr/>
          </p:nvSpPr>
          <p:spPr bwMode="auto">
            <a:xfrm>
              <a:off x="3969" y="709"/>
              <a:ext cx="0" cy="263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9" name="Line 5"/>
            <p:cNvSpPr>
              <a:spLocks noChangeShapeType="1"/>
            </p:cNvSpPr>
            <p:nvPr/>
          </p:nvSpPr>
          <p:spPr bwMode="auto">
            <a:xfrm>
              <a:off x="1020" y="1162"/>
              <a:ext cx="2949"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0" name="Line 6"/>
            <p:cNvSpPr>
              <a:spLocks noChangeShapeType="1"/>
            </p:cNvSpPr>
            <p:nvPr/>
          </p:nvSpPr>
          <p:spPr bwMode="auto">
            <a:xfrm flipH="1">
              <a:off x="1020" y="1616"/>
              <a:ext cx="2903"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1" name="Line 7"/>
            <p:cNvSpPr>
              <a:spLocks noChangeShapeType="1"/>
            </p:cNvSpPr>
            <p:nvPr/>
          </p:nvSpPr>
          <p:spPr bwMode="auto">
            <a:xfrm flipH="1">
              <a:off x="1020" y="2659"/>
              <a:ext cx="2903"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2" name="Line 8"/>
            <p:cNvSpPr>
              <a:spLocks noChangeShapeType="1"/>
            </p:cNvSpPr>
            <p:nvPr/>
          </p:nvSpPr>
          <p:spPr bwMode="auto">
            <a:xfrm>
              <a:off x="1020" y="2115"/>
              <a:ext cx="2949"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3" name="Text Box 9"/>
            <p:cNvSpPr txBox="1">
              <a:spLocks noChangeArrowheads="1"/>
            </p:cNvSpPr>
            <p:nvPr/>
          </p:nvSpPr>
          <p:spPr bwMode="auto">
            <a:xfrm>
              <a:off x="1669" y="799"/>
              <a:ext cx="139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REGISTER(1)</a:t>
              </a:r>
            </a:p>
          </p:txBody>
        </p:sp>
        <p:sp>
          <p:nvSpPr>
            <p:cNvPr id="71694" name="Text Box 10"/>
            <p:cNvSpPr txBox="1">
              <a:spLocks noChangeArrowheads="1"/>
            </p:cNvSpPr>
            <p:nvPr/>
          </p:nvSpPr>
          <p:spPr bwMode="auto">
            <a:xfrm>
              <a:off x="1484" y="1299"/>
              <a:ext cx="196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401 Unauthorized(2)</a:t>
              </a:r>
            </a:p>
          </p:txBody>
        </p:sp>
        <p:sp>
          <p:nvSpPr>
            <p:cNvPr id="71695" name="Text Box 11"/>
            <p:cNvSpPr txBox="1">
              <a:spLocks noChangeArrowheads="1"/>
            </p:cNvSpPr>
            <p:nvPr/>
          </p:nvSpPr>
          <p:spPr bwMode="auto">
            <a:xfrm>
              <a:off x="1714" y="1753"/>
              <a:ext cx="139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REGISTER(3)</a:t>
              </a:r>
            </a:p>
          </p:txBody>
        </p:sp>
        <p:sp>
          <p:nvSpPr>
            <p:cNvPr id="71696" name="Text Box 12"/>
            <p:cNvSpPr txBox="1">
              <a:spLocks noChangeArrowheads="1"/>
            </p:cNvSpPr>
            <p:nvPr/>
          </p:nvSpPr>
          <p:spPr bwMode="auto">
            <a:xfrm>
              <a:off x="1900" y="2341"/>
              <a:ext cx="102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200 ok (4)</a:t>
              </a:r>
            </a:p>
          </p:txBody>
        </p:sp>
      </p:grpSp>
      <p:sp>
        <p:nvSpPr>
          <p:cNvPr id="71683" name="Text Box 13"/>
          <p:cNvSpPr txBox="1">
            <a:spLocks noChangeArrowheads="1"/>
          </p:cNvSpPr>
          <p:nvPr/>
        </p:nvSpPr>
        <p:spPr bwMode="auto">
          <a:xfrm>
            <a:off x="468313" y="5373688"/>
            <a:ext cx="2562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b="1">
                <a:latin typeface="FuturaA Md BT" pitchFamily="34" charset="0"/>
              </a:rPr>
              <a:t>userA</a:t>
            </a:r>
          </a:p>
          <a:p>
            <a:pPr algn="ctr" eaLnBrk="1" hangingPunct="1">
              <a:spcBef>
                <a:spcPct val="0"/>
              </a:spcBef>
            </a:pPr>
            <a:r>
              <a:rPr lang="en-US" altLang="zh-CN" sz="2400">
                <a:latin typeface="FuturaA Md BT" pitchFamily="34" charset="0"/>
              </a:rPr>
              <a:t>userA@here.com</a:t>
            </a:r>
          </a:p>
        </p:txBody>
      </p:sp>
      <p:sp>
        <p:nvSpPr>
          <p:cNvPr id="71684" name="Text Box 14"/>
          <p:cNvSpPr txBox="1">
            <a:spLocks noChangeArrowheads="1"/>
          </p:cNvSpPr>
          <p:nvPr/>
        </p:nvSpPr>
        <p:spPr bwMode="auto">
          <a:xfrm>
            <a:off x="5013325" y="5373688"/>
            <a:ext cx="2251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b="1">
                <a:latin typeface="FuturaA Md BT" pitchFamily="34" charset="0"/>
              </a:rPr>
              <a:t>SIP server</a:t>
            </a:r>
          </a:p>
          <a:p>
            <a:pPr algn="ctr" eaLnBrk="1" hangingPunct="1">
              <a:spcBef>
                <a:spcPct val="0"/>
              </a:spcBef>
            </a:pPr>
            <a:r>
              <a:rPr lang="en-US" altLang="zh-CN" sz="2400">
                <a:latin typeface="FuturaA Md BT" pitchFamily="34" charset="0"/>
              </a:rPr>
              <a:t>Ss2.wcom.com</a:t>
            </a:r>
          </a:p>
        </p:txBody>
      </p:sp>
      <p:sp>
        <p:nvSpPr>
          <p:cNvPr id="71685" name="Rectangle 15"/>
          <p:cNvSpPr>
            <a:spLocks noChangeArrowheads="1"/>
          </p:cNvSpPr>
          <p:nvPr/>
        </p:nvSpPr>
        <p:spPr bwMode="auto">
          <a:xfrm>
            <a:off x="468313" y="836613"/>
            <a:ext cx="8229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2800" b="1">
              <a:solidFill>
                <a:srgbClr val="000066"/>
              </a:solidFill>
            </a:endParaRPr>
          </a:p>
        </p:txBody>
      </p:sp>
      <p:sp>
        <p:nvSpPr>
          <p:cNvPr id="71686" name="Rectangle 16"/>
          <p:cNvSpPr>
            <a:spLocks noGrp="1" noChangeArrowheads="1"/>
          </p:cNvSpPr>
          <p:nvPr>
            <p:ph type="title"/>
          </p:nvPr>
        </p:nvSpPr>
        <p:spPr>
          <a:xfrm>
            <a:off x="381000" y="762000"/>
            <a:ext cx="8229600" cy="777875"/>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客户机注册</a:t>
            </a:r>
            <a:r>
              <a:rPr lang="en-US" altLang="zh-CN" smtClean="0">
                <a:ea typeface="宋体" panose="02010600030101010101" pitchFamily="2" charset="-122"/>
              </a:rPr>
              <a:t>(Registration)</a:t>
            </a:r>
          </a:p>
        </p:txBody>
      </p:sp>
    </p:spTree>
    <p:extLst>
      <p:ext uri="{BB962C8B-B14F-4D97-AF65-F5344CB8AC3E}">
        <p14:creationId xmlns:p14="http://schemas.microsoft.com/office/powerpoint/2010/main" val="264352382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1143000" y="1600200"/>
            <a:ext cx="6494463" cy="4494213"/>
            <a:chOff x="1278" y="755"/>
            <a:chExt cx="2976" cy="2312"/>
          </a:xfrm>
        </p:grpSpPr>
        <p:pic>
          <p:nvPicPr>
            <p:cNvPr id="7270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3" y="1707"/>
              <a:ext cx="606"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981"/>
              <a:ext cx="49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Line 5"/>
            <p:cNvSpPr>
              <a:spLocks noChangeShapeType="1"/>
            </p:cNvSpPr>
            <p:nvPr/>
          </p:nvSpPr>
          <p:spPr bwMode="auto">
            <a:xfrm flipV="1">
              <a:off x="1882" y="1254"/>
              <a:ext cx="862" cy="589"/>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2" name="Line 6"/>
            <p:cNvSpPr>
              <a:spLocks noChangeShapeType="1"/>
            </p:cNvSpPr>
            <p:nvPr/>
          </p:nvSpPr>
          <p:spPr bwMode="auto">
            <a:xfrm>
              <a:off x="2109" y="2251"/>
              <a:ext cx="1542" cy="273"/>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3" name="Line 7"/>
            <p:cNvSpPr>
              <a:spLocks noChangeShapeType="1"/>
            </p:cNvSpPr>
            <p:nvPr/>
          </p:nvSpPr>
          <p:spPr bwMode="auto">
            <a:xfrm flipH="1" flipV="1">
              <a:off x="2018" y="2387"/>
              <a:ext cx="1497" cy="272"/>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4" name="Line 8"/>
            <p:cNvSpPr>
              <a:spLocks noChangeShapeType="1"/>
            </p:cNvSpPr>
            <p:nvPr/>
          </p:nvSpPr>
          <p:spPr bwMode="auto">
            <a:xfrm flipH="1">
              <a:off x="1927" y="1571"/>
              <a:ext cx="862" cy="499"/>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5" name="Text Box 9"/>
            <p:cNvSpPr txBox="1">
              <a:spLocks noChangeArrowheads="1"/>
            </p:cNvSpPr>
            <p:nvPr/>
          </p:nvSpPr>
          <p:spPr bwMode="auto">
            <a:xfrm>
              <a:off x="1278" y="2387"/>
              <a:ext cx="77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userA@here.com</a:t>
              </a:r>
            </a:p>
          </p:txBody>
        </p:sp>
        <p:sp>
          <p:nvSpPr>
            <p:cNvPr id="72716" name="Text Box 10"/>
            <p:cNvSpPr txBox="1">
              <a:spLocks noChangeArrowheads="1"/>
            </p:cNvSpPr>
            <p:nvPr/>
          </p:nvSpPr>
          <p:spPr bwMode="auto">
            <a:xfrm>
              <a:off x="1980" y="1254"/>
              <a:ext cx="28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请 求</a:t>
              </a:r>
            </a:p>
          </p:txBody>
        </p:sp>
        <p:sp>
          <p:nvSpPr>
            <p:cNvPr id="72717" name="Text Box 11"/>
            <p:cNvSpPr txBox="1">
              <a:spLocks noChangeArrowheads="1"/>
            </p:cNvSpPr>
            <p:nvPr/>
          </p:nvSpPr>
          <p:spPr bwMode="auto">
            <a:xfrm>
              <a:off x="2767" y="2108"/>
              <a:ext cx="43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latin typeface="FuturaA Md BT" pitchFamily="34" charset="0"/>
                </a:rPr>
                <a:t>注册请求</a:t>
              </a:r>
            </a:p>
          </p:txBody>
        </p:sp>
        <p:sp>
          <p:nvSpPr>
            <p:cNvPr id="72718" name="Text Box 12"/>
            <p:cNvSpPr txBox="1">
              <a:spLocks noChangeArrowheads="1"/>
            </p:cNvSpPr>
            <p:nvPr/>
          </p:nvSpPr>
          <p:spPr bwMode="auto">
            <a:xfrm>
              <a:off x="2298" y="1843"/>
              <a:ext cx="28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sp>
          <p:nvSpPr>
            <p:cNvPr id="72719" name="Text Box 13"/>
            <p:cNvSpPr txBox="1">
              <a:spLocks noChangeArrowheads="1"/>
            </p:cNvSpPr>
            <p:nvPr/>
          </p:nvSpPr>
          <p:spPr bwMode="auto">
            <a:xfrm>
              <a:off x="2661" y="2660"/>
              <a:ext cx="28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a:solidFill>
                    <a:srgbClr val="FF6600"/>
                  </a:solidFill>
                  <a:latin typeface="FuturaA Md BT" pitchFamily="34" charset="0"/>
                </a:rPr>
                <a:t>响 应</a:t>
              </a:r>
            </a:p>
          </p:txBody>
        </p:sp>
        <p:pic>
          <p:nvPicPr>
            <p:cNvPr id="72720"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6" y="2341"/>
              <a:ext cx="49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1" name="Text Box 15"/>
            <p:cNvSpPr txBox="1">
              <a:spLocks noChangeArrowheads="1"/>
            </p:cNvSpPr>
            <p:nvPr/>
          </p:nvSpPr>
          <p:spPr bwMode="auto">
            <a:xfrm>
              <a:off x="2805" y="755"/>
              <a:ext cx="5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定位服务器</a:t>
              </a:r>
            </a:p>
          </p:txBody>
        </p:sp>
        <p:sp>
          <p:nvSpPr>
            <p:cNvPr id="72722" name="Text Box 16"/>
            <p:cNvSpPr txBox="1">
              <a:spLocks noChangeArrowheads="1"/>
            </p:cNvSpPr>
            <p:nvPr/>
          </p:nvSpPr>
          <p:spPr bwMode="auto">
            <a:xfrm>
              <a:off x="3577" y="1979"/>
              <a:ext cx="67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注册服务器</a:t>
              </a:r>
            </a:p>
            <a:p>
              <a:pPr algn="ctr" eaLnBrk="1" hangingPunct="1">
                <a:spcBef>
                  <a:spcPct val="0"/>
                </a:spcBef>
              </a:pPr>
              <a:r>
                <a:rPr lang="en-US" altLang="zh-CN" sz="1500" b="1">
                  <a:latin typeface="FuturaA Md BT" pitchFamily="34" charset="0"/>
                </a:rPr>
                <a:t>Ss2.wcom.com</a:t>
              </a:r>
            </a:p>
          </p:txBody>
        </p:sp>
      </p:grpSp>
      <p:sp>
        <p:nvSpPr>
          <p:cNvPr id="72707" name="Rectangle 17"/>
          <p:cNvSpPr>
            <a:spLocks noChangeArrowheads="1"/>
          </p:cNvSpPr>
          <p:nvPr/>
        </p:nvSpPr>
        <p:spPr bwMode="auto">
          <a:xfrm>
            <a:off x="468313" y="765175"/>
            <a:ext cx="8229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2800" b="1">
              <a:solidFill>
                <a:srgbClr val="000066"/>
              </a:solidFill>
            </a:endParaRPr>
          </a:p>
        </p:txBody>
      </p:sp>
      <p:sp>
        <p:nvSpPr>
          <p:cNvPr id="72708" name="Rectangle 18"/>
          <p:cNvSpPr>
            <a:spLocks noGrp="1" noChangeArrowheads="1"/>
          </p:cNvSpPr>
          <p:nvPr>
            <p:ph type="title"/>
          </p:nvPr>
        </p:nvSpPr>
        <p:spPr>
          <a:xfrm>
            <a:off x="304800" y="762000"/>
            <a:ext cx="8229600" cy="777875"/>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客户机注册</a:t>
            </a:r>
          </a:p>
        </p:txBody>
      </p:sp>
    </p:spTree>
    <p:extLst>
      <p:ext uri="{BB962C8B-B14F-4D97-AF65-F5344CB8AC3E}">
        <p14:creationId xmlns:p14="http://schemas.microsoft.com/office/powerpoint/2010/main" val="3132836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SIP </a:t>
            </a:r>
            <a:r>
              <a:rPr lang="zh-CN" altLang="en-US" smtClean="0">
                <a:ea typeface="宋体" panose="02010600030101010101" pitchFamily="2" charset="-122"/>
              </a:rPr>
              <a:t>鉴权</a:t>
            </a:r>
          </a:p>
        </p:txBody>
      </p:sp>
      <p:sp>
        <p:nvSpPr>
          <p:cNvPr id="73731" name="Line 3"/>
          <p:cNvSpPr>
            <a:spLocks noChangeShapeType="1"/>
          </p:cNvSpPr>
          <p:nvPr/>
        </p:nvSpPr>
        <p:spPr bwMode="auto">
          <a:xfrm>
            <a:off x="6553200" y="1752600"/>
            <a:ext cx="0" cy="381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2" name="Line 4"/>
          <p:cNvSpPr>
            <a:spLocks noChangeShapeType="1"/>
          </p:cNvSpPr>
          <p:nvPr/>
        </p:nvSpPr>
        <p:spPr bwMode="auto">
          <a:xfrm>
            <a:off x="2286000" y="1600200"/>
            <a:ext cx="0" cy="381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3" name="Line 5"/>
          <p:cNvSpPr>
            <a:spLocks noChangeShapeType="1"/>
          </p:cNvSpPr>
          <p:nvPr/>
        </p:nvSpPr>
        <p:spPr bwMode="auto">
          <a:xfrm>
            <a:off x="2362200" y="1752600"/>
            <a:ext cx="4191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4" name="Line 6"/>
          <p:cNvSpPr>
            <a:spLocks noChangeShapeType="1"/>
          </p:cNvSpPr>
          <p:nvPr/>
        </p:nvSpPr>
        <p:spPr bwMode="auto">
          <a:xfrm flipH="1">
            <a:off x="2286000" y="2819400"/>
            <a:ext cx="42672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5" name="Line 7"/>
          <p:cNvSpPr>
            <a:spLocks noChangeShapeType="1"/>
          </p:cNvSpPr>
          <p:nvPr/>
        </p:nvSpPr>
        <p:spPr bwMode="auto">
          <a:xfrm>
            <a:off x="2286000" y="4038600"/>
            <a:ext cx="419100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6" name="Text Box 8"/>
          <p:cNvSpPr txBox="1">
            <a:spLocks noChangeArrowheads="1"/>
          </p:cNvSpPr>
          <p:nvPr/>
        </p:nvSpPr>
        <p:spPr bwMode="auto">
          <a:xfrm rot="424037">
            <a:off x="3733800" y="1600200"/>
            <a:ext cx="1404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a:spcBef>
                <a:spcPct val="0"/>
              </a:spcBef>
            </a:pPr>
            <a:r>
              <a:rPr kumimoji="0" lang="en-US" altLang="zh-CN" sz="1400" b="1">
                <a:latin typeface="Arial" panose="020B0604020202020204" pitchFamily="34" charset="0"/>
              </a:rPr>
              <a:t>Register/Invite</a:t>
            </a:r>
          </a:p>
        </p:txBody>
      </p:sp>
      <p:sp>
        <p:nvSpPr>
          <p:cNvPr id="73737" name="Text Box 9"/>
          <p:cNvSpPr txBox="1">
            <a:spLocks noChangeArrowheads="1"/>
          </p:cNvSpPr>
          <p:nvPr/>
        </p:nvSpPr>
        <p:spPr bwMode="auto">
          <a:xfrm rot="-694952">
            <a:off x="2286000" y="2438400"/>
            <a:ext cx="3968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a:spcBef>
                <a:spcPct val="0"/>
              </a:spcBef>
            </a:pPr>
            <a:r>
              <a:rPr kumimoji="0" lang="en-US" altLang="zh-CN" sz="1400" b="1">
                <a:latin typeface="Arial" panose="020B0604020202020204" pitchFamily="34" charset="0"/>
              </a:rPr>
              <a:t>WWW-authenticate:Challenge (nonce, realm)</a:t>
            </a:r>
          </a:p>
        </p:txBody>
      </p:sp>
      <p:sp>
        <p:nvSpPr>
          <p:cNvPr id="73738" name="Text Box 10"/>
          <p:cNvSpPr txBox="1">
            <a:spLocks noChangeArrowheads="1"/>
          </p:cNvSpPr>
          <p:nvPr/>
        </p:nvSpPr>
        <p:spPr bwMode="auto">
          <a:xfrm rot="305731">
            <a:off x="3276600" y="391795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spcBef>
                <a:spcPct val="0"/>
              </a:spcBef>
            </a:pPr>
            <a:r>
              <a:rPr kumimoji="0" lang="en-US" altLang="zh-CN" sz="1400" b="1">
                <a:latin typeface="Arial" panose="020B0604020202020204" pitchFamily="34" charset="0"/>
              </a:rPr>
              <a:t>Register/Invite</a:t>
            </a:r>
            <a:br>
              <a:rPr kumimoji="0" lang="en-US" altLang="zh-CN" sz="1400" b="1">
                <a:latin typeface="Arial" panose="020B0604020202020204" pitchFamily="34" charset="0"/>
              </a:rPr>
            </a:br>
            <a:endParaRPr kumimoji="0" lang="en-US" altLang="zh-CN" sz="1400" b="1">
              <a:latin typeface="Arial" panose="020B0604020202020204" pitchFamily="34" charset="0"/>
            </a:endParaRPr>
          </a:p>
        </p:txBody>
      </p:sp>
      <p:pic>
        <p:nvPicPr>
          <p:cNvPr id="737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4864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54864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1" name="Text Box 13"/>
          <p:cNvSpPr txBox="1">
            <a:spLocks noChangeArrowheads="1"/>
          </p:cNvSpPr>
          <p:nvPr/>
        </p:nvSpPr>
        <p:spPr bwMode="auto">
          <a:xfrm rot="-694952">
            <a:off x="2286000" y="2362200"/>
            <a:ext cx="1747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a:spcBef>
                <a:spcPct val="0"/>
              </a:spcBef>
            </a:pPr>
            <a:r>
              <a:rPr kumimoji="0" lang="en-US" altLang="zh-CN" sz="1400" b="1">
                <a:latin typeface="Arial" panose="020B0604020202020204" pitchFamily="34" charset="0"/>
              </a:rPr>
              <a:t>401 not authorized</a:t>
            </a:r>
          </a:p>
        </p:txBody>
      </p:sp>
      <p:sp>
        <p:nvSpPr>
          <p:cNvPr id="73742" name="Text Box 14"/>
          <p:cNvSpPr txBox="1">
            <a:spLocks noChangeArrowheads="1"/>
          </p:cNvSpPr>
          <p:nvPr/>
        </p:nvSpPr>
        <p:spPr bwMode="auto">
          <a:xfrm rot="305731">
            <a:off x="3200400" y="422275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spcBef>
                <a:spcPct val="0"/>
              </a:spcBef>
            </a:pPr>
            <a:r>
              <a:rPr kumimoji="0" lang="en-US" altLang="zh-CN" sz="1400" b="1">
                <a:latin typeface="Arial" panose="020B0604020202020204" pitchFamily="34" charset="0"/>
              </a:rPr>
              <a:t>Authorization: user, nonce, response, realm</a:t>
            </a:r>
          </a:p>
        </p:txBody>
      </p:sp>
      <p:sp>
        <p:nvSpPr>
          <p:cNvPr id="73743" name="Text Box 15"/>
          <p:cNvSpPr txBox="1">
            <a:spLocks noChangeArrowheads="1"/>
          </p:cNvSpPr>
          <p:nvPr/>
        </p:nvSpPr>
        <p:spPr bwMode="auto">
          <a:xfrm rot="-694952">
            <a:off x="2362200" y="2971800"/>
            <a:ext cx="3968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a:spcBef>
                <a:spcPct val="0"/>
              </a:spcBef>
            </a:pPr>
            <a:r>
              <a:rPr kumimoji="0" lang="en-US" altLang="zh-CN" sz="1400" b="1">
                <a:latin typeface="Arial" panose="020B0604020202020204" pitchFamily="34" charset="0"/>
              </a:rPr>
              <a:t>proxy-authenticate:Challenge (nonce, realm)</a:t>
            </a:r>
          </a:p>
        </p:txBody>
      </p:sp>
      <p:sp>
        <p:nvSpPr>
          <p:cNvPr id="73744" name="Text Box 16"/>
          <p:cNvSpPr txBox="1">
            <a:spLocks noChangeArrowheads="1"/>
          </p:cNvSpPr>
          <p:nvPr/>
        </p:nvSpPr>
        <p:spPr bwMode="auto">
          <a:xfrm rot="-694952">
            <a:off x="2286000" y="2819400"/>
            <a:ext cx="3036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a:spcBef>
                <a:spcPct val="0"/>
              </a:spcBef>
            </a:pPr>
            <a:r>
              <a:rPr kumimoji="0" lang="en-US" altLang="zh-CN" sz="1400" b="1">
                <a:latin typeface="Arial" panose="020B0604020202020204" pitchFamily="34" charset="0"/>
              </a:rPr>
              <a:t>407 proxy-authentication required</a:t>
            </a:r>
          </a:p>
        </p:txBody>
      </p:sp>
      <p:sp>
        <p:nvSpPr>
          <p:cNvPr id="73745" name="Text Box 17"/>
          <p:cNvSpPr txBox="1">
            <a:spLocks noChangeArrowheads="1"/>
          </p:cNvSpPr>
          <p:nvPr/>
        </p:nvSpPr>
        <p:spPr bwMode="auto">
          <a:xfrm rot="305731">
            <a:off x="3200400" y="4679950"/>
            <a:ext cx="2209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spcBef>
                <a:spcPct val="0"/>
              </a:spcBef>
            </a:pPr>
            <a:r>
              <a:rPr kumimoji="0" lang="en-US" altLang="zh-CN" sz="1400" b="1">
                <a:latin typeface="Arial" panose="020B0604020202020204" pitchFamily="34" charset="0"/>
              </a:rPr>
              <a:t>Proxy-Authorization: user, nonce, response, realm</a:t>
            </a:r>
          </a:p>
        </p:txBody>
      </p:sp>
    </p:spTree>
    <p:extLst>
      <p:ext uri="{BB962C8B-B14F-4D97-AF65-F5344CB8AC3E}">
        <p14:creationId xmlns:p14="http://schemas.microsoft.com/office/powerpoint/2010/main" val="1482327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客户机注册（</a:t>
            </a:r>
            <a:r>
              <a:rPr lang="en-US" altLang="zh-CN" smtClean="0">
                <a:ea typeface="宋体" panose="02010600030101010101" pitchFamily="2" charset="-122"/>
              </a:rPr>
              <a:t>1</a:t>
            </a:r>
            <a:r>
              <a:rPr lang="zh-CN" altLang="en-US" smtClean="0">
                <a:ea typeface="宋体" panose="02010600030101010101" pitchFamily="2" charset="-122"/>
              </a:rPr>
              <a:t>）</a:t>
            </a:r>
          </a:p>
        </p:txBody>
      </p:sp>
      <p:sp>
        <p:nvSpPr>
          <p:cNvPr id="74755" name="Rectangle 3"/>
          <p:cNvSpPr>
            <a:spLocks noGrp="1" noChangeArrowheads="1"/>
          </p:cNvSpPr>
          <p:nvPr>
            <p:ph idx="1"/>
          </p:nvPr>
        </p:nvSpPr>
        <p:spPr/>
        <p:txBody>
          <a:bodyPr/>
          <a:lstStyle/>
          <a:p>
            <a:pPr eaLnBrk="1" hangingPunct="1"/>
            <a:r>
              <a:rPr lang="en-US" altLang="zh-CN" smtClean="0">
                <a:ea typeface="宋体" panose="02010600030101010101" pitchFamily="2" charset="-122"/>
              </a:rPr>
              <a:t>(1) userA </a:t>
            </a:r>
            <a:r>
              <a:rPr lang="en-US" altLang="zh-CN" smtClean="0">
                <a:ea typeface="宋体" panose="02010600030101010101" pitchFamily="2" charset="-122"/>
                <a:sym typeface="Wingdings" panose="05000000000000000000" pitchFamily="2" charset="2"/>
              </a:rPr>
              <a:t> SIP server</a:t>
            </a:r>
            <a:endParaRPr lang="en-US" altLang="zh-CN" smtClean="0">
              <a:ea typeface="宋体" panose="02010600030101010101" pitchFamily="2" charset="-122"/>
            </a:endParaRPr>
          </a:p>
        </p:txBody>
      </p:sp>
      <p:sp>
        <p:nvSpPr>
          <p:cNvPr id="74756" name="Text Box 4"/>
          <p:cNvSpPr txBox="1">
            <a:spLocks noChangeArrowheads="1"/>
          </p:cNvSpPr>
          <p:nvPr/>
        </p:nvSpPr>
        <p:spPr bwMode="auto">
          <a:xfrm>
            <a:off x="1066800" y="2438400"/>
            <a:ext cx="7499350" cy="2573338"/>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 REGISTER  sip:ss2.wcom.com SIP/2.0                    </a:t>
            </a:r>
          </a:p>
          <a:p>
            <a:pPr eaLnBrk="1" hangingPunct="1">
              <a:spcBef>
                <a:spcPct val="0"/>
              </a:spcBef>
            </a:pPr>
            <a:r>
              <a:rPr lang="en-US" altLang="zh-CN" sz="1800">
                <a:latin typeface="FuturaA Md BT" pitchFamily="34" charset="0"/>
              </a:rPr>
              <a:t> Via: SIP/2.0/UDP here.com:5060                         </a:t>
            </a:r>
          </a:p>
          <a:p>
            <a:pPr eaLnBrk="1" hangingPunct="1">
              <a:spcBef>
                <a:spcPct val="0"/>
              </a:spcBef>
            </a:pPr>
            <a:r>
              <a:rPr lang="en-US" altLang="zh-CN" sz="1800">
                <a:latin typeface="FuturaA Md BT" pitchFamily="34" charset="0"/>
              </a:rPr>
              <a:t> From: Dries Boone&lt;sip:UserA@here.com&gt;                  </a:t>
            </a:r>
          </a:p>
          <a:p>
            <a:pPr eaLnBrk="1" hangingPunct="1">
              <a:spcBef>
                <a:spcPct val="0"/>
              </a:spcBef>
            </a:pPr>
            <a:r>
              <a:rPr lang="en-US" altLang="zh-CN" sz="1800">
                <a:latin typeface="FuturaA Md BT" pitchFamily="34" charset="0"/>
              </a:rPr>
              <a:t> To: Dries Boone&lt;sip:UserA@here.com&gt;                    </a:t>
            </a:r>
          </a:p>
          <a:p>
            <a:pPr eaLnBrk="1" hangingPunct="1">
              <a:spcBef>
                <a:spcPct val="0"/>
              </a:spcBef>
            </a:pPr>
            <a:r>
              <a:rPr lang="en-US" altLang="zh-CN" sz="1800">
                <a:latin typeface="FuturaA Md BT" pitchFamily="34" charset="0"/>
              </a:rPr>
              <a:t> Call-ID: 123456789@here.com                            </a:t>
            </a:r>
          </a:p>
          <a:p>
            <a:pPr eaLnBrk="1" hangingPunct="1">
              <a:spcBef>
                <a:spcPct val="0"/>
              </a:spcBef>
            </a:pPr>
            <a:r>
              <a:rPr lang="en-US" altLang="zh-CN" sz="1800">
                <a:latin typeface="FuturaA Md BT" pitchFamily="34" charset="0"/>
              </a:rPr>
              <a:t> CSeq: 1 REGISTER                                       </a:t>
            </a:r>
          </a:p>
          <a:p>
            <a:pPr eaLnBrk="1" hangingPunct="1">
              <a:spcBef>
                <a:spcPct val="0"/>
              </a:spcBef>
            </a:pPr>
            <a:r>
              <a:rPr lang="en-US" altLang="zh-CN" sz="1800">
                <a:latin typeface="FuturaA Md BT" pitchFamily="34" charset="0"/>
              </a:rPr>
              <a:t> Contact: Dries Boone&lt;sip:UserA@here.com&gt;               </a:t>
            </a:r>
          </a:p>
          <a:p>
            <a:pPr eaLnBrk="1" hangingPunct="1">
              <a:spcBef>
                <a:spcPct val="0"/>
              </a:spcBef>
            </a:pPr>
            <a:r>
              <a:rPr lang="en-US" altLang="zh-CN" sz="1800">
                <a:latin typeface="FuturaA Md BT" pitchFamily="34" charset="0"/>
              </a:rPr>
              <a:t> Contact: &lt;sip:+1-972-555-2222@gw1.wcom.com;user=phone&gt; </a:t>
            </a:r>
          </a:p>
          <a:p>
            <a:pPr eaLnBrk="1" hangingPunct="1">
              <a:spcBef>
                <a:spcPct val="0"/>
              </a:spcBef>
            </a:pPr>
            <a:r>
              <a:rPr lang="en-US" altLang="zh-CN" sz="1800">
                <a:latin typeface="FuturaA Md BT" pitchFamily="34" charset="0"/>
              </a:rPr>
              <a:t> Content-Length: 0                                      </a:t>
            </a:r>
          </a:p>
        </p:txBody>
      </p:sp>
      <p:sp>
        <p:nvSpPr>
          <p:cNvPr id="74757" name="Rectangle 5"/>
          <p:cNvSpPr>
            <a:spLocks noChangeArrowheads="1"/>
          </p:cNvSpPr>
          <p:nvPr/>
        </p:nvSpPr>
        <p:spPr bwMode="auto">
          <a:xfrm>
            <a:off x="533400" y="1447800"/>
            <a:ext cx="8229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2800" b="1">
              <a:solidFill>
                <a:srgbClr val="000066"/>
              </a:solidFill>
            </a:endParaRPr>
          </a:p>
        </p:txBody>
      </p:sp>
    </p:spTree>
    <p:extLst>
      <p:ext uri="{BB962C8B-B14F-4D97-AF65-F5344CB8AC3E}">
        <p14:creationId xmlns:p14="http://schemas.microsoft.com/office/powerpoint/2010/main" val="177782149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468313" y="1412875"/>
            <a:ext cx="82296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r>
              <a:rPr lang="en-US" altLang="zh-CN" sz="3200" b="1">
                <a:solidFill>
                  <a:srgbClr val="0066CC"/>
                </a:solidFill>
              </a:rPr>
              <a:t>(2) </a:t>
            </a:r>
            <a:r>
              <a:rPr lang="en-US" altLang="zh-CN" sz="3200" b="1">
                <a:solidFill>
                  <a:srgbClr val="0066CC"/>
                </a:solidFill>
                <a:sym typeface="Wingdings" panose="05000000000000000000" pitchFamily="2" charset="2"/>
              </a:rPr>
              <a:t>SIP server  userA</a:t>
            </a:r>
            <a:endParaRPr lang="en-US" altLang="zh-CN" sz="3200" b="1">
              <a:solidFill>
                <a:srgbClr val="0066CC"/>
              </a:solidFill>
            </a:endParaRPr>
          </a:p>
        </p:txBody>
      </p:sp>
      <p:sp>
        <p:nvSpPr>
          <p:cNvPr id="75779" name="Text Box 3"/>
          <p:cNvSpPr txBox="1">
            <a:spLocks noChangeArrowheads="1"/>
          </p:cNvSpPr>
          <p:nvPr/>
        </p:nvSpPr>
        <p:spPr bwMode="auto">
          <a:xfrm>
            <a:off x="381000" y="2133600"/>
            <a:ext cx="7799388" cy="3122613"/>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zh-CN" altLang="zh-CN" sz="1800">
                <a:latin typeface="FuturaA Md BT" pitchFamily="34" charset="0"/>
              </a:rPr>
              <a:t>SIP/2.0 401 Unauthorized                                   </a:t>
            </a:r>
          </a:p>
          <a:p>
            <a:pPr eaLnBrk="1" hangingPunct="1">
              <a:spcBef>
                <a:spcPct val="0"/>
              </a:spcBef>
            </a:pPr>
            <a:r>
              <a:rPr lang="zh-CN" altLang="zh-CN" sz="1800">
                <a:latin typeface="FuturaA Md BT" pitchFamily="34" charset="0"/>
              </a:rPr>
              <a:t>Via: SIP/2.0/UDP here.com:5060                             </a:t>
            </a:r>
          </a:p>
          <a:p>
            <a:pPr eaLnBrk="1" hangingPunct="1">
              <a:spcBef>
                <a:spcPct val="0"/>
              </a:spcBef>
            </a:pPr>
            <a:r>
              <a:rPr lang="zh-CN" altLang="zh-CN" sz="1800">
                <a:latin typeface="FuturaA Md BT" pitchFamily="34" charset="0"/>
              </a:rPr>
              <a:t>From: Dries Boone&lt;sip:UserA@here.com&gt;                      </a:t>
            </a:r>
          </a:p>
          <a:p>
            <a:pPr eaLnBrk="1" hangingPunct="1">
              <a:spcBef>
                <a:spcPct val="0"/>
              </a:spcBef>
            </a:pPr>
            <a:r>
              <a:rPr lang="zh-CN" altLang="zh-CN" sz="1800">
                <a:latin typeface="FuturaA Md BT" pitchFamily="34" charset="0"/>
              </a:rPr>
              <a:t>To: Dries Boone&lt;sip:UserA@here.com&gt;                    </a:t>
            </a:r>
          </a:p>
          <a:p>
            <a:pPr eaLnBrk="1" hangingPunct="1">
              <a:spcBef>
                <a:spcPct val="0"/>
              </a:spcBef>
            </a:pPr>
            <a:r>
              <a:rPr lang="zh-CN" altLang="zh-CN" sz="1800">
                <a:latin typeface="FuturaA Md BT" pitchFamily="34" charset="0"/>
              </a:rPr>
              <a:t>Call-ID: 123456789@here.com                            </a:t>
            </a:r>
          </a:p>
          <a:p>
            <a:pPr eaLnBrk="1" hangingPunct="1">
              <a:spcBef>
                <a:spcPct val="0"/>
              </a:spcBef>
            </a:pPr>
            <a:r>
              <a:rPr lang="zh-CN" altLang="zh-CN" sz="1800">
                <a:latin typeface="FuturaA Md BT" pitchFamily="34" charset="0"/>
              </a:rPr>
              <a:t>                                                           </a:t>
            </a:r>
          </a:p>
          <a:p>
            <a:pPr eaLnBrk="1" hangingPunct="1">
              <a:spcBef>
                <a:spcPct val="0"/>
              </a:spcBef>
            </a:pPr>
            <a:r>
              <a:rPr lang="zh-CN" altLang="zh-CN" sz="1800">
                <a:latin typeface="FuturaA Md BT" pitchFamily="34" charset="0"/>
              </a:rPr>
              <a:t>CSeq: 1 REGISTER                                       </a:t>
            </a:r>
          </a:p>
          <a:p>
            <a:pPr eaLnBrk="1" hangingPunct="1">
              <a:spcBef>
                <a:spcPct val="0"/>
              </a:spcBef>
            </a:pPr>
            <a:r>
              <a:rPr lang="zh-CN" altLang="zh-CN" sz="1800">
                <a:latin typeface="FuturaA Md BT" pitchFamily="34" charset="0"/>
              </a:rPr>
              <a:t>WWW-Authenticate: Digest realm="MCI WorldCom SIP",         </a:t>
            </a:r>
          </a:p>
          <a:p>
            <a:pPr eaLnBrk="1" hangingPunct="1">
              <a:spcBef>
                <a:spcPct val="0"/>
              </a:spcBef>
            </a:pPr>
            <a:r>
              <a:rPr lang="zh-CN" altLang="zh-CN" sz="1800">
                <a:latin typeface="FuturaA Md BT" pitchFamily="34" charset="0"/>
              </a:rPr>
              <a:t>domain="wcom.com",nonce="ea9c8e88df84f1cec4341ae6cbe5a359",</a:t>
            </a:r>
          </a:p>
          <a:p>
            <a:pPr eaLnBrk="1" hangingPunct="1">
              <a:spcBef>
                <a:spcPct val="0"/>
              </a:spcBef>
            </a:pPr>
            <a:r>
              <a:rPr lang="zh-CN" altLang="zh-CN" sz="1800">
                <a:latin typeface="FuturaA Md BT" pitchFamily="34" charset="0"/>
              </a:rPr>
              <a:t>opaque="", stale=FALSE, algorithm=MD5                      </a:t>
            </a:r>
          </a:p>
          <a:p>
            <a:pPr eaLnBrk="1" hangingPunct="1">
              <a:spcBef>
                <a:spcPct val="0"/>
              </a:spcBef>
            </a:pPr>
            <a:r>
              <a:rPr lang="zh-CN" altLang="zh-CN" sz="1800">
                <a:latin typeface="FuturaA Md BT" pitchFamily="34" charset="0"/>
              </a:rPr>
              <a:t> Content-Length: 0                                      </a:t>
            </a:r>
            <a:endParaRPr lang="en-US" altLang="zh-CN" sz="1800">
              <a:latin typeface="FuturaA Md BT" pitchFamily="34" charset="0"/>
            </a:endParaRPr>
          </a:p>
        </p:txBody>
      </p:sp>
      <p:sp>
        <p:nvSpPr>
          <p:cNvPr id="75780" name="Rectangle 4"/>
          <p:cNvSpPr>
            <a:spLocks noChangeArrowheads="1"/>
          </p:cNvSpPr>
          <p:nvPr/>
        </p:nvSpPr>
        <p:spPr bwMode="auto">
          <a:xfrm>
            <a:off x="468313" y="620713"/>
            <a:ext cx="8229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2800" b="1">
              <a:solidFill>
                <a:srgbClr val="000066"/>
              </a:solidFill>
            </a:endParaRPr>
          </a:p>
        </p:txBody>
      </p:sp>
      <p:sp>
        <p:nvSpPr>
          <p:cNvPr id="75781" name="Rectangle 5"/>
          <p:cNvSpPr>
            <a:spLocks noGrp="1" noChangeArrowheads="1"/>
          </p:cNvSpPr>
          <p:nvPr>
            <p:ph type="title"/>
          </p:nvPr>
        </p:nvSpPr>
        <p:spPr>
          <a:xfrm>
            <a:off x="381000" y="685800"/>
            <a:ext cx="8229600" cy="777875"/>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客户机注册（</a:t>
            </a:r>
            <a:r>
              <a:rPr lang="en-US" altLang="zh-CN" smtClean="0">
                <a:ea typeface="宋体" panose="02010600030101010101" pitchFamily="2" charset="-122"/>
              </a:rPr>
              <a:t>2</a:t>
            </a:r>
            <a:r>
              <a:rPr lang="zh-CN" altLang="en-US" smtClean="0">
                <a:ea typeface="宋体" panose="02010600030101010101" pitchFamily="2" charset="-122"/>
              </a:rPr>
              <a:t>）</a:t>
            </a:r>
          </a:p>
        </p:txBody>
      </p:sp>
    </p:spTree>
    <p:extLst>
      <p:ext uri="{BB962C8B-B14F-4D97-AF65-F5344CB8AC3E}">
        <p14:creationId xmlns:p14="http://schemas.microsoft.com/office/powerpoint/2010/main" val="25166962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609600"/>
            <a:ext cx="8229600" cy="777875"/>
          </a:xfrm>
        </p:spPr>
        <p:txBody>
          <a:bodyPr/>
          <a:lstStyle/>
          <a:p>
            <a:pPr eaLnBrk="1" hangingPunct="1"/>
            <a:r>
              <a:rPr lang="en-US" altLang="zh-CN" smtClean="0">
                <a:ea typeface="宋体" panose="02010600030101010101" pitchFamily="2" charset="-122"/>
              </a:rPr>
              <a:t>SIP </a:t>
            </a:r>
            <a:r>
              <a:rPr lang="zh-CN" altLang="en-US" smtClean="0">
                <a:ea typeface="宋体" panose="02010600030101010101" pitchFamily="2" charset="-122"/>
              </a:rPr>
              <a:t>的结构－协议栈</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57267271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95288" y="1196975"/>
            <a:ext cx="82296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r>
              <a:rPr lang="en-US" altLang="zh-CN" sz="3200" b="1">
                <a:solidFill>
                  <a:srgbClr val="0066CC"/>
                </a:solidFill>
              </a:rPr>
              <a:t>(3) </a:t>
            </a:r>
            <a:r>
              <a:rPr lang="en-US" altLang="zh-CN" sz="3200" b="1">
                <a:solidFill>
                  <a:srgbClr val="0066CC"/>
                </a:solidFill>
                <a:sym typeface="Wingdings" panose="05000000000000000000" pitchFamily="2" charset="2"/>
              </a:rPr>
              <a:t>userA  SIP Server</a:t>
            </a:r>
            <a:endParaRPr lang="en-US" altLang="zh-CN" sz="3200" b="1">
              <a:solidFill>
                <a:srgbClr val="0066CC"/>
              </a:solidFill>
            </a:endParaRPr>
          </a:p>
        </p:txBody>
      </p:sp>
      <p:sp>
        <p:nvSpPr>
          <p:cNvPr id="76803" name="Text Box 3"/>
          <p:cNvSpPr txBox="1">
            <a:spLocks noChangeArrowheads="1"/>
          </p:cNvSpPr>
          <p:nvPr/>
        </p:nvSpPr>
        <p:spPr bwMode="auto">
          <a:xfrm>
            <a:off x="990600" y="2133600"/>
            <a:ext cx="7848600" cy="3946525"/>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zh-CN" altLang="zh-CN" sz="1800">
                <a:latin typeface="FuturaA Md BT" pitchFamily="34" charset="0"/>
              </a:rPr>
              <a:t> REGISTER sip:ss2.wcom.com SIP/2.0                          </a:t>
            </a:r>
          </a:p>
          <a:p>
            <a:pPr eaLnBrk="1" hangingPunct="1">
              <a:spcBef>
                <a:spcPct val="0"/>
              </a:spcBef>
            </a:pPr>
            <a:r>
              <a:rPr lang="zh-CN" altLang="zh-CN" sz="1800">
                <a:latin typeface="FuturaA Md BT" pitchFamily="34" charset="0"/>
              </a:rPr>
              <a:t> Via: SIP/2.0/UDP there.com:5060                            </a:t>
            </a:r>
          </a:p>
          <a:p>
            <a:pPr eaLnBrk="1" hangingPunct="1">
              <a:spcBef>
                <a:spcPct val="0"/>
              </a:spcBef>
            </a:pPr>
            <a:r>
              <a:rPr lang="zh-CN" altLang="zh-CN" sz="1800">
                <a:latin typeface="FuturaA Md BT" pitchFamily="34" charset="0"/>
              </a:rPr>
              <a:t> From: Dries Boone &lt;sip:UserA@here.com&gt;                     </a:t>
            </a:r>
          </a:p>
          <a:p>
            <a:pPr eaLnBrk="1" hangingPunct="1">
              <a:spcBef>
                <a:spcPct val="0"/>
              </a:spcBef>
            </a:pPr>
            <a:r>
              <a:rPr lang="zh-CN" altLang="zh-CN" sz="1800">
                <a:latin typeface="FuturaA Md BT" pitchFamily="34" charset="0"/>
              </a:rPr>
              <a:t> To: Dries Boone &lt;sip:UserA@here.com&gt;                       </a:t>
            </a:r>
          </a:p>
          <a:p>
            <a:pPr eaLnBrk="1" hangingPunct="1">
              <a:spcBef>
                <a:spcPct val="0"/>
              </a:spcBef>
            </a:pPr>
            <a:r>
              <a:rPr lang="zh-CN" altLang="zh-CN" sz="1800">
                <a:latin typeface="FuturaA Md BT" pitchFamily="34" charset="0"/>
              </a:rPr>
              <a:t> Call-ID: 123456789@here.com                                </a:t>
            </a:r>
          </a:p>
          <a:p>
            <a:pPr eaLnBrk="1" hangingPunct="1">
              <a:spcBef>
                <a:spcPct val="0"/>
              </a:spcBef>
            </a:pPr>
            <a:r>
              <a:rPr lang="en-US" altLang="zh-CN" sz="1800">
                <a:latin typeface="FuturaA Md BT" pitchFamily="34" charset="0"/>
              </a:rPr>
              <a:t> </a:t>
            </a:r>
            <a:r>
              <a:rPr lang="zh-CN" altLang="zh-CN" sz="1800">
                <a:latin typeface="FuturaA Md BT" pitchFamily="34" charset="0"/>
              </a:rPr>
              <a:t>CSeq: 2 REGISTER                                           </a:t>
            </a:r>
          </a:p>
          <a:p>
            <a:pPr eaLnBrk="1" hangingPunct="1">
              <a:spcBef>
                <a:spcPct val="0"/>
              </a:spcBef>
            </a:pPr>
            <a:r>
              <a:rPr lang="en-US" altLang="zh-CN" sz="1800">
                <a:latin typeface="FuturaA Md BT" pitchFamily="34" charset="0"/>
              </a:rPr>
              <a:t> </a:t>
            </a:r>
            <a:r>
              <a:rPr lang="zh-CN" altLang="zh-CN" sz="1800">
                <a:latin typeface="FuturaA Md BT" pitchFamily="34" charset="0"/>
              </a:rPr>
              <a:t>Contact: Dries Boone &lt;sip:UserA@here.com&gt;                  </a:t>
            </a:r>
          </a:p>
          <a:p>
            <a:pPr eaLnBrk="1" hangingPunct="1">
              <a:spcBef>
                <a:spcPct val="0"/>
              </a:spcBef>
            </a:pPr>
            <a:r>
              <a:rPr lang="zh-CN" altLang="zh-CN" sz="1800">
                <a:latin typeface="FuturaA Md BT" pitchFamily="34" charset="0"/>
              </a:rPr>
              <a:t> Contact: &lt;sip:+1-972-555-2222@gw1.wcom.com;user=phone&gt;     </a:t>
            </a:r>
          </a:p>
          <a:p>
            <a:pPr eaLnBrk="1" hangingPunct="1">
              <a:spcBef>
                <a:spcPct val="0"/>
              </a:spcBef>
            </a:pPr>
            <a:r>
              <a:rPr lang="zh-CN" altLang="zh-CN" sz="1800">
                <a:latin typeface="FuturaA Md BT" pitchFamily="34" charset="0"/>
              </a:rPr>
              <a:t> Authorization:Digest username="UserA", realm="MCI WorldCom </a:t>
            </a:r>
          </a:p>
          <a:p>
            <a:pPr eaLnBrk="1" hangingPunct="1">
              <a:spcBef>
                <a:spcPct val="0"/>
              </a:spcBef>
            </a:pPr>
            <a:r>
              <a:rPr lang="zh-CN" altLang="zh-CN" sz="1800">
                <a:latin typeface="FuturaA Md BT" pitchFamily="34" charset="0"/>
              </a:rPr>
              <a:t> SIP", nonce="ea9c8e88df84f1cec4341ae6cbe5a359,                </a:t>
            </a:r>
          </a:p>
          <a:p>
            <a:pPr eaLnBrk="1" hangingPunct="1">
              <a:spcBef>
                <a:spcPct val="0"/>
              </a:spcBef>
            </a:pPr>
            <a:r>
              <a:rPr lang="zh-CN" altLang="zh-CN" sz="1800">
                <a:latin typeface="FuturaA Md BT" pitchFamily="34" charset="0"/>
              </a:rPr>
              <a:t> uri="sip:ss2.wcom.com",                                    </a:t>
            </a:r>
          </a:p>
          <a:p>
            <a:pPr eaLnBrk="1" hangingPunct="1">
              <a:spcBef>
                <a:spcPct val="0"/>
              </a:spcBef>
            </a:pPr>
            <a:r>
              <a:rPr lang="zh-CN" altLang="zh-CN" sz="1800">
                <a:latin typeface="FuturaA Md BT" pitchFamily="34" charset="0"/>
              </a:rPr>
              <a:t> response="dfe56131d1958046689cd83306477ecc"                   </a:t>
            </a:r>
          </a:p>
          <a:p>
            <a:pPr eaLnBrk="1" hangingPunct="1">
              <a:spcBef>
                <a:spcPct val="0"/>
              </a:spcBef>
            </a:pPr>
            <a:r>
              <a:rPr lang="zh-CN" altLang="zh-CN" sz="1800">
                <a:latin typeface="FuturaA Md BT" pitchFamily="34" charset="0"/>
              </a:rPr>
              <a:t> Content-Length: 0                                          </a:t>
            </a:r>
          </a:p>
          <a:p>
            <a:pPr eaLnBrk="1" hangingPunct="1">
              <a:spcBef>
                <a:spcPct val="0"/>
              </a:spcBef>
            </a:pPr>
            <a:endParaRPr lang="en-US" altLang="zh-CN" sz="1800">
              <a:latin typeface="FuturaA Md BT" pitchFamily="34" charset="0"/>
            </a:endParaRPr>
          </a:p>
        </p:txBody>
      </p:sp>
      <p:sp>
        <p:nvSpPr>
          <p:cNvPr id="76804" name="Rectangle 4"/>
          <p:cNvSpPr>
            <a:spLocks noChangeArrowheads="1"/>
          </p:cNvSpPr>
          <p:nvPr/>
        </p:nvSpPr>
        <p:spPr bwMode="auto">
          <a:xfrm>
            <a:off x="468313" y="620713"/>
            <a:ext cx="5932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2800" b="1">
              <a:solidFill>
                <a:srgbClr val="000066"/>
              </a:solidFill>
            </a:endParaRPr>
          </a:p>
        </p:txBody>
      </p:sp>
      <p:sp>
        <p:nvSpPr>
          <p:cNvPr id="76805" name="Rectangle 5"/>
          <p:cNvSpPr>
            <a:spLocks noGrp="1" noChangeArrowheads="1"/>
          </p:cNvSpPr>
          <p:nvPr>
            <p:ph type="title"/>
          </p:nvPr>
        </p:nvSpPr>
        <p:spPr>
          <a:xfrm>
            <a:off x="1905000" y="635000"/>
            <a:ext cx="6781800" cy="777875"/>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客户机注册（</a:t>
            </a:r>
            <a:r>
              <a:rPr lang="en-US" altLang="zh-CN" smtClean="0">
                <a:ea typeface="宋体" panose="02010600030101010101" pitchFamily="2" charset="-122"/>
              </a:rPr>
              <a:t>3</a:t>
            </a:r>
            <a:r>
              <a:rPr lang="zh-CN" altLang="en-US" smtClean="0">
                <a:ea typeface="宋体" panose="02010600030101010101" pitchFamily="2" charset="-122"/>
              </a:rPr>
              <a:t>）</a:t>
            </a:r>
          </a:p>
        </p:txBody>
      </p:sp>
    </p:spTree>
    <p:extLst>
      <p:ext uri="{BB962C8B-B14F-4D97-AF65-F5344CB8AC3E}">
        <p14:creationId xmlns:p14="http://schemas.microsoft.com/office/powerpoint/2010/main" val="226520383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95288" y="1484313"/>
            <a:ext cx="82296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r>
              <a:rPr lang="en-US" altLang="zh-CN" sz="3200" b="1">
                <a:solidFill>
                  <a:srgbClr val="0066CC"/>
                </a:solidFill>
              </a:rPr>
              <a:t>(4) </a:t>
            </a:r>
            <a:r>
              <a:rPr lang="en-US" altLang="zh-CN" sz="3200" b="1">
                <a:solidFill>
                  <a:srgbClr val="0066CC"/>
                </a:solidFill>
                <a:sym typeface="Wingdings" panose="05000000000000000000" pitchFamily="2" charset="2"/>
              </a:rPr>
              <a:t>SIP server  userA</a:t>
            </a:r>
            <a:endParaRPr lang="en-US" altLang="zh-CN" sz="3200" b="1">
              <a:solidFill>
                <a:srgbClr val="0066CC"/>
              </a:solidFill>
            </a:endParaRPr>
          </a:p>
        </p:txBody>
      </p:sp>
      <p:sp>
        <p:nvSpPr>
          <p:cNvPr id="77827" name="Text Box 3"/>
          <p:cNvSpPr txBox="1">
            <a:spLocks noChangeArrowheads="1"/>
          </p:cNvSpPr>
          <p:nvPr/>
        </p:nvSpPr>
        <p:spPr bwMode="auto">
          <a:xfrm>
            <a:off x="990600" y="2514600"/>
            <a:ext cx="7239000" cy="2573338"/>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zh-CN" altLang="zh-CN" sz="1800">
                <a:latin typeface="FuturaA Md BT" pitchFamily="34" charset="0"/>
              </a:rPr>
              <a:t>SIP/2.0 200 OK                                         </a:t>
            </a:r>
          </a:p>
          <a:p>
            <a:pPr eaLnBrk="1" hangingPunct="1">
              <a:spcBef>
                <a:spcPct val="0"/>
              </a:spcBef>
            </a:pPr>
            <a:r>
              <a:rPr lang="zh-CN" altLang="zh-CN" sz="1800">
                <a:latin typeface="FuturaA Md BT" pitchFamily="34" charset="0"/>
              </a:rPr>
              <a:t>Via: SIP/2.0/UDP here.com:5060                         </a:t>
            </a:r>
          </a:p>
          <a:p>
            <a:pPr eaLnBrk="1" hangingPunct="1">
              <a:spcBef>
                <a:spcPct val="0"/>
              </a:spcBef>
            </a:pPr>
            <a:r>
              <a:rPr lang="zh-CN" altLang="zh-CN" sz="1800">
                <a:latin typeface="FuturaA Md BT" pitchFamily="34" charset="0"/>
              </a:rPr>
              <a:t>From: Dries Boone &lt;sip:UserA@here.com&gt;                 </a:t>
            </a:r>
          </a:p>
          <a:p>
            <a:pPr eaLnBrk="1" hangingPunct="1">
              <a:spcBef>
                <a:spcPct val="0"/>
              </a:spcBef>
            </a:pPr>
            <a:r>
              <a:rPr lang="zh-CN" altLang="zh-CN" sz="1800">
                <a:latin typeface="FuturaA Md BT" pitchFamily="34" charset="0"/>
              </a:rPr>
              <a:t>To: Dries Boone &lt;sip:UserA@here.com&gt;                   </a:t>
            </a:r>
          </a:p>
          <a:p>
            <a:pPr eaLnBrk="1" hangingPunct="1">
              <a:spcBef>
                <a:spcPct val="0"/>
              </a:spcBef>
            </a:pPr>
            <a:r>
              <a:rPr lang="zh-CN" altLang="zh-CN" sz="1800">
                <a:latin typeface="FuturaA Md BT" pitchFamily="34" charset="0"/>
              </a:rPr>
              <a:t>Call-ID:123456789@here.com                             </a:t>
            </a:r>
          </a:p>
          <a:p>
            <a:pPr eaLnBrk="1" hangingPunct="1">
              <a:spcBef>
                <a:spcPct val="0"/>
              </a:spcBef>
            </a:pPr>
            <a:r>
              <a:rPr lang="zh-CN" altLang="zh-CN" sz="1800">
                <a:latin typeface="FuturaA Md BT" pitchFamily="34" charset="0"/>
              </a:rPr>
              <a:t>CSeq: 2 REGISTER                                       </a:t>
            </a:r>
          </a:p>
          <a:p>
            <a:pPr eaLnBrk="1" hangingPunct="1">
              <a:spcBef>
                <a:spcPct val="0"/>
              </a:spcBef>
            </a:pPr>
            <a:r>
              <a:rPr lang="zh-CN" altLang="zh-CN" sz="1800">
                <a:latin typeface="FuturaA Md BT" pitchFamily="34" charset="0"/>
              </a:rPr>
              <a:t>Contact: Dries Boone &lt;sip:UserA@here.com&gt;              </a:t>
            </a:r>
          </a:p>
          <a:p>
            <a:pPr eaLnBrk="1" hangingPunct="1">
              <a:spcBef>
                <a:spcPct val="0"/>
              </a:spcBef>
            </a:pPr>
            <a:r>
              <a:rPr lang="zh-CN" altLang="zh-CN" sz="1800">
                <a:latin typeface="FuturaA Md BT" pitchFamily="34" charset="0"/>
              </a:rPr>
              <a:t>Contact: &lt;sip:+1-972-555-2222@gw1.wcom.com;user=phone&gt; </a:t>
            </a:r>
          </a:p>
          <a:p>
            <a:pPr eaLnBrk="1" hangingPunct="1">
              <a:spcBef>
                <a:spcPct val="0"/>
              </a:spcBef>
            </a:pPr>
            <a:r>
              <a:rPr lang="zh-CN" altLang="zh-CN" sz="1800">
                <a:latin typeface="FuturaA Md BT" pitchFamily="34" charset="0"/>
              </a:rPr>
              <a:t>Content-Length: 0</a:t>
            </a:r>
            <a:endParaRPr lang="en-US" altLang="zh-CN" sz="1800">
              <a:latin typeface="FuturaA Md BT" pitchFamily="34" charset="0"/>
            </a:endParaRPr>
          </a:p>
        </p:txBody>
      </p:sp>
      <p:sp>
        <p:nvSpPr>
          <p:cNvPr id="77828" name="Rectangle 4"/>
          <p:cNvSpPr>
            <a:spLocks noChangeArrowheads="1"/>
          </p:cNvSpPr>
          <p:nvPr/>
        </p:nvSpPr>
        <p:spPr bwMode="auto">
          <a:xfrm>
            <a:off x="468313" y="692150"/>
            <a:ext cx="8229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2800" b="1">
              <a:solidFill>
                <a:srgbClr val="000066"/>
              </a:solidFill>
            </a:endParaRPr>
          </a:p>
        </p:txBody>
      </p:sp>
      <p:sp>
        <p:nvSpPr>
          <p:cNvPr id="77829" name="Rectangle 5"/>
          <p:cNvSpPr>
            <a:spLocks noGrp="1" noChangeArrowheads="1"/>
          </p:cNvSpPr>
          <p:nvPr>
            <p:ph type="title"/>
          </p:nvPr>
        </p:nvSpPr>
        <p:spPr>
          <a:xfrm>
            <a:off x="533400" y="609600"/>
            <a:ext cx="8229600" cy="777875"/>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客户机注册（</a:t>
            </a:r>
            <a:r>
              <a:rPr lang="en-US" altLang="zh-CN" smtClean="0">
                <a:ea typeface="宋体" panose="02010600030101010101" pitchFamily="2" charset="-122"/>
              </a:rPr>
              <a:t>4</a:t>
            </a:r>
            <a:r>
              <a:rPr lang="zh-CN" altLang="en-US" smtClean="0">
                <a:ea typeface="宋体" panose="02010600030101010101" pitchFamily="2" charset="-122"/>
              </a:rPr>
              <a:t>）</a:t>
            </a:r>
          </a:p>
        </p:txBody>
      </p:sp>
    </p:spTree>
    <p:extLst>
      <p:ext uri="{BB962C8B-B14F-4D97-AF65-F5344CB8AC3E}">
        <p14:creationId xmlns:p14="http://schemas.microsoft.com/office/powerpoint/2010/main" val="229836066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468313" y="765175"/>
            <a:ext cx="8229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2800" b="1">
              <a:solidFill>
                <a:srgbClr val="000066"/>
              </a:solidFill>
            </a:endParaRPr>
          </a:p>
        </p:txBody>
      </p:sp>
      <p:sp>
        <p:nvSpPr>
          <p:cNvPr id="78851" name="Text Box 3"/>
          <p:cNvSpPr txBox="1">
            <a:spLocks noChangeArrowheads="1"/>
          </p:cNvSpPr>
          <p:nvPr/>
        </p:nvSpPr>
        <p:spPr bwMode="auto">
          <a:xfrm>
            <a:off x="444500" y="1844675"/>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A</a:t>
            </a:r>
            <a:r>
              <a:rPr lang="zh-CN" altLang="en-US" sz="2400">
                <a:latin typeface="FuturaA Md BT" pitchFamily="34" charset="0"/>
              </a:rPr>
              <a:t>想同</a:t>
            </a:r>
            <a:r>
              <a:rPr lang="en-US" altLang="zh-CN" sz="2400">
                <a:latin typeface="FuturaA Md BT" pitchFamily="34" charset="0"/>
              </a:rPr>
              <a:t>B</a:t>
            </a:r>
            <a:r>
              <a:rPr lang="zh-CN" altLang="en-US" sz="2400">
                <a:latin typeface="FuturaA Md BT" pitchFamily="34" charset="0"/>
              </a:rPr>
              <a:t>聊天</a:t>
            </a:r>
          </a:p>
        </p:txBody>
      </p:sp>
      <p:sp>
        <p:nvSpPr>
          <p:cNvPr id="78852" name="Text Box 4"/>
          <p:cNvSpPr txBox="1">
            <a:spLocks noChangeArrowheads="1"/>
          </p:cNvSpPr>
          <p:nvPr/>
        </p:nvSpPr>
        <p:spPr bwMode="auto">
          <a:xfrm>
            <a:off x="6927850" y="1484313"/>
            <a:ext cx="2216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B</a:t>
            </a:r>
            <a:r>
              <a:rPr lang="zh-CN" altLang="en-US" sz="2400">
                <a:latin typeface="FuturaA Md BT" pitchFamily="34" charset="0"/>
              </a:rPr>
              <a:t>办公室的电话</a:t>
            </a:r>
          </a:p>
          <a:p>
            <a:pPr algn="ctr" eaLnBrk="1" hangingPunct="1">
              <a:spcBef>
                <a:spcPct val="0"/>
              </a:spcBef>
            </a:pPr>
            <a:r>
              <a:rPr lang="zh-CN" altLang="en-US" sz="2400">
                <a:latin typeface="FuturaA Md BT" pitchFamily="34" charset="0"/>
              </a:rPr>
              <a:t>响了</a:t>
            </a:r>
          </a:p>
        </p:txBody>
      </p:sp>
      <p:sp>
        <p:nvSpPr>
          <p:cNvPr id="78853" name="Text Box 5"/>
          <p:cNvSpPr txBox="1">
            <a:spLocks noChangeArrowheads="1"/>
          </p:cNvSpPr>
          <p:nvPr/>
        </p:nvSpPr>
        <p:spPr bwMode="auto">
          <a:xfrm>
            <a:off x="7019925" y="2924175"/>
            <a:ext cx="160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B</a:t>
            </a:r>
            <a:r>
              <a:rPr lang="zh-CN" altLang="en-US" sz="2400">
                <a:latin typeface="FuturaA Md BT" pitchFamily="34" charset="0"/>
              </a:rPr>
              <a:t>拿起电话</a:t>
            </a:r>
          </a:p>
        </p:txBody>
      </p:sp>
      <p:sp>
        <p:nvSpPr>
          <p:cNvPr id="78854" name="Text Box 6"/>
          <p:cNvSpPr txBox="1">
            <a:spLocks noChangeArrowheads="1"/>
          </p:cNvSpPr>
          <p:nvPr/>
        </p:nvSpPr>
        <p:spPr bwMode="auto">
          <a:xfrm>
            <a:off x="539750" y="3429000"/>
            <a:ext cx="1708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2400">
                <a:latin typeface="FuturaA Md BT" pitchFamily="34" charset="0"/>
              </a:rPr>
              <a:t>送一个确认</a:t>
            </a:r>
          </a:p>
          <a:p>
            <a:pPr algn="ctr" eaLnBrk="1" hangingPunct="1">
              <a:spcBef>
                <a:spcPct val="0"/>
              </a:spcBef>
            </a:pPr>
            <a:r>
              <a:rPr lang="zh-CN" altLang="en-US" sz="2400">
                <a:latin typeface="FuturaA Md BT" pitchFamily="34" charset="0"/>
              </a:rPr>
              <a:t>消息给</a:t>
            </a:r>
            <a:r>
              <a:rPr lang="en-US" altLang="zh-CN" sz="2400">
                <a:latin typeface="FuturaA Md BT" pitchFamily="34" charset="0"/>
              </a:rPr>
              <a:t>B</a:t>
            </a:r>
          </a:p>
        </p:txBody>
      </p:sp>
      <p:sp>
        <p:nvSpPr>
          <p:cNvPr id="78855" name="Text Box 7"/>
          <p:cNvSpPr txBox="1">
            <a:spLocks noChangeArrowheads="1"/>
          </p:cNvSpPr>
          <p:nvPr/>
        </p:nvSpPr>
        <p:spPr bwMode="auto">
          <a:xfrm>
            <a:off x="6948488" y="5013325"/>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B</a:t>
            </a:r>
            <a:r>
              <a:rPr lang="zh-CN" altLang="en-US" sz="2400">
                <a:latin typeface="FuturaA Md BT" pitchFamily="34" charset="0"/>
              </a:rPr>
              <a:t>要结束会话</a:t>
            </a:r>
          </a:p>
        </p:txBody>
      </p:sp>
      <p:grpSp>
        <p:nvGrpSpPr>
          <p:cNvPr id="78856" name="Group 8"/>
          <p:cNvGrpSpPr>
            <a:grpSpLocks/>
          </p:cNvGrpSpPr>
          <p:nvPr/>
        </p:nvGrpSpPr>
        <p:grpSpPr bwMode="auto">
          <a:xfrm>
            <a:off x="2339975" y="1700213"/>
            <a:ext cx="4465638" cy="4346575"/>
            <a:chOff x="1474" y="1071"/>
            <a:chExt cx="2813" cy="2738"/>
          </a:xfrm>
        </p:grpSpPr>
        <p:sp>
          <p:nvSpPr>
            <p:cNvPr id="78860" name="Line 9"/>
            <p:cNvSpPr>
              <a:spLocks noChangeShapeType="1"/>
            </p:cNvSpPr>
            <p:nvPr/>
          </p:nvSpPr>
          <p:spPr bwMode="auto">
            <a:xfrm>
              <a:off x="1474" y="1071"/>
              <a:ext cx="0" cy="272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1" name="Line 10"/>
            <p:cNvSpPr>
              <a:spLocks noChangeShapeType="1"/>
            </p:cNvSpPr>
            <p:nvPr/>
          </p:nvSpPr>
          <p:spPr bwMode="auto">
            <a:xfrm flipH="1">
              <a:off x="4286" y="1071"/>
              <a:ext cx="1" cy="272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2" name="Line 11"/>
            <p:cNvSpPr>
              <a:spLocks noChangeShapeType="1"/>
            </p:cNvSpPr>
            <p:nvPr/>
          </p:nvSpPr>
          <p:spPr bwMode="auto">
            <a:xfrm>
              <a:off x="1474" y="1438"/>
              <a:ext cx="2813"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3" name="Line 12"/>
            <p:cNvSpPr>
              <a:spLocks noChangeShapeType="1"/>
            </p:cNvSpPr>
            <p:nvPr/>
          </p:nvSpPr>
          <p:spPr bwMode="auto">
            <a:xfrm flipH="1">
              <a:off x="1474" y="1806"/>
              <a:ext cx="2769"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4" name="Line 13"/>
            <p:cNvSpPr>
              <a:spLocks noChangeShapeType="1"/>
            </p:cNvSpPr>
            <p:nvPr/>
          </p:nvSpPr>
          <p:spPr bwMode="auto">
            <a:xfrm flipH="1">
              <a:off x="1474" y="2205"/>
              <a:ext cx="2769"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5" name="Line 14"/>
            <p:cNvSpPr>
              <a:spLocks noChangeShapeType="1"/>
            </p:cNvSpPr>
            <p:nvPr/>
          </p:nvSpPr>
          <p:spPr bwMode="auto">
            <a:xfrm>
              <a:off x="1474" y="2614"/>
              <a:ext cx="2813"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6" name="Text Box 15"/>
            <p:cNvSpPr txBox="1">
              <a:spLocks noChangeArrowheads="1"/>
            </p:cNvSpPr>
            <p:nvPr/>
          </p:nvSpPr>
          <p:spPr bwMode="auto">
            <a:xfrm>
              <a:off x="2248" y="1144"/>
              <a:ext cx="10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INVITE (1)</a:t>
              </a:r>
            </a:p>
          </p:txBody>
        </p:sp>
        <p:sp>
          <p:nvSpPr>
            <p:cNvPr id="78867" name="Text Box 16"/>
            <p:cNvSpPr txBox="1">
              <a:spLocks noChangeArrowheads="1"/>
            </p:cNvSpPr>
            <p:nvPr/>
          </p:nvSpPr>
          <p:spPr bwMode="auto">
            <a:xfrm>
              <a:off x="2170" y="1549"/>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2400">
                  <a:latin typeface="FuturaA Md BT" pitchFamily="34" charset="0"/>
                </a:rPr>
                <a:t>非终结响应 </a:t>
              </a:r>
              <a:r>
                <a:rPr lang="en-US" altLang="zh-CN" sz="2400">
                  <a:latin typeface="FuturaA Md BT" pitchFamily="34" charset="0"/>
                </a:rPr>
                <a:t>(2)</a:t>
              </a:r>
            </a:p>
          </p:txBody>
        </p:sp>
        <p:sp>
          <p:nvSpPr>
            <p:cNvPr id="78868" name="Text Box 17"/>
            <p:cNvSpPr txBox="1">
              <a:spLocks noChangeArrowheads="1"/>
            </p:cNvSpPr>
            <p:nvPr/>
          </p:nvSpPr>
          <p:spPr bwMode="auto">
            <a:xfrm>
              <a:off x="2245" y="3203"/>
              <a:ext cx="13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BYE (5)</a:t>
              </a:r>
            </a:p>
          </p:txBody>
        </p:sp>
        <p:sp>
          <p:nvSpPr>
            <p:cNvPr id="78869" name="Text Box 18"/>
            <p:cNvSpPr txBox="1">
              <a:spLocks noChangeArrowheads="1"/>
            </p:cNvSpPr>
            <p:nvPr/>
          </p:nvSpPr>
          <p:spPr bwMode="auto">
            <a:xfrm>
              <a:off x="2381" y="1888"/>
              <a:ext cx="9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200 ok (3)</a:t>
              </a:r>
            </a:p>
          </p:txBody>
        </p:sp>
        <p:sp>
          <p:nvSpPr>
            <p:cNvPr id="78870" name="Text Box 19"/>
            <p:cNvSpPr txBox="1">
              <a:spLocks noChangeArrowheads="1"/>
            </p:cNvSpPr>
            <p:nvPr/>
          </p:nvSpPr>
          <p:spPr bwMode="auto">
            <a:xfrm>
              <a:off x="2467" y="2251"/>
              <a:ext cx="7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ACK (4)</a:t>
              </a:r>
            </a:p>
          </p:txBody>
        </p:sp>
        <p:sp>
          <p:nvSpPr>
            <p:cNvPr id="142356" name="Rectangle 20"/>
            <p:cNvSpPr>
              <a:spLocks noChangeArrowheads="1"/>
            </p:cNvSpPr>
            <p:nvPr/>
          </p:nvSpPr>
          <p:spPr bwMode="auto">
            <a:xfrm>
              <a:off x="1474" y="2659"/>
              <a:ext cx="2812" cy="453"/>
            </a:xfrm>
            <a:prstGeom prst="rect">
              <a:avLst/>
            </a:prstGeom>
            <a:gradFill rotWithShape="1">
              <a:gsLst>
                <a:gs pos="0">
                  <a:schemeClr val="folHlink"/>
                </a:gs>
                <a:gs pos="50000">
                  <a:schemeClr val="bg1"/>
                </a:gs>
                <a:gs pos="100000">
                  <a:schemeClr val="folHlink"/>
                </a:gs>
              </a:gsLst>
              <a:lin ang="5400000" scaled="1"/>
            </a:gradFill>
            <a:ln w="9525" algn="ctr">
              <a:solidFill>
                <a:schemeClr val="tx2"/>
              </a:solidFill>
              <a:miter lim="800000"/>
              <a:headEnd/>
              <a:tailEnd/>
            </a:ln>
            <a:effectLst/>
          </p:spPr>
          <p:txBody>
            <a:bodyPr wrap="none" anchor="ctr"/>
            <a:lstStyle/>
            <a:p>
              <a:pPr algn="ctr">
                <a:spcBef>
                  <a:spcPct val="0"/>
                </a:spcBef>
                <a:defRPr/>
              </a:pPr>
              <a:r>
                <a:rPr lang="zh-CN" altLang="en-US" sz="2400">
                  <a:latin typeface="FuturaA Md BT" pitchFamily="34" charset="0"/>
                  <a:ea typeface="宋体" charset="-122"/>
                </a:rPr>
                <a:t>聊天中</a:t>
              </a:r>
            </a:p>
          </p:txBody>
        </p:sp>
        <p:sp>
          <p:nvSpPr>
            <p:cNvPr id="78872" name="Line 21"/>
            <p:cNvSpPr>
              <a:spLocks noChangeShapeType="1"/>
            </p:cNvSpPr>
            <p:nvPr/>
          </p:nvSpPr>
          <p:spPr bwMode="auto">
            <a:xfrm flipH="1">
              <a:off x="1474" y="3475"/>
              <a:ext cx="2769"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3" name="Line 22"/>
            <p:cNvSpPr>
              <a:spLocks noChangeShapeType="1"/>
            </p:cNvSpPr>
            <p:nvPr/>
          </p:nvSpPr>
          <p:spPr bwMode="auto">
            <a:xfrm>
              <a:off x="1474" y="3793"/>
              <a:ext cx="2813"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4" name="Text Box 23"/>
            <p:cNvSpPr txBox="1">
              <a:spLocks noChangeArrowheads="1"/>
            </p:cNvSpPr>
            <p:nvPr/>
          </p:nvSpPr>
          <p:spPr bwMode="auto">
            <a:xfrm>
              <a:off x="2290" y="3521"/>
              <a:ext cx="13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400">
                  <a:latin typeface="FuturaA Md BT" pitchFamily="34" charset="0"/>
                </a:rPr>
                <a:t>200 ok (6)</a:t>
              </a:r>
            </a:p>
          </p:txBody>
        </p:sp>
      </p:grpSp>
      <p:sp>
        <p:nvSpPr>
          <p:cNvPr id="78857" name="Text Box 24"/>
          <p:cNvSpPr txBox="1">
            <a:spLocks noChangeArrowheads="1"/>
          </p:cNvSpPr>
          <p:nvPr/>
        </p:nvSpPr>
        <p:spPr bwMode="auto">
          <a:xfrm>
            <a:off x="1476375" y="6021388"/>
            <a:ext cx="16716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userA@here.com</a:t>
            </a:r>
          </a:p>
        </p:txBody>
      </p:sp>
      <p:sp>
        <p:nvSpPr>
          <p:cNvPr id="78858" name="Text Box 25"/>
          <p:cNvSpPr txBox="1">
            <a:spLocks noChangeArrowheads="1"/>
          </p:cNvSpPr>
          <p:nvPr/>
        </p:nvSpPr>
        <p:spPr bwMode="auto">
          <a:xfrm>
            <a:off x="5840413" y="6021388"/>
            <a:ext cx="17240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userB@there.com</a:t>
            </a:r>
          </a:p>
        </p:txBody>
      </p:sp>
      <p:sp>
        <p:nvSpPr>
          <p:cNvPr id="78859" name="Rectangle 26"/>
          <p:cNvSpPr>
            <a:spLocks noGrp="1" noChangeArrowheads="1"/>
          </p:cNvSpPr>
          <p:nvPr>
            <p:ph type="title"/>
          </p:nvPr>
        </p:nvSpPr>
        <p:spPr>
          <a:xfrm>
            <a:off x="381000" y="762000"/>
            <a:ext cx="8229600" cy="777875"/>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会话流程</a:t>
            </a:r>
          </a:p>
        </p:txBody>
      </p:sp>
    </p:spTree>
    <p:extLst>
      <p:ext uri="{BB962C8B-B14F-4D97-AF65-F5344CB8AC3E}">
        <p14:creationId xmlns:p14="http://schemas.microsoft.com/office/powerpoint/2010/main" val="271593857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2"/>
          <p:cNvGrpSpPr>
            <a:grpSpLocks/>
          </p:cNvGrpSpPr>
          <p:nvPr/>
        </p:nvGrpSpPr>
        <p:grpSpPr bwMode="auto">
          <a:xfrm>
            <a:off x="1295400" y="3048000"/>
            <a:ext cx="5689600" cy="1676400"/>
            <a:chOff x="816" y="1920"/>
            <a:chExt cx="3584" cy="1056"/>
          </a:xfrm>
        </p:grpSpPr>
        <p:pic>
          <p:nvPicPr>
            <p:cNvPr id="7987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 y="2027"/>
              <a:ext cx="711"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8" y="2027"/>
              <a:ext cx="708"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0" name="Line 5"/>
            <p:cNvSpPr>
              <a:spLocks noChangeShapeType="1"/>
            </p:cNvSpPr>
            <p:nvPr/>
          </p:nvSpPr>
          <p:spPr bwMode="auto">
            <a:xfrm>
              <a:off x="1601" y="2187"/>
              <a:ext cx="1864"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1" name="Line 6"/>
            <p:cNvSpPr>
              <a:spLocks noChangeShapeType="1"/>
            </p:cNvSpPr>
            <p:nvPr/>
          </p:nvSpPr>
          <p:spPr bwMode="auto">
            <a:xfrm flipH="1" flipV="1">
              <a:off x="1655" y="2453"/>
              <a:ext cx="1757" cy="1"/>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2" name="Text Box 7"/>
            <p:cNvSpPr txBox="1">
              <a:spLocks noChangeArrowheads="1"/>
            </p:cNvSpPr>
            <p:nvPr/>
          </p:nvSpPr>
          <p:spPr bwMode="auto">
            <a:xfrm>
              <a:off x="816" y="2774"/>
              <a:ext cx="106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fontAlgn="t" hangingPunct="1">
                <a:spcBef>
                  <a:spcPct val="0"/>
                </a:spcBef>
              </a:pPr>
              <a:r>
                <a:rPr lang="en-US" altLang="zh-CN" sz="1500" b="1">
                  <a:latin typeface="FuturaA Md BT" pitchFamily="34" charset="0"/>
                </a:rPr>
                <a:t>userA@here.com</a:t>
              </a:r>
            </a:p>
          </p:txBody>
        </p:sp>
        <p:sp>
          <p:nvSpPr>
            <p:cNvPr id="79883" name="Text Box 8"/>
            <p:cNvSpPr txBox="1">
              <a:spLocks noChangeArrowheads="1"/>
            </p:cNvSpPr>
            <p:nvPr/>
          </p:nvSpPr>
          <p:spPr bwMode="auto">
            <a:xfrm>
              <a:off x="3310" y="2774"/>
              <a:ext cx="109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fontAlgn="t" hangingPunct="1">
                <a:spcBef>
                  <a:spcPct val="0"/>
                </a:spcBef>
              </a:pPr>
              <a:r>
                <a:rPr lang="en-US" altLang="zh-CN" sz="1500" b="1">
                  <a:latin typeface="FuturaA Md BT" pitchFamily="34" charset="0"/>
                </a:rPr>
                <a:t>userB@there.com</a:t>
              </a:r>
            </a:p>
          </p:txBody>
        </p:sp>
        <p:sp>
          <p:nvSpPr>
            <p:cNvPr id="79884" name="Text Box 9"/>
            <p:cNvSpPr txBox="1">
              <a:spLocks noChangeArrowheads="1"/>
            </p:cNvSpPr>
            <p:nvPr/>
          </p:nvSpPr>
          <p:spPr bwMode="auto">
            <a:xfrm>
              <a:off x="2062" y="1920"/>
              <a:ext cx="91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fontAlgn="t" hangingPunct="1">
                <a:spcBef>
                  <a:spcPct val="0"/>
                </a:spcBef>
              </a:pPr>
              <a:r>
                <a:rPr lang="zh-CN" altLang="en-US" sz="1500">
                  <a:latin typeface="FuturaA Md BT" pitchFamily="34" charset="0"/>
                </a:rPr>
                <a:t>请 求</a:t>
              </a:r>
            </a:p>
          </p:txBody>
        </p:sp>
        <p:sp>
          <p:nvSpPr>
            <p:cNvPr id="79885" name="Text Box 10"/>
            <p:cNvSpPr txBox="1">
              <a:spLocks noChangeArrowheads="1"/>
            </p:cNvSpPr>
            <p:nvPr/>
          </p:nvSpPr>
          <p:spPr bwMode="auto">
            <a:xfrm>
              <a:off x="2321" y="2561"/>
              <a:ext cx="39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fontAlgn="t" hangingPunct="1">
                <a:spcBef>
                  <a:spcPct val="0"/>
                </a:spcBef>
              </a:pPr>
              <a:r>
                <a:rPr lang="zh-CN" altLang="en-US" sz="1500">
                  <a:solidFill>
                    <a:srgbClr val="FF6600"/>
                  </a:solidFill>
                  <a:latin typeface="FuturaA Md BT" pitchFamily="34" charset="0"/>
                </a:rPr>
                <a:t>响 应</a:t>
              </a:r>
            </a:p>
          </p:txBody>
        </p:sp>
      </p:grpSp>
      <p:sp>
        <p:nvSpPr>
          <p:cNvPr id="79875" name="Rectangle 11"/>
          <p:cNvSpPr>
            <a:spLocks noChangeArrowheads="1"/>
          </p:cNvSpPr>
          <p:nvPr/>
        </p:nvSpPr>
        <p:spPr bwMode="auto">
          <a:xfrm>
            <a:off x="468313" y="765175"/>
            <a:ext cx="8229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2800" b="1">
              <a:solidFill>
                <a:srgbClr val="000066"/>
              </a:solidFill>
            </a:endParaRPr>
          </a:p>
        </p:txBody>
      </p:sp>
      <p:sp>
        <p:nvSpPr>
          <p:cNvPr id="79876" name="Rectangle 12"/>
          <p:cNvSpPr>
            <a:spLocks noChangeArrowheads="1"/>
          </p:cNvSpPr>
          <p:nvPr/>
        </p:nvSpPr>
        <p:spPr bwMode="auto">
          <a:xfrm>
            <a:off x="457200" y="1066800"/>
            <a:ext cx="8229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3600" b="1">
              <a:solidFill>
                <a:srgbClr val="000066"/>
              </a:solidFill>
            </a:endParaRPr>
          </a:p>
        </p:txBody>
      </p:sp>
      <p:sp>
        <p:nvSpPr>
          <p:cNvPr id="79877" name="Rectangle 13"/>
          <p:cNvSpPr>
            <a:spLocks noGrp="1" noChangeArrowheads="1"/>
          </p:cNvSpPr>
          <p:nvPr>
            <p:ph type="title"/>
          </p:nvPr>
        </p:nvSpPr>
        <p:spPr>
          <a:xfrm>
            <a:off x="533400" y="1219200"/>
            <a:ext cx="8229600" cy="777875"/>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邀请</a:t>
            </a:r>
          </a:p>
        </p:txBody>
      </p:sp>
    </p:spTree>
    <p:extLst>
      <p:ext uri="{BB962C8B-B14F-4D97-AF65-F5344CB8AC3E}">
        <p14:creationId xmlns:p14="http://schemas.microsoft.com/office/powerpoint/2010/main" val="2857645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50825" y="908050"/>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endParaRPr>
          </a:p>
        </p:txBody>
      </p:sp>
      <p:sp>
        <p:nvSpPr>
          <p:cNvPr id="80899" name="Text Box 3"/>
          <p:cNvSpPr txBox="1">
            <a:spLocks noChangeArrowheads="1"/>
          </p:cNvSpPr>
          <p:nvPr/>
        </p:nvSpPr>
        <p:spPr bwMode="auto">
          <a:xfrm>
            <a:off x="1331913" y="1628775"/>
            <a:ext cx="7058025" cy="44958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INVITE sip:UserB@there.com SIP/2.0</a:t>
            </a:r>
          </a:p>
          <a:p>
            <a:pPr eaLnBrk="1" hangingPunct="1">
              <a:spcBef>
                <a:spcPct val="0"/>
              </a:spcBef>
            </a:pPr>
            <a:r>
              <a:rPr lang="en-US" altLang="zh-CN" sz="1800">
                <a:latin typeface="FuturaA Md BT" pitchFamily="34" charset="0"/>
              </a:rPr>
              <a:t>Via: SIP/2.0/UDP here.com:5060</a:t>
            </a:r>
          </a:p>
          <a:p>
            <a:pPr eaLnBrk="1" hangingPunct="1">
              <a:spcBef>
                <a:spcPct val="0"/>
              </a:spcBef>
            </a:pPr>
            <a:r>
              <a:rPr lang="en-US" altLang="zh-CN" sz="1800">
                <a:latin typeface="FuturaA Md BT" pitchFamily="34" charset="0"/>
              </a:rPr>
              <a:t>From: Dries Boone &lt;sip:UserA@here.com&gt;                          </a:t>
            </a:r>
          </a:p>
          <a:p>
            <a:pPr eaLnBrk="1" hangingPunct="1">
              <a:spcBef>
                <a:spcPct val="0"/>
              </a:spcBef>
            </a:pPr>
            <a:r>
              <a:rPr lang="en-US" altLang="zh-CN" sz="1800">
                <a:latin typeface="FuturaA Md BT" pitchFamily="34" charset="0"/>
              </a:rPr>
              <a:t>To: Lisa Mercier &lt;sip:UserB@there.com&gt;                          </a:t>
            </a:r>
          </a:p>
          <a:p>
            <a:pPr eaLnBrk="1" hangingPunct="1">
              <a:spcBef>
                <a:spcPct val="0"/>
              </a:spcBef>
            </a:pPr>
            <a:r>
              <a:rPr lang="en-US" altLang="zh-CN" sz="1800">
                <a:latin typeface="FuturaA Md BT" pitchFamily="34" charset="0"/>
              </a:rPr>
              <a:t>Call-ID: 12345600@here.com</a:t>
            </a:r>
          </a:p>
          <a:p>
            <a:pPr eaLnBrk="1" hangingPunct="1">
              <a:spcBef>
                <a:spcPct val="0"/>
              </a:spcBef>
            </a:pPr>
            <a:r>
              <a:rPr lang="en-US" altLang="zh-CN" sz="1800">
                <a:latin typeface="FuturaA Md BT" pitchFamily="34" charset="0"/>
              </a:rPr>
              <a:t>CSeq: 1 INVITE</a:t>
            </a:r>
          </a:p>
          <a:p>
            <a:pPr eaLnBrk="1" hangingPunct="1">
              <a:spcBef>
                <a:spcPct val="0"/>
              </a:spcBef>
            </a:pPr>
            <a:r>
              <a:rPr lang="en-US" altLang="zh-CN" sz="1800">
                <a:latin typeface="FuturaA Md BT" pitchFamily="34" charset="0"/>
              </a:rPr>
              <a:t>Contact: Dries Boone &lt;sip:UserA@here.com&gt;                       </a:t>
            </a:r>
          </a:p>
          <a:p>
            <a:pPr eaLnBrk="1" hangingPunct="1">
              <a:spcBef>
                <a:spcPct val="0"/>
              </a:spcBef>
            </a:pPr>
            <a:r>
              <a:rPr lang="en-US" altLang="zh-CN" sz="1800">
                <a:latin typeface="FuturaA Md BT" pitchFamily="34" charset="0"/>
              </a:rPr>
              <a:t>Content-Type: application/sdp                                   </a:t>
            </a:r>
          </a:p>
          <a:p>
            <a:pPr eaLnBrk="1" hangingPunct="1">
              <a:spcBef>
                <a:spcPct val="0"/>
              </a:spcBef>
            </a:pPr>
            <a:r>
              <a:rPr lang="en-US" altLang="zh-CN" sz="1800">
                <a:latin typeface="FuturaA Md BT" pitchFamily="34" charset="0"/>
              </a:rPr>
              <a:t>Content-Length: 147                                             </a:t>
            </a:r>
          </a:p>
          <a:p>
            <a:pPr eaLnBrk="1" hangingPunct="1">
              <a:spcBef>
                <a:spcPct val="0"/>
              </a:spcBef>
            </a:pPr>
            <a:r>
              <a:rPr lang="en-US" altLang="zh-CN" sz="1800">
                <a:latin typeface="FuturaA Md BT" pitchFamily="34" charset="0"/>
              </a:rPr>
              <a:t>                 v=0</a:t>
            </a:r>
          </a:p>
          <a:p>
            <a:pPr eaLnBrk="1" hangingPunct="1">
              <a:spcBef>
                <a:spcPct val="0"/>
              </a:spcBef>
            </a:pPr>
            <a:r>
              <a:rPr lang="en-US" altLang="zh-CN" sz="1800">
                <a:latin typeface="FuturaA Md BT" pitchFamily="34" charset="0"/>
              </a:rPr>
              <a:t>                 o=UserA 2890844526 2890844526 IN IP4 here.com   </a:t>
            </a:r>
          </a:p>
          <a:p>
            <a:pPr eaLnBrk="1" hangingPunct="1">
              <a:spcBef>
                <a:spcPct val="0"/>
              </a:spcBef>
            </a:pPr>
            <a:r>
              <a:rPr lang="en-US" altLang="zh-CN" sz="1800">
                <a:latin typeface="FuturaA Md BT" pitchFamily="34" charset="0"/>
              </a:rPr>
              <a:t>                 s=Session SDP                                   </a:t>
            </a:r>
          </a:p>
          <a:p>
            <a:pPr eaLnBrk="1" hangingPunct="1">
              <a:spcBef>
                <a:spcPct val="0"/>
              </a:spcBef>
            </a:pPr>
            <a:r>
              <a:rPr lang="en-US" altLang="zh-CN" sz="1800">
                <a:latin typeface="FuturaA Md BT" pitchFamily="34" charset="0"/>
              </a:rPr>
              <a:t>                 c=IN IP4 100.101.102.103</a:t>
            </a:r>
          </a:p>
          <a:p>
            <a:pPr eaLnBrk="1" hangingPunct="1">
              <a:spcBef>
                <a:spcPct val="0"/>
              </a:spcBef>
            </a:pPr>
            <a:r>
              <a:rPr lang="en-US" altLang="zh-CN" sz="1800">
                <a:latin typeface="FuturaA Md BT" pitchFamily="34" charset="0"/>
              </a:rPr>
              <a:t>	    t=0 0                                           </a:t>
            </a:r>
          </a:p>
          <a:p>
            <a:pPr eaLnBrk="1" hangingPunct="1">
              <a:spcBef>
                <a:spcPct val="0"/>
              </a:spcBef>
            </a:pPr>
            <a:r>
              <a:rPr lang="en-US" altLang="zh-CN" sz="1800">
                <a:latin typeface="FuturaA Md BT" pitchFamily="34" charset="0"/>
              </a:rPr>
              <a:t>                 m=audio 49172 RTP/AVP 0 </a:t>
            </a:r>
          </a:p>
          <a:p>
            <a:pPr eaLnBrk="1" hangingPunct="1">
              <a:spcBef>
                <a:spcPct val="0"/>
              </a:spcBef>
            </a:pPr>
            <a:r>
              <a:rPr lang="en-US" altLang="zh-CN" sz="1800">
                <a:latin typeface="FuturaA Md BT" pitchFamily="34" charset="0"/>
              </a:rPr>
              <a:t>	    a=rtpmap:0 PCMU/8000                      </a:t>
            </a:r>
          </a:p>
        </p:txBody>
      </p:sp>
      <p:sp>
        <p:nvSpPr>
          <p:cNvPr id="80900" name="Rectangle 4"/>
          <p:cNvSpPr>
            <a:spLocks noGrp="1" noChangeArrowheads="1"/>
          </p:cNvSpPr>
          <p:nvPr>
            <p:ph type="title"/>
          </p:nvPr>
        </p:nvSpPr>
        <p:spPr>
          <a:xfrm>
            <a:off x="685800" y="685800"/>
            <a:ext cx="8229600" cy="777875"/>
          </a:xfrm>
        </p:spPr>
        <p:txBody>
          <a:bodyPr/>
          <a:lstStyle/>
          <a:p>
            <a:pPr eaLnBrk="1" hangingPunct="1"/>
            <a:r>
              <a:rPr lang="en-US" altLang="zh-CN" smtClean="0">
                <a:ea typeface="宋体" panose="02010600030101010101" pitchFamily="2" charset="-122"/>
              </a:rPr>
              <a:t>(1) </a:t>
            </a:r>
            <a:r>
              <a:rPr lang="en-US" altLang="zh-CN" smtClean="0">
                <a:ea typeface="宋体" panose="02010600030101010101" pitchFamily="2" charset="-122"/>
                <a:sym typeface="Wingdings" panose="05000000000000000000" pitchFamily="2" charset="2"/>
              </a:rPr>
              <a:t>userA  UserB</a:t>
            </a:r>
            <a:endParaRPr lang="en-US" altLang="zh-CN" smtClean="0">
              <a:ea typeface="宋体" panose="02010600030101010101" pitchFamily="2" charset="-122"/>
            </a:endParaRPr>
          </a:p>
        </p:txBody>
      </p:sp>
    </p:spTree>
    <p:extLst>
      <p:ext uri="{BB962C8B-B14F-4D97-AF65-F5344CB8AC3E}">
        <p14:creationId xmlns:p14="http://schemas.microsoft.com/office/powerpoint/2010/main" val="46602745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50825" y="1412875"/>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endParaRPr>
          </a:p>
        </p:txBody>
      </p:sp>
      <p:sp>
        <p:nvSpPr>
          <p:cNvPr id="81923" name="Text Box 3"/>
          <p:cNvSpPr txBox="1">
            <a:spLocks noChangeArrowheads="1"/>
          </p:cNvSpPr>
          <p:nvPr/>
        </p:nvSpPr>
        <p:spPr bwMode="auto">
          <a:xfrm>
            <a:off x="1908175" y="2349500"/>
            <a:ext cx="5976938" cy="2024063"/>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SIP/2.0 100 Trying                         </a:t>
            </a:r>
          </a:p>
          <a:p>
            <a:pPr eaLnBrk="1" hangingPunct="1">
              <a:spcBef>
                <a:spcPct val="0"/>
              </a:spcBef>
            </a:pPr>
            <a:r>
              <a:rPr lang="en-US" altLang="zh-CN" sz="1800">
                <a:latin typeface="FuturaA Md BT" pitchFamily="34" charset="0"/>
              </a:rPr>
              <a:t>Via: SIP/2.0/UDP here.com:5060             </a:t>
            </a:r>
          </a:p>
          <a:p>
            <a:pPr eaLnBrk="1" hangingPunct="1">
              <a:spcBef>
                <a:spcPct val="0"/>
              </a:spcBef>
            </a:pPr>
            <a:r>
              <a:rPr lang="en-US" altLang="zh-CN" sz="1800">
                <a:latin typeface="FuturaA Md BT" pitchFamily="34" charset="0"/>
              </a:rPr>
              <a:t>From: Dries Boone &lt;sip:UserA@here.com&gt;     </a:t>
            </a:r>
          </a:p>
          <a:p>
            <a:pPr eaLnBrk="1" hangingPunct="1">
              <a:spcBef>
                <a:spcPct val="0"/>
              </a:spcBef>
            </a:pPr>
            <a:r>
              <a:rPr lang="en-US" altLang="zh-CN" sz="1800">
                <a:latin typeface="FuturaA Md BT" pitchFamily="34" charset="0"/>
              </a:rPr>
              <a:t>To: Lisa Mercier &lt;sip:UserB@there.com&gt;  </a:t>
            </a:r>
          </a:p>
          <a:p>
            <a:pPr eaLnBrk="1" hangingPunct="1">
              <a:spcBef>
                <a:spcPct val="0"/>
              </a:spcBef>
            </a:pPr>
            <a:r>
              <a:rPr lang="en-US" altLang="zh-CN" sz="1800">
                <a:latin typeface="FuturaA Md BT" pitchFamily="34" charset="0"/>
              </a:rPr>
              <a:t>Call-ID: 12345601@here.com              </a:t>
            </a:r>
          </a:p>
          <a:p>
            <a:pPr eaLnBrk="1" hangingPunct="1">
              <a:spcBef>
                <a:spcPct val="0"/>
              </a:spcBef>
            </a:pPr>
            <a:r>
              <a:rPr lang="en-US" altLang="zh-CN" sz="1800">
                <a:latin typeface="FuturaA Md BT" pitchFamily="34" charset="0"/>
              </a:rPr>
              <a:t>CSeq: 1 INVITE                          </a:t>
            </a:r>
          </a:p>
          <a:p>
            <a:pPr eaLnBrk="1" hangingPunct="1">
              <a:spcBef>
                <a:spcPct val="0"/>
              </a:spcBef>
            </a:pPr>
            <a:r>
              <a:rPr lang="en-US" altLang="zh-CN" sz="1800">
                <a:latin typeface="FuturaA Md BT" pitchFamily="34" charset="0"/>
              </a:rPr>
              <a:t>Content-Length: 0                       </a:t>
            </a:r>
          </a:p>
        </p:txBody>
      </p:sp>
      <p:sp>
        <p:nvSpPr>
          <p:cNvPr id="81924" name="Rectangle 4"/>
          <p:cNvSpPr>
            <a:spLocks noGrp="1" noChangeArrowheads="1"/>
          </p:cNvSpPr>
          <p:nvPr>
            <p:ph type="title"/>
          </p:nvPr>
        </p:nvSpPr>
        <p:spPr>
          <a:xfrm>
            <a:off x="304800" y="914400"/>
            <a:ext cx="8229600" cy="777875"/>
          </a:xfrm>
        </p:spPr>
        <p:txBody>
          <a:bodyPr/>
          <a:lstStyle/>
          <a:p>
            <a:pPr eaLnBrk="1" hangingPunct="1"/>
            <a:r>
              <a:rPr lang="en-US" altLang="zh-CN" smtClean="0">
                <a:ea typeface="宋体" panose="02010600030101010101" pitchFamily="2" charset="-122"/>
              </a:rPr>
              <a:t>(2) </a:t>
            </a:r>
            <a:r>
              <a:rPr lang="en-US" altLang="zh-CN" smtClean="0">
                <a:ea typeface="宋体" panose="02010600030101010101" pitchFamily="2" charset="-122"/>
                <a:sym typeface="Wingdings" panose="05000000000000000000" pitchFamily="2" charset="2"/>
              </a:rPr>
              <a:t>userB  UserA</a:t>
            </a:r>
          </a:p>
        </p:txBody>
      </p:sp>
    </p:spTree>
    <p:extLst>
      <p:ext uri="{BB962C8B-B14F-4D97-AF65-F5344CB8AC3E}">
        <p14:creationId xmlns:p14="http://schemas.microsoft.com/office/powerpoint/2010/main" val="131933011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95288" y="765175"/>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endParaRPr>
          </a:p>
        </p:txBody>
      </p:sp>
      <p:sp>
        <p:nvSpPr>
          <p:cNvPr id="82947" name="Text Box 3"/>
          <p:cNvSpPr txBox="1">
            <a:spLocks noChangeArrowheads="1"/>
          </p:cNvSpPr>
          <p:nvPr/>
        </p:nvSpPr>
        <p:spPr bwMode="auto">
          <a:xfrm>
            <a:off x="914400" y="1447800"/>
            <a:ext cx="7467600" cy="44958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SIP/2.0 200 OK</a:t>
            </a:r>
          </a:p>
          <a:p>
            <a:pPr eaLnBrk="1" hangingPunct="1">
              <a:spcBef>
                <a:spcPct val="0"/>
              </a:spcBef>
            </a:pPr>
            <a:r>
              <a:rPr lang="en-US" altLang="zh-CN" sz="1800">
                <a:latin typeface="FuturaA Md BT" pitchFamily="34" charset="0"/>
              </a:rPr>
              <a:t>Via: SIP/2.0/UDP here.com:5060</a:t>
            </a:r>
          </a:p>
          <a:p>
            <a:pPr eaLnBrk="1" hangingPunct="1">
              <a:spcBef>
                <a:spcPct val="0"/>
              </a:spcBef>
            </a:pPr>
            <a:r>
              <a:rPr lang="en-US" altLang="zh-CN" sz="1800">
                <a:latin typeface="FuturaA Md BT" pitchFamily="34" charset="0"/>
              </a:rPr>
              <a:t>From: Dries Boone &lt;sip:UserA@here.com&gt;                                </a:t>
            </a:r>
          </a:p>
          <a:p>
            <a:pPr eaLnBrk="1" hangingPunct="1">
              <a:spcBef>
                <a:spcPct val="0"/>
              </a:spcBef>
            </a:pPr>
            <a:r>
              <a:rPr lang="en-US" altLang="zh-CN" sz="1800">
                <a:latin typeface="FuturaA Md BT" pitchFamily="34" charset="0"/>
              </a:rPr>
              <a:t>To: Lisa Mercier &lt;sip:UserB@there.com&gt;                                </a:t>
            </a:r>
          </a:p>
          <a:p>
            <a:pPr eaLnBrk="1" hangingPunct="1">
              <a:spcBef>
                <a:spcPct val="0"/>
              </a:spcBef>
            </a:pPr>
            <a:r>
              <a:rPr lang="en-US" altLang="zh-CN" sz="1800">
                <a:latin typeface="FuturaA Md BT" pitchFamily="34" charset="0"/>
              </a:rPr>
              <a:t>Call-ID: 12345601@here.com</a:t>
            </a:r>
          </a:p>
          <a:p>
            <a:pPr eaLnBrk="1" hangingPunct="1">
              <a:spcBef>
                <a:spcPct val="0"/>
              </a:spcBef>
            </a:pPr>
            <a:r>
              <a:rPr lang="en-US" altLang="zh-CN" sz="1800">
                <a:latin typeface="FuturaA Md BT" pitchFamily="34" charset="0"/>
              </a:rPr>
              <a:t>Cseq: 1 INVITE</a:t>
            </a:r>
          </a:p>
          <a:p>
            <a:pPr eaLnBrk="1" hangingPunct="1">
              <a:spcBef>
                <a:spcPct val="0"/>
              </a:spcBef>
            </a:pPr>
            <a:r>
              <a:rPr lang="en-US" altLang="zh-CN" sz="1800">
                <a:latin typeface="FuturaA Md BT" pitchFamily="34" charset="0"/>
              </a:rPr>
              <a:t>Contact: Lisa Mercier &lt;sip:UserB@there.com&gt;                           </a:t>
            </a:r>
          </a:p>
          <a:p>
            <a:pPr eaLnBrk="1" hangingPunct="1">
              <a:spcBef>
                <a:spcPct val="0"/>
              </a:spcBef>
            </a:pPr>
            <a:r>
              <a:rPr lang="en-US" altLang="zh-CN" sz="1800">
                <a:latin typeface="FuturaA Md BT" pitchFamily="34" charset="0"/>
              </a:rPr>
              <a:t>Content-Type: application/sdp                                         </a:t>
            </a:r>
          </a:p>
          <a:p>
            <a:pPr eaLnBrk="1" hangingPunct="1">
              <a:spcBef>
                <a:spcPct val="0"/>
              </a:spcBef>
            </a:pPr>
            <a:r>
              <a:rPr lang="en-US" altLang="zh-CN" sz="1800">
                <a:latin typeface="FuturaA Md BT" pitchFamily="34" charset="0"/>
              </a:rPr>
              <a:t>Content-Length:                                                       </a:t>
            </a:r>
          </a:p>
          <a:p>
            <a:pPr eaLnBrk="1" hangingPunct="1">
              <a:spcBef>
                <a:spcPct val="0"/>
              </a:spcBef>
            </a:pPr>
            <a:r>
              <a:rPr lang="en-US" altLang="zh-CN" sz="1800">
                <a:latin typeface="FuturaA Md BT" pitchFamily="34" charset="0"/>
              </a:rPr>
              <a:t>                      v=0 </a:t>
            </a:r>
          </a:p>
          <a:p>
            <a:pPr eaLnBrk="1" hangingPunct="1">
              <a:spcBef>
                <a:spcPct val="0"/>
              </a:spcBef>
            </a:pPr>
            <a:r>
              <a:rPr lang="en-US" altLang="zh-CN" sz="1800">
                <a:latin typeface="FuturaA Md BT" pitchFamily="34" charset="0"/>
              </a:rPr>
              <a:t>	        o=UserB 2890844527 2890844527 IN IP4 there.com  </a:t>
            </a:r>
          </a:p>
          <a:p>
            <a:pPr eaLnBrk="1" hangingPunct="1">
              <a:spcBef>
                <a:spcPct val="0"/>
              </a:spcBef>
            </a:pPr>
            <a:r>
              <a:rPr lang="en-US" altLang="zh-CN" sz="1800">
                <a:latin typeface="FuturaA Md BT" pitchFamily="34" charset="0"/>
              </a:rPr>
              <a:t>                      s=Session SDP                                   </a:t>
            </a:r>
          </a:p>
          <a:p>
            <a:pPr eaLnBrk="1" hangingPunct="1">
              <a:spcBef>
                <a:spcPct val="0"/>
              </a:spcBef>
            </a:pPr>
            <a:r>
              <a:rPr lang="en-US" altLang="zh-CN" sz="1800">
                <a:latin typeface="FuturaA Md BT" pitchFamily="34" charset="0"/>
              </a:rPr>
              <a:t>                      c=IN IP4 110.111.112.113                        </a:t>
            </a:r>
          </a:p>
          <a:p>
            <a:pPr eaLnBrk="1" hangingPunct="1">
              <a:spcBef>
                <a:spcPct val="0"/>
              </a:spcBef>
            </a:pPr>
            <a:r>
              <a:rPr lang="en-US" altLang="zh-CN" sz="1800">
                <a:latin typeface="FuturaA Md BT" pitchFamily="34" charset="0"/>
              </a:rPr>
              <a:t>	        t=0 0                                           </a:t>
            </a:r>
          </a:p>
          <a:p>
            <a:pPr eaLnBrk="1" hangingPunct="1">
              <a:spcBef>
                <a:spcPct val="0"/>
              </a:spcBef>
            </a:pPr>
            <a:r>
              <a:rPr lang="en-US" altLang="zh-CN" sz="1800">
                <a:latin typeface="FuturaA Md BT" pitchFamily="34" charset="0"/>
              </a:rPr>
              <a:t>                      m=audio 3456 RTP/AVP 0                          </a:t>
            </a:r>
          </a:p>
          <a:p>
            <a:pPr eaLnBrk="1" hangingPunct="1">
              <a:spcBef>
                <a:spcPct val="0"/>
              </a:spcBef>
            </a:pPr>
            <a:r>
              <a:rPr lang="en-US" altLang="zh-CN" sz="1800">
                <a:latin typeface="FuturaA Md BT" pitchFamily="34" charset="0"/>
              </a:rPr>
              <a:t>                      a=rtpmap:0 PCMU/8000</a:t>
            </a:r>
          </a:p>
        </p:txBody>
      </p:sp>
      <p:sp>
        <p:nvSpPr>
          <p:cNvPr id="82948" name="Rectangle 4"/>
          <p:cNvSpPr>
            <a:spLocks noGrp="1" noChangeArrowheads="1"/>
          </p:cNvSpPr>
          <p:nvPr>
            <p:ph type="title"/>
          </p:nvPr>
        </p:nvSpPr>
        <p:spPr>
          <a:xfrm>
            <a:off x="609600" y="609600"/>
            <a:ext cx="7086600" cy="777875"/>
          </a:xfrm>
        </p:spPr>
        <p:txBody>
          <a:bodyPr/>
          <a:lstStyle/>
          <a:p>
            <a:pPr eaLnBrk="1" hangingPunct="1"/>
            <a:r>
              <a:rPr lang="en-US" altLang="zh-CN" smtClean="0">
                <a:ea typeface="宋体" panose="02010600030101010101" pitchFamily="2" charset="-122"/>
              </a:rPr>
              <a:t>(3) </a:t>
            </a:r>
            <a:r>
              <a:rPr lang="en-US" altLang="zh-CN" smtClean="0">
                <a:ea typeface="宋体" panose="02010600030101010101" pitchFamily="2" charset="-122"/>
                <a:sym typeface="Wingdings" panose="05000000000000000000" pitchFamily="2" charset="2"/>
              </a:rPr>
              <a:t>userB  UserA</a:t>
            </a:r>
            <a:endParaRPr lang="en-US" altLang="zh-CN" smtClean="0">
              <a:ea typeface="宋体" panose="02010600030101010101" pitchFamily="2" charset="-122"/>
            </a:endParaRPr>
          </a:p>
        </p:txBody>
      </p:sp>
    </p:spTree>
    <p:extLst>
      <p:ext uri="{BB962C8B-B14F-4D97-AF65-F5344CB8AC3E}">
        <p14:creationId xmlns:p14="http://schemas.microsoft.com/office/powerpoint/2010/main" val="3372478443"/>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95288" y="8366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endParaRPr>
          </a:p>
        </p:txBody>
      </p:sp>
      <p:sp>
        <p:nvSpPr>
          <p:cNvPr id="83971" name="Text Box 3"/>
          <p:cNvSpPr txBox="1">
            <a:spLocks noChangeArrowheads="1"/>
          </p:cNvSpPr>
          <p:nvPr/>
        </p:nvSpPr>
        <p:spPr bwMode="auto">
          <a:xfrm>
            <a:off x="1908175" y="2060575"/>
            <a:ext cx="5976938" cy="22987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 ACK sip:UserB@there.com SIP/2.0         </a:t>
            </a:r>
          </a:p>
          <a:p>
            <a:pPr eaLnBrk="1" hangingPunct="1">
              <a:spcBef>
                <a:spcPct val="0"/>
              </a:spcBef>
            </a:pPr>
            <a:r>
              <a:rPr lang="en-US" altLang="zh-CN" sz="1800">
                <a:latin typeface="FuturaA Md BT" pitchFamily="34" charset="0"/>
              </a:rPr>
              <a:t> Via: SIP/2.0/UDP here.com:5060          </a:t>
            </a:r>
          </a:p>
          <a:p>
            <a:pPr eaLnBrk="1" hangingPunct="1">
              <a:spcBef>
                <a:spcPct val="0"/>
              </a:spcBef>
            </a:pPr>
            <a:r>
              <a:rPr lang="en-US" altLang="zh-CN" sz="1800">
                <a:latin typeface="FuturaA Md BT" pitchFamily="34" charset="0"/>
              </a:rPr>
              <a:t> From: Dries Boone &lt;sip:UserA@here.com&gt;  </a:t>
            </a:r>
          </a:p>
          <a:p>
            <a:pPr eaLnBrk="1" hangingPunct="1">
              <a:spcBef>
                <a:spcPct val="0"/>
              </a:spcBef>
            </a:pPr>
            <a:r>
              <a:rPr lang="en-US" altLang="zh-CN" sz="1800">
                <a:latin typeface="FuturaA Md BT" pitchFamily="34" charset="0"/>
              </a:rPr>
              <a:t> To: Lisa Mercier &lt;sip:UserB@there.com&gt;  </a:t>
            </a:r>
          </a:p>
          <a:p>
            <a:pPr eaLnBrk="1" hangingPunct="1">
              <a:spcBef>
                <a:spcPct val="0"/>
              </a:spcBef>
            </a:pPr>
            <a:r>
              <a:rPr lang="en-US" altLang="zh-CN" sz="1800">
                <a:latin typeface="FuturaA Md BT" pitchFamily="34" charset="0"/>
              </a:rPr>
              <a:t> Call-ID: 12345601@here.com              </a:t>
            </a:r>
          </a:p>
          <a:p>
            <a:pPr eaLnBrk="1" hangingPunct="1">
              <a:spcBef>
                <a:spcPct val="0"/>
              </a:spcBef>
            </a:pPr>
            <a:r>
              <a:rPr lang="en-US" altLang="zh-CN" sz="1800">
                <a:latin typeface="FuturaA Md BT" pitchFamily="34" charset="0"/>
              </a:rPr>
              <a:t> CSeq: 1 ACK                             </a:t>
            </a:r>
          </a:p>
          <a:p>
            <a:pPr eaLnBrk="1" hangingPunct="1">
              <a:spcBef>
                <a:spcPct val="0"/>
              </a:spcBef>
            </a:pPr>
            <a:r>
              <a:rPr lang="en-US" altLang="zh-CN" sz="1800">
                <a:latin typeface="FuturaA Md BT" pitchFamily="34" charset="0"/>
              </a:rPr>
              <a:t> Content-Length: 0                       </a:t>
            </a:r>
          </a:p>
          <a:p>
            <a:pPr eaLnBrk="1" hangingPunct="1">
              <a:spcBef>
                <a:spcPct val="0"/>
              </a:spcBef>
            </a:pPr>
            <a:endParaRPr lang="en-US" altLang="zh-CN" sz="1800">
              <a:latin typeface="FuturaA Md BT" pitchFamily="34" charset="0"/>
            </a:endParaRPr>
          </a:p>
        </p:txBody>
      </p:sp>
      <p:sp>
        <p:nvSpPr>
          <p:cNvPr id="83972" name="Rectangle 4"/>
          <p:cNvSpPr>
            <a:spLocks noGrp="1" noChangeArrowheads="1"/>
          </p:cNvSpPr>
          <p:nvPr>
            <p:ph type="title"/>
          </p:nvPr>
        </p:nvSpPr>
        <p:spPr>
          <a:xfrm>
            <a:off x="1447800" y="762000"/>
            <a:ext cx="4419600" cy="777875"/>
          </a:xfrm>
        </p:spPr>
        <p:txBody>
          <a:bodyPr/>
          <a:lstStyle/>
          <a:p>
            <a:pPr eaLnBrk="1" hangingPunct="1"/>
            <a:r>
              <a:rPr lang="en-US" altLang="zh-CN" smtClean="0">
                <a:ea typeface="宋体" panose="02010600030101010101" pitchFamily="2" charset="-122"/>
              </a:rPr>
              <a:t>(4) </a:t>
            </a:r>
            <a:r>
              <a:rPr lang="en-US" altLang="zh-CN" smtClean="0">
                <a:ea typeface="宋体" panose="02010600030101010101" pitchFamily="2" charset="-122"/>
                <a:sym typeface="Wingdings" panose="05000000000000000000" pitchFamily="2" charset="2"/>
              </a:rPr>
              <a:t>userA  UserB</a:t>
            </a:r>
            <a:endParaRPr lang="en-US" altLang="zh-CN" smtClean="0">
              <a:ea typeface="宋体" panose="02010600030101010101" pitchFamily="2" charset="-122"/>
            </a:endParaRPr>
          </a:p>
        </p:txBody>
      </p:sp>
    </p:spTree>
    <p:extLst>
      <p:ext uri="{BB962C8B-B14F-4D97-AF65-F5344CB8AC3E}">
        <p14:creationId xmlns:p14="http://schemas.microsoft.com/office/powerpoint/2010/main" val="31416053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95288" y="692150"/>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endParaRPr>
          </a:p>
        </p:txBody>
      </p:sp>
      <p:sp>
        <p:nvSpPr>
          <p:cNvPr id="84995" name="Text Box 3"/>
          <p:cNvSpPr txBox="1">
            <a:spLocks noChangeArrowheads="1"/>
          </p:cNvSpPr>
          <p:nvPr/>
        </p:nvSpPr>
        <p:spPr bwMode="auto">
          <a:xfrm>
            <a:off x="1908175" y="2060575"/>
            <a:ext cx="5976938" cy="2024063"/>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BYE sip:UserA@here.com SIP/2.0     </a:t>
            </a:r>
          </a:p>
          <a:p>
            <a:pPr eaLnBrk="1" hangingPunct="1">
              <a:spcBef>
                <a:spcPct val="0"/>
              </a:spcBef>
            </a:pPr>
            <a:r>
              <a:rPr lang="en-US" altLang="zh-CN" sz="1800">
                <a:latin typeface="FuturaA Md BT" pitchFamily="34" charset="0"/>
              </a:rPr>
              <a:t>Via: SIP/2.0/UDP there.com:5060               </a:t>
            </a:r>
          </a:p>
          <a:p>
            <a:pPr eaLnBrk="1" hangingPunct="1">
              <a:spcBef>
                <a:spcPct val="0"/>
              </a:spcBef>
            </a:pPr>
            <a:r>
              <a:rPr lang="en-US" altLang="zh-CN" sz="1800">
                <a:latin typeface="FuturaA Md BT" pitchFamily="34" charset="0"/>
              </a:rPr>
              <a:t>From: Lisa Mercier &lt;sip:UserB@there.com&gt;   </a:t>
            </a:r>
          </a:p>
          <a:p>
            <a:pPr eaLnBrk="1" hangingPunct="1">
              <a:spcBef>
                <a:spcPct val="0"/>
              </a:spcBef>
            </a:pPr>
            <a:r>
              <a:rPr lang="en-US" altLang="zh-CN" sz="1800">
                <a:latin typeface="FuturaA Md BT" pitchFamily="34" charset="0"/>
              </a:rPr>
              <a:t>To: Dries Boone &lt;sip:UserA@here.com&gt;       </a:t>
            </a:r>
          </a:p>
          <a:p>
            <a:pPr eaLnBrk="1" hangingPunct="1">
              <a:spcBef>
                <a:spcPct val="0"/>
              </a:spcBef>
            </a:pPr>
            <a:r>
              <a:rPr lang="en-US" altLang="zh-CN" sz="1800">
                <a:latin typeface="FuturaA Md BT" pitchFamily="34" charset="0"/>
              </a:rPr>
              <a:t>Call-ID: 12345601@here.com                 </a:t>
            </a:r>
          </a:p>
          <a:p>
            <a:pPr eaLnBrk="1" hangingPunct="1">
              <a:spcBef>
                <a:spcPct val="0"/>
              </a:spcBef>
            </a:pPr>
            <a:r>
              <a:rPr lang="en-US" altLang="zh-CN" sz="1800">
                <a:latin typeface="FuturaA Md BT" pitchFamily="34" charset="0"/>
              </a:rPr>
              <a:t>CSeq: 1 BYE                                </a:t>
            </a:r>
          </a:p>
          <a:p>
            <a:pPr eaLnBrk="1" hangingPunct="1">
              <a:spcBef>
                <a:spcPct val="0"/>
              </a:spcBef>
            </a:pPr>
            <a:r>
              <a:rPr lang="en-US" altLang="zh-CN" sz="1800">
                <a:latin typeface="FuturaA Md BT" pitchFamily="34" charset="0"/>
              </a:rPr>
              <a:t>Content-Length: 0                          </a:t>
            </a:r>
          </a:p>
        </p:txBody>
      </p:sp>
      <p:sp>
        <p:nvSpPr>
          <p:cNvPr id="84996" name="Rectangle 4"/>
          <p:cNvSpPr>
            <a:spLocks noGrp="1" noChangeArrowheads="1"/>
          </p:cNvSpPr>
          <p:nvPr>
            <p:ph type="title"/>
          </p:nvPr>
        </p:nvSpPr>
        <p:spPr>
          <a:xfrm>
            <a:off x="914400" y="838200"/>
            <a:ext cx="6705600" cy="777875"/>
          </a:xfrm>
        </p:spPr>
        <p:txBody>
          <a:bodyPr/>
          <a:lstStyle/>
          <a:p>
            <a:pPr eaLnBrk="1" hangingPunct="1"/>
            <a:r>
              <a:rPr lang="en-US" altLang="zh-CN" smtClean="0">
                <a:ea typeface="宋体" panose="02010600030101010101" pitchFamily="2" charset="-122"/>
              </a:rPr>
              <a:t>(5) </a:t>
            </a:r>
            <a:r>
              <a:rPr lang="en-US" altLang="zh-CN" smtClean="0">
                <a:ea typeface="宋体" panose="02010600030101010101" pitchFamily="2" charset="-122"/>
                <a:sym typeface="Wingdings" panose="05000000000000000000" pitchFamily="2" charset="2"/>
              </a:rPr>
              <a:t>userB  UserA</a:t>
            </a:r>
          </a:p>
        </p:txBody>
      </p:sp>
    </p:spTree>
    <p:extLst>
      <p:ext uri="{BB962C8B-B14F-4D97-AF65-F5344CB8AC3E}">
        <p14:creationId xmlns:p14="http://schemas.microsoft.com/office/powerpoint/2010/main" val="337249757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95288" y="8366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endParaRPr>
          </a:p>
        </p:txBody>
      </p:sp>
      <p:sp>
        <p:nvSpPr>
          <p:cNvPr id="86019" name="Text Box 3"/>
          <p:cNvSpPr txBox="1">
            <a:spLocks noChangeArrowheads="1"/>
          </p:cNvSpPr>
          <p:nvPr/>
        </p:nvSpPr>
        <p:spPr bwMode="auto">
          <a:xfrm>
            <a:off x="1908175" y="2060575"/>
            <a:ext cx="5976938" cy="2024063"/>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   SIP/2.0 200 OK</a:t>
            </a:r>
          </a:p>
          <a:p>
            <a:pPr eaLnBrk="1" hangingPunct="1">
              <a:spcBef>
                <a:spcPct val="0"/>
              </a:spcBef>
            </a:pPr>
            <a:r>
              <a:rPr lang="en-US" altLang="zh-CN" sz="1800">
                <a:latin typeface="FuturaA Md BT" pitchFamily="34" charset="0"/>
              </a:rPr>
              <a:t>   Via: SIP/2.0/UDP there.com:5060            </a:t>
            </a:r>
          </a:p>
          <a:p>
            <a:pPr eaLnBrk="1" hangingPunct="1">
              <a:spcBef>
                <a:spcPct val="0"/>
              </a:spcBef>
            </a:pPr>
            <a:r>
              <a:rPr lang="en-US" altLang="zh-CN" sz="1800">
                <a:latin typeface="FuturaA Md BT" pitchFamily="34" charset="0"/>
              </a:rPr>
              <a:t>   From: Lisa Mercier &lt;sip:UserB@there.com&gt;   </a:t>
            </a:r>
          </a:p>
          <a:p>
            <a:pPr eaLnBrk="1" hangingPunct="1">
              <a:spcBef>
                <a:spcPct val="0"/>
              </a:spcBef>
            </a:pPr>
            <a:r>
              <a:rPr lang="en-US" altLang="zh-CN" sz="1800">
                <a:latin typeface="FuturaA Md BT" pitchFamily="34" charset="0"/>
              </a:rPr>
              <a:t>   To: Dries Boone &lt;sip:UserA@here.com&gt;       </a:t>
            </a:r>
          </a:p>
          <a:p>
            <a:pPr eaLnBrk="1" hangingPunct="1">
              <a:spcBef>
                <a:spcPct val="0"/>
              </a:spcBef>
            </a:pPr>
            <a:r>
              <a:rPr lang="en-US" altLang="zh-CN" sz="1800">
                <a:latin typeface="FuturaA Md BT" pitchFamily="34" charset="0"/>
              </a:rPr>
              <a:t>   Call-ID: 12345601@here.com                 </a:t>
            </a:r>
          </a:p>
          <a:p>
            <a:pPr eaLnBrk="1" hangingPunct="1">
              <a:spcBef>
                <a:spcPct val="0"/>
              </a:spcBef>
            </a:pPr>
            <a:r>
              <a:rPr lang="en-US" altLang="zh-CN" sz="1800">
                <a:latin typeface="FuturaA Md BT" pitchFamily="34" charset="0"/>
              </a:rPr>
              <a:t>   CSeq: 1 BYE                                </a:t>
            </a:r>
          </a:p>
          <a:p>
            <a:pPr eaLnBrk="1" hangingPunct="1">
              <a:spcBef>
                <a:spcPct val="0"/>
              </a:spcBef>
            </a:pPr>
            <a:r>
              <a:rPr lang="en-US" altLang="zh-CN" sz="1800">
                <a:latin typeface="FuturaA Md BT" pitchFamily="34" charset="0"/>
              </a:rPr>
              <a:t>   Content-Length: 0                         </a:t>
            </a:r>
          </a:p>
        </p:txBody>
      </p:sp>
      <p:sp>
        <p:nvSpPr>
          <p:cNvPr id="86020" name="Rectangle 4"/>
          <p:cNvSpPr>
            <a:spLocks noGrp="1" noChangeArrowheads="1"/>
          </p:cNvSpPr>
          <p:nvPr>
            <p:ph type="title"/>
          </p:nvPr>
        </p:nvSpPr>
        <p:spPr>
          <a:xfrm>
            <a:off x="152400" y="914400"/>
            <a:ext cx="8229600" cy="777875"/>
          </a:xfrm>
        </p:spPr>
        <p:txBody>
          <a:bodyPr/>
          <a:lstStyle/>
          <a:p>
            <a:pPr eaLnBrk="1" hangingPunct="1"/>
            <a:r>
              <a:rPr lang="en-US" altLang="zh-CN" smtClean="0">
                <a:ea typeface="宋体" panose="02010600030101010101" pitchFamily="2" charset="-122"/>
              </a:rPr>
              <a:t>(6) </a:t>
            </a:r>
            <a:r>
              <a:rPr lang="en-US" altLang="zh-CN" smtClean="0">
                <a:ea typeface="宋体" panose="02010600030101010101" pitchFamily="2" charset="-122"/>
                <a:sym typeface="Wingdings" panose="05000000000000000000" pitchFamily="2" charset="2"/>
              </a:rPr>
              <a:t>userA  UserB</a:t>
            </a:r>
            <a:endParaRPr lang="en-US" altLang="zh-CN" smtClean="0">
              <a:ea typeface="宋体" panose="02010600030101010101" pitchFamily="2" charset="-122"/>
            </a:endParaRPr>
          </a:p>
        </p:txBody>
      </p:sp>
    </p:spTree>
    <p:extLst>
      <p:ext uri="{BB962C8B-B14F-4D97-AF65-F5344CB8AC3E}">
        <p14:creationId xmlns:p14="http://schemas.microsoft.com/office/powerpoint/2010/main" val="20145638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304800" y="1066800"/>
            <a:ext cx="8229600" cy="777875"/>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基本功能</a:t>
            </a:r>
          </a:p>
        </p:txBody>
      </p:sp>
      <p:sp>
        <p:nvSpPr>
          <p:cNvPr id="15363" name="Rectangle 2"/>
          <p:cNvSpPr>
            <a:spLocks noGrp="1" noChangeArrowheads="1"/>
          </p:cNvSpPr>
          <p:nvPr>
            <p:ph idx="1"/>
          </p:nvPr>
        </p:nvSpPr>
        <p:spPr>
          <a:xfrm>
            <a:off x="971550" y="2133600"/>
            <a:ext cx="7488238" cy="3200400"/>
          </a:xfrm>
        </p:spPr>
        <p:txBody>
          <a:bodyPr>
            <a:normAutofit fontScale="92500" lnSpcReduction="20000"/>
          </a:bodyPr>
          <a:lstStyle/>
          <a:p>
            <a:pPr eaLnBrk="1" hangingPunct="1">
              <a:buFont typeface="Arial" panose="020B0604020202020204" pitchFamily="34" charset="0"/>
              <a:buChar char="•"/>
            </a:pPr>
            <a:r>
              <a:rPr lang="zh-CN" altLang="en-US" smtClean="0"/>
              <a:t>用户定位：确定被叫用户通信所使用的终端系统的位置 </a:t>
            </a:r>
          </a:p>
          <a:p>
            <a:pPr eaLnBrk="1" hangingPunct="1">
              <a:buFont typeface="Arial" panose="020B0604020202020204" pitchFamily="34" charset="0"/>
              <a:buChar char="•"/>
            </a:pPr>
            <a:r>
              <a:rPr lang="zh-CN" altLang="en-US" smtClean="0"/>
              <a:t>用户能力协商：确定所用媒体类型和媒体参数 </a:t>
            </a:r>
          </a:p>
          <a:p>
            <a:pPr eaLnBrk="1" hangingPunct="1">
              <a:buFont typeface="Arial" panose="020B0604020202020204" pitchFamily="34" charset="0"/>
              <a:buChar char="•"/>
            </a:pPr>
            <a:r>
              <a:rPr lang="zh-CN" altLang="en-US" smtClean="0"/>
              <a:t>用户可用性判断：确定被叫用户是否空闲以及是否愿意加入会话 </a:t>
            </a:r>
          </a:p>
          <a:p>
            <a:pPr eaLnBrk="1" hangingPunct="1">
              <a:buFont typeface="Arial" panose="020B0604020202020204" pitchFamily="34" charset="0"/>
              <a:buChar char="•"/>
            </a:pPr>
            <a:r>
              <a:rPr lang="zh-CN" altLang="en-US" smtClean="0"/>
              <a:t>邀请用户加入会话（呼叫建立）：邀请和提示被叫用户，在主被叫间传递控制参数是</a:t>
            </a:r>
            <a:r>
              <a:rPr lang="en-US" altLang="zh-CN" smtClean="0"/>
              <a:t>SIP</a:t>
            </a:r>
            <a:r>
              <a:rPr lang="zh-CN" altLang="en-US" smtClean="0"/>
              <a:t>的主要功能 </a:t>
            </a:r>
          </a:p>
          <a:p>
            <a:pPr eaLnBrk="1" hangingPunct="1">
              <a:buFont typeface="Arial" panose="020B0604020202020204" pitchFamily="34" charset="0"/>
              <a:buChar char="•"/>
            </a:pPr>
            <a:r>
              <a:rPr lang="zh-CN" altLang="en-US" smtClean="0"/>
              <a:t>呼叫处理：对呼叫进行终结和转移等 </a:t>
            </a:r>
          </a:p>
          <a:p>
            <a:pPr lvl="1"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3138652548"/>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代理服务器模式的</a:t>
            </a:r>
            <a:r>
              <a:rPr lang="en-US" altLang="zh-CN" smtClean="0">
                <a:ea typeface="宋体" panose="02010600030101010101" pitchFamily="2" charset="-122"/>
              </a:rPr>
              <a:t>SIP Call</a:t>
            </a:r>
          </a:p>
        </p:txBody>
      </p:sp>
      <p:sp>
        <p:nvSpPr>
          <p:cNvPr id="87043" name="Line 3"/>
          <p:cNvSpPr>
            <a:spLocks noChangeShapeType="1"/>
          </p:cNvSpPr>
          <p:nvPr/>
        </p:nvSpPr>
        <p:spPr bwMode="auto">
          <a:xfrm>
            <a:off x="1908175" y="2060575"/>
            <a:ext cx="2592388"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4" name="Line 4"/>
          <p:cNvSpPr>
            <a:spLocks noChangeShapeType="1"/>
          </p:cNvSpPr>
          <p:nvPr/>
        </p:nvSpPr>
        <p:spPr bwMode="auto">
          <a:xfrm flipH="1" flipV="1">
            <a:off x="4495800" y="2667000"/>
            <a:ext cx="22860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5" name="Line 5"/>
          <p:cNvSpPr>
            <a:spLocks noChangeShapeType="1"/>
          </p:cNvSpPr>
          <p:nvPr/>
        </p:nvSpPr>
        <p:spPr bwMode="auto">
          <a:xfrm>
            <a:off x="4500563" y="3357563"/>
            <a:ext cx="273526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6" name="Text Box 6"/>
          <p:cNvSpPr txBox="1">
            <a:spLocks noChangeArrowheads="1"/>
          </p:cNvSpPr>
          <p:nvPr/>
        </p:nvSpPr>
        <p:spPr bwMode="auto">
          <a:xfrm>
            <a:off x="2478088" y="1714500"/>
            <a:ext cx="1082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INVITE (1)</a:t>
            </a:r>
          </a:p>
        </p:txBody>
      </p:sp>
      <p:grpSp>
        <p:nvGrpSpPr>
          <p:cNvPr id="87047" name="Group 7"/>
          <p:cNvGrpSpPr>
            <a:grpSpLocks/>
          </p:cNvGrpSpPr>
          <p:nvPr/>
        </p:nvGrpSpPr>
        <p:grpSpPr bwMode="auto">
          <a:xfrm>
            <a:off x="1835150" y="1557338"/>
            <a:ext cx="5402263" cy="4032250"/>
            <a:chOff x="1066" y="935"/>
            <a:chExt cx="3403" cy="2768"/>
          </a:xfrm>
        </p:grpSpPr>
        <p:sp>
          <p:nvSpPr>
            <p:cNvPr id="87071" name="Line 8"/>
            <p:cNvSpPr>
              <a:spLocks noChangeShapeType="1"/>
            </p:cNvSpPr>
            <p:nvPr/>
          </p:nvSpPr>
          <p:spPr bwMode="auto">
            <a:xfrm>
              <a:off x="1066" y="981"/>
              <a:ext cx="0" cy="272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72" name="Line 9"/>
            <p:cNvSpPr>
              <a:spLocks noChangeShapeType="1"/>
            </p:cNvSpPr>
            <p:nvPr/>
          </p:nvSpPr>
          <p:spPr bwMode="auto">
            <a:xfrm flipH="1">
              <a:off x="4468" y="935"/>
              <a:ext cx="1" cy="272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73" name="Line 10"/>
            <p:cNvSpPr>
              <a:spLocks noChangeShapeType="1"/>
            </p:cNvSpPr>
            <p:nvPr/>
          </p:nvSpPr>
          <p:spPr bwMode="auto">
            <a:xfrm flipH="1">
              <a:off x="2744" y="981"/>
              <a:ext cx="1" cy="272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7048" name="Line 11"/>
          <p:cNvSpPr>
            <a:spLocks noChangeShapeType="1"/>
          </p:cNvSpPr>
          <p:nvPr/>
        </p:nvSpPr>
        <p:spPr bwMode="auto">
          <a:xfrm>
            <a:off x="4500563" y="2133600"/>
            <a:ext cx="2281237"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9" name="Line 12"/>
          <p:cNvSpPr>
            <a:spLocks noChangeShapeType="1"/>
          </p:cNvSpPr>
          <p:nvPr/>
        </p:nvSpPr>
        <p:spPr bwMode="auto">
          <a:xfrm flipH="1">
            <a:off x="1835150" y="3141663"/>
            <a:ext cx="2668588"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0" name="Line 13"/>
          <p:cNvSpPr>
            <a:spLocks noChangeShapeType="1"/>
          </p:cNvSpPr>
          <p:nvPr/>
        </p:nvSpPr>
        <p:spPr bwMode="auto">
          <a:xfrm>
            <a:off x="6781800" y="1600200"/>
            <a:ext cx="0" cy="115093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1" name="Line 14"/>
          <p:cNvSpPr>
            <a:spLocks noChangeShapeType="1"/>
          </p:cNvSpPr>
          <p:nvPr/>
        </p:nvSpPr>
        <p:spPr bwMode="auto">
          <a:xfrm flipH="1">
            <a:off x="1835150" y="4005263"/>
            <a:ext cx="2668588"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2" name="Line 15"/>
          <p:cNvSpPr>
            <a:spLocks noChangeShapeType="1"/>
          </p:cNvSpPr>
          <p:nvPr/>
        </p:nvSpPr>
        <p:spPr bwMode="auto">
          <a:xfrm flipH="1">
            <a:off x="4495800" y="4005263"/>
            <a:ext cx="2668588"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3" name="Line 16"/>
          <p:cNvSpPr>
            <a:spLocks noChangeShapeType="1"/>
          </p:cNvSpPr>
          <p:nvPr/>
        </p:nvSpPr>
        <p:spPr bwMode="auto">
          <a:xfrm>
            <a:off x="1835150" y="4797425"/>
            <a:ext cx="2735263"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4" name="Line 17"/>
          <p:cNvSpPr>
            <a:spLocks noChangeShapeType="1"/>
          </p:cNvSpPr>
          <p:nvPr/>
        </p:nvSpPr>
        <p:spPr bwMode="auto">
          <a:xfrm>
            <a:off x="4500563" y="4797425"/>
            <a:ext cx="273526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690" name="Rectangle 18"/>
          <p:cNvSpPr>
            <a:spLocks noChangeArrowheads="1"/>
          </p:cNvSpPr>
          <p:nvPr/>
        </p:nvSpPr>
        <p:spPr bwMode="auto">
          <a:xfrm>
            <a:off x="1835150" y="4941888"/>
            <a:ext cx="5400675" cy="719137"/>
          </a:xfrm>
          <a:prstGeom prst="rect">
            <a:avLst/>
          </a:prstGeom>
          <a:gradFill rotWithShape="1">
            <a:gsLst>
              <a:gs pos="0">
                <a:schemeClr val="folHlink"/>
              </a:gs>
              <a:gs pos="50000">
                <a:schemeClr val="bg1"/>
              </a:gs>
              <a:gs pos="100000">
                <a:schemeClr val="folHlink"/>
              </a:gs>
            </a:gsLst>
            <a:lin ang="5400000" scaled="1"/>
          </a:gradFill>
          <a:ln w="9525" algn="ctr">
            <a:solidFill>
              <a:schemeClr val="tx2"/>
            </a:solidFill>
            <a:miter lim="800000"/>
            <a:headEnd/>
            <a:tailEnd/>
          </a:ln>
          <a:effectLst/>
        </p:spPr>
        <p:txBody>
          <a:bodyPr wrap="none" anchor="ctr"/>
          <a:lstStyle/>
          <a:p>
            <a:pPr algn="ctr">
              <a:spcBef>
                <a:spcPct val="0"/>
              </a:spcBef>
              <a:defRPr/>
            </a:pPr>
            <a:r>
              <a:rPr lang="zh-CN" altLang="en-US" sz="2400">
                <a:latin typeface="FuturaA Md BT" pitchFamily="34" charset="0"/>
                <a:ea typeface="宋体" charset="-122"/>
              </a:rPr>
              <a:t>聊天中</a:t>
            </a:r>
          </a:p>
        </p:txBody>
      </p:sp>
      <p:sp>
        <p:nvSpPr>
          <p:cNvPr id="87056" name="Text Box 19"/>
          <p:cNvSpPr txBox="1">
            <a:spLocks noChangeArrowheads="1"/>
          </p:cNvSpPr>
          <p:nvPr/>
        </p:nvSpPr>
        <p:spPr bwMode="auto">
          <a:xfrm>
            <a:off x="2166938" y="2085975"/>
            <a:ext cx="17240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userB@there.com</a:t>
            </a:r>
          </a:p>
        </p:txBody>
      </p:sp>
      <p:sp>
        <p:nvSpPr>
          <p:cNvPr id="87057" name="Text Box 20"/>
          <p:cNvSpPr txBox="1">
            <a:spLocks noChangeArrowheads="1"/>
          </p:cNvSpPr>
          <p:nvPr/>
        </p:nvSpPr>
        <p:spPr bwMode="auto">
          <a:xfrm>
            <a:off x="4495800" y="1752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(2) </a:t>
            </a:r>
            <a:r>
              <a:rPr lang="zh-CN" altLang="en-US" sz="1500">
                <a:latin typeface="FuturaA Md BT" pitchFamily="34" charset="0"/>
              </a:rPr>
              <a:t>客户机</a:t>
            </a:r>
            <a:r>
              <a:rPr lang="en-US" altLang="zh-CN" sz="1500">
                <a:latin typeface="FuturaA Md BT" pitchFamily="34" charset="0"/>
              </a:rPr>
              <a:t>B</a:t>
            </a:r>
            <a:r>
              <a:rPr lang="zh-CN" altLang="en-US" sz="1500">
                <a:latin typeface="FuturaA Md BT" pitchFamily="34" charset="0"/>
              </a:rPr>
              <a:t>在哪里呢</a:t>
            </a:r>
            <a:r>
              <a:rPr lang="en-US" altLang="zh-CN" sz="1500">
                <a:latin typeface="FuturaA Md BT" pitchFamily="34" charset="0"/>
              </a:rPr>
              <a:t>?</a:t>
            </a:r>
          </a:p>
        </p:txBody>
      </p:sp>
      <p:sp>
        <p:nvSpPr>
          <p:cNvPr id="87058" name="Text Box 21"/>
          <p:cNvSpPr txBox="1">
            <a:spLocks noChangeArrowheads="1"/>
          </p:cNvSpPr>
          <p:nvPr/>
        </p:nvSpPr>
        <p:spPr bwMode="auto">
          <a:xfrm>
            <a:off x="5180013" y="1254125"/>
            <a:ext cx="1462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2000" b="1">
                <a:solidFill>
                  <a:schemeClr val="tx2"/>
                </a:solidFill>
                <a:latin typeface="FuturaA Md BT" pitchFamily="34" charset="0"/>
              </a:rPr>
              <a:t>定位服务器</a:t>
            </a:r>
          </a:p>
        </p:txBody>
      </p:sp>
      <p:sp>
        <p:nvSpPr>
          <p:cNvPr id="87059" name="Text Box 22"/>
          <p:cNvSpPr txBox="1">
            <a:spLocks noChangeArrowheads="1"/>
          </p:cNvSpPr>
          <p:nvPr/>
        </p:nvSpPr>
        <p:spPr bwMode="auto">
          <a:xfrm>
            <a:off x="4491038" y="2286000"/>
            <a:ext cx="211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000">
                <a:latin typeface="FuturaA Md BT" pitchFamily="34" charset="0"/>
              </a:rPr>
              <a:t>(3) </a:t>
            </a:r>
            <a:r>
              <a:rPr lang="en-US" altLang="zh-CN" sz="1500">
                <a:latin typeface="FuturaA Md BT" pitchFamily="34" charset="0"/>
              </a:rPr>
              <a:t>userB@there.com</a:t>
            </a:r>
          </a:p>
        </p:txBody>
      </p:sp>
      <p:sp>
        <p:nvSpPr>
          <p:cNvPr id="87060" name="Text Box 23"/>
          <p:cNvSpPr txBox="1">
            <a:spLocks noChangeArrowheads="1"/>
          </p:cNvSpPr>
          <p:nvPr/>
        </p:nvSpPr>
        <p:spPr bwMode="auto">
          <a:xfrm>
            <a:off x="1816100" y="2843213"/>
            <a:ext cx="25669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(4) 100 Trying </a:t>
            </a:r>
            <a:r>
              <a:rPr lang="zh-CN" altLang="en-US" sz="1500">
                <a:latin typeface="FuturaA Md BT" pitchFamily="34" charset="0"/>
              </a:rPr>
              <a:t>正在处理请求</a:t>
            </a:r>
          </a:p>
        </p:txBody>
      </p:sp>
      <p:sp>
        <p:nvSpPr>
          <p:cNvPr id="87061" name="Text Box 24"/>
          <p:cNvSpPr txBox="1">
            <a:spLocks noChangeArrowheads="1"/>
          </p:cNvSpPr>
          <p:nvPr/>
        </p:nvSpPr>
        <p:spPr bwMode="auto">
          <a:xfrm>
            <a:off x="4643438" y="3068638"/>
            <a:ext cx="25177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(5) Invite userB@there.com</a:t>
            </a:r>
          </a:p>
        </p:txBody>
      </p:sp>
      <p:sp>
        <p:nvSpPr>
          <p:cNvPr id="87062" name="Text Box 25"/>
          <p:cNvSpPr txBox="1">
            <a:spLocks noChangeArrowheads="1"/>
          </p:cNvSpPr>
          <p:nvPr/>
        </p:nvSpPr>
        <p:spPr bwMode="auto">
          <a:xfrm>
            <a:off x="4700588" y="3657600"/>
            <a:ext cx="1042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(6) 200 ok</a:t>
            </a:r>
          </a:p>
        </p:txBody>
      </p:sp>
      <p:sp>
        <p:nvSpPr>
          <p:cNvPr id="87063" name="Text Box 26"/>
          <p:cNvSpPr txBox="1">
            <a:spLocks noChangeArrowheads="1"/>
          </p:cNvSpPr>
          <p:nvPr/>
        </p:nvSpPr>
        <p:spPr bwMode="auto">
          <a:xfrm>
            <a:off x="2606675" y="3716338"/>
            <a:ext cx="10429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(7) 200 ok</a:t>
            </a:r>
          </a:p>
        </p:txBody>
      </p:sp>
      <p:sp>
        <p:nvSpPr>
          <p:cNvPr id="87064" name="Text Box 27"/>
          <p:cNvSpPr txBox="1">
            <a:spLocks noChangeArrowheads="1"/>
          </p:cNvSpPr>
          <p:nvPr/>
        </p:nvSpPr>
        <p:spPr bwMode="auto">
          <a:xfrm>
            <a:off x="2700338" y="4508500"/>
            <a:ext cx="862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(8) ACK</a:t>
            </a:r>
          </a:p>
        </p:txBody>
      </p:sp>
      <p:sp>
        <p:nvSpPr>
          <p:cNvPr id="87065" name="Text Box 28"/>
          <p:cNvSpPr txBox="1">
            <a:spLocks noChangeArrowheads="1"/>
          </p:cNvSpPr>
          <p:nvPr/>
        </p:nvSpPr>
        <p:spPr bwMode="auto">
          <a:xfrm>
            <a:off x="4648200" y="4419600"/>
            <a:ext cx="8493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a:latin typeface="FuturaA Md BT" pitchFamily="34" charset="0"/>
              </a:rPr>
              <a:t>(9) ACK</a:t>
            </a:r>
          </a:p>
        </p:txBody>
      </p:sp>
      <p:sp>
        <p:nvSpPr>
          <p:cNvPr id="87066" name="Text Box 29"/>
          <p:cNvSpPr txBox="1">
            <a:spLocks noChangeArrowheads="1"/>
          </p:cNvSpPr>
          <p:nvPr/>
        </p:nvSpPr>
        <p:spPr bwMode="auto">
          <a:xfrm>
            <a:off x="7380288" y="3213100"/>
            <a:ext cx="1390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000" b="1">
                <a:latin typeface="FuturaA Md BT" pitchFamily="34" charset="0"/>
              </a:rPr>
              <a:t>B</a:t>
            </a:r>
            <a:r>
              <a:rPr lang="zh-CN" altLang="en-US" sz="2000" b="1">
                <a:latin typeface="FuturaA Md BT" pitchFamily="34" charset="0"/>
              </a:rPr>
              <a:t>接受呼叫</a:t>
            </a:r>
          </a:p>
        </p:txBody>
      </p:sp>
      <p:sp>
        <p:nvSpPr>
          <p:cNvPr id="87067" name="Text Box 30"/>
          <p:cNvSpPr txBox="1">
            <a:spLocks noChangeArrowheads="1"/>
          </p:cNvSpPr>
          <p:nvPr/>
        </p:nvSpPr>
        <p:spPr bwMode="auto">
          <a:xfrm>
            <a:off x="301625" y="1844675"/>
            <a:ext cx="157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2000" b="1">
                <a:latin typeface="FuturaA Md BT" pitchFamily="34" charset="0"/>
              </a:rPr>
              <a:t>A</a:t>
            </a:r>
            <a:r>
              <a:rPr lang="zh-CN" altLang="en-US" sz="2000" b="1">
                <a:latin typeface="FuturaA Md BT" pitchFamily="34" charset="0"/>
              </a:rPr>
              <a:t>想同</a:t>
            </a:r>
            <a:r>
              <a:rPr lang="en-US" altLang="zh-CN" sz="2000" b="1">
                <a:latin typeface="FuturaA Md BT" pitchFamily="34" charset="0"/>
              </a:rPr>
              <a:t>B</a:t>
            </a:r>
            <a:r>
              <a:rPr lang="zh-CN" altLang="en-US" sz="2000" b="1">
                <a:latin typeface="FuturaA Md BT" pitchFamily="34" charset="0"/>
              </a:rPr>
              <a:t>联系</a:t>
            </a:r>
          </a:p>
        </p:txBody>
      </p:sp>
      <p:sp>
        <p:nvSpPr>
          <p:cNvPr id="87068" name="Text Box 31"/>
          <p:cNvSpPr txBox="1">
            <a:spLocks noChangeArrowheads="1"/>
          </p:cNvSpPr>
          <p:nvPr/>
        </p:nvSpPr>
        <p:spPr bwMode="auto">
          <a:xfrm>
            <a:off x="944563" y="5722938"/>
            <a:ext cx="17589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solidFill>
                  <a:schemeClr val="tx2"/>
                </a:solidFill>
                <a:latin typeface="FuturaA Md BT" pitchFamily="34" charset="0"/>
              </a:rPr>
              <a:t>userA</a:t>
            </a:r>
          </a:p>
          <a:p>
            <a:pPr algn="ctr" eaLnBrk="1" hangingPunct="1">
              <a:spcBef>
                <a:spcPct val="0"/>
              </a:spcBef>
            </a:pPr>
            <a:r>
              <a:rPr lang="en-US" altLang="zh-CN" sz="1500" b="1">
                <a:solidFill>
                  <a:schemeClr val="tx2"/>
                </a:solidFill>
                <a:latin typeface="FuturaA Md BT" pitchFamily="34" charset="0"/>
              </a:rPr>
              <a:t>userA@here.com</a:t>
            </a:r>
          </a:p>
        </p:txBody>
      </p:sp>
      <p:sp>
        <p:nvSpPr>
          <p:cNvPr id="87069" name="Text Box 32"/>
          <p:cNvSpPr txBox="1">
            <a:spLocks noChangeArrowheads="1"/>
          </p:cNvSpPr>
          <p:nvPr/>
        </p:nvSpPr>
        <p:spPr bwMode="auto">
          <a:xfrm>
            <a:off x="3302000" y="5722938"/>
            <a:ext cx="26590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solidFill>
                  <a:schemeClr val="tx2"/>
                </a:solidFill>
                <a:latin typeface="FuturaA Md BT" pitchFamily="34" charset="0"/>
              </a:rPr>
              <a:t>SIP server@ss1.wcom.com</a:t>
            </a:r>
          </a:p>
          <a:p>
            <a:pPr algn="ctr" eaLnBrk="1" hangingPunct="1">
              <a:spcBef>
                <a:spcPct val="0"/>
              </a:spcBef>
            </a:pPr>
            <a:r>
              <a:rPr lang="en-US" altLang="zh-CN" sz="1500" b="1">
                <a:solidFill>
                  <a:schemeClr val="tx2"/>
                </a:solidFill>
                <a:latin typeface="FuturaA Md BT" pitchFamily="34" charset="0"/>
              </a:rPr>
              <a:t>(Proxy Server)</a:t>
            </a:r>
          </a:p>
        </p:txBody>
      </p:sp>
      <p:sp>
        <p:nvSpPr>
          <p:cNvPr id="87070" name="Text Box 33"/>
          <p:cNvSpPr txBox="1">
            <a:spLocks noChangeArrowheads="1"/>
          </p:cNvSpPr>
          <p:nvPr/>
        </p:nvSpPr>
        <p:spPr bwMode="auto">
          <a:xfrm>
            <a:off x="6196013" y="5661025"/>
            <a:ext cx="1822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solidFill>
                  <a:schemeClr val="tx2"/>
                </a:solidFill>
                <a:latin typeface="FuturaA Md BT" pitchFamily="34" charset="0"/>
              </a:rPr>
              <a:t>userB</a:t>
            </a:r>
          </a:p>
          <a:p>
            <a:pPr algn="ctr" eaLnBrk="1" hangingPunct="1">
              <a:spcBef>
                <a:spcPct val="0"/>
              </a:spcBef>
            </a:pPr>
            <a:r>
              <a:rPr lang="en-US" altLang="zh-CN" sz="1500" b="1">
                <a:solidFill>
                  <a:schemeClr val="tx2"/>
                </a:solidFill>
                <a:latin typeface="FuturaA Md BT" pitchFamily="34" charset="0"/>
              </a:rPr>
              <a:t>userB@there.com</a:t>
            </a:r>
          </a:p>
        </p:txBody>
      </p:sp>
    </p:spTree>
    <p:extLst>
      <p:ext uri="{BB962C8B-B14F-4D97-AF65-F5344CB8AC3E}">
        <p14:creationId xmlns:p14="http://schemas.microsoft.com/office/powerpoint/2010/main" val="58399401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228600" y="2057400"/>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endParaRPr>
          </a:p>
        </p:txBody>
      </p:sp>
      <p:sp>
        <p:nvSpPr>
          <p:cNvPr id="88067" name="Text Box 3"/>
          <p:cNvSpPr txBox="1">
            <a:spLocks noChangeArrowheads="1"/>
          </p:cNvSpPr>
          <p:nvPr/>
        </p:nvSpPr>
        <p:spPr bwMode="auto">
          <a:xfrm>
            <a:off x="1619250" y="1484313"/>
            <a:ext cx="5976938" cy="44958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INVITE sip:ss1.wcom.com SIP/2.0                         </a:t>
            </a:r>
          </a:p>
          <a:p>
            <a:pPr eaLnBrk="1" hangingPunct="1">
              <a:spcBef>
                <a:spcPct val="0"/>
              </a:spcBef>
            </a:pPr>
            <a:r>
              <a:rPr lang="en-US" altLang="zh-CN" sz="1800">
                <a:latin typeface="FuturaA Md BT" pitchFamily="34" charset="0"/>
              </a:rPr>
              <a:t>Via: SIP/2.0/UDP here.com:5060                  </a:t>
            </a:r>
          </a:p>
          <a:p>
            <a:pPr eaLnBrk="1" hangingPunct="1">
              <a:spcBef>
                <a:spcPct val="0"/>
              </a:spcBef>
            </a:pPr>
            <a:r>
              <a:rPr lang="en-US" altLang="zh-CN" sz="1800">
                <a:latin typeface="FuturaA Md BT" pitchFamily="34" charset="0"/>
              </a:rPr>
              <a:t>From: Dries Boone &lt;sip:UserA@here.com&gt;          </a:t>
            </a:r>
          </a:p>
          <a:p>
            <a:pPr eaLnBrk="1" hangingPunct="1">
              <a:spcBef>
                <a:spcPct val="0"/>
              </a:spcBef>
            </a:pPr>
            <a:r>
              <a:rPr lang="en-US" altLang="zh-CN" sz="1800">
                <a:latin typeface="FuturaA Md BT" pitchFamily="34" charset="0"/>
              </a:rPr>
              <a:t>To: Lisa Mercier &lt;sip:UserB@there.com&gt;          </a:t>
            </a:r>
          </a:p>
          <a:p>
            <a:pPr eaLnBrk="1" hangingPunct="1">
              <a:spcBef>
                <a:spcPct val="0"/>
              </a:spcBef>
            </a:pPr>
            <a:r>
              <a:rPr lang="en-US" altLang="zh-CN" sz="1800">
                <a:latin typeface="FuturaA Md BT" pitchFamily="34" charset="0"/>
              </a:rPr>
              <a:t>Call-ID: 12345600@here.com                      </a:t>
            </a:r>
          </a:p>
          <a:p>
            <a:pPr eaLnBrk="1" hangingPunct="1">
              <a:spcBef>
                <a:spcPct val="0"/>
              </a:spcBef>
            </a:pPr>
            <a:r>
              <a:rPr lang="en-US" altLang="zh-CN" sz="1800">
                <a:latin typeface="FuturaA Md BT" pitchFamily="34" charset="0"/>
              </a:rPr>
              <a:t>CSeq: 1 INVITE                                  </a:t>
            </a:r>
          </a:p>
          <a:p>
            <a:pPr eaLnBrk="1" hangingPunct="1">
              <a:spcBef>
                <a:spcPct val="0"/>
              </a:spcBef>
            </a:pPr>
            <a:r>
              <a:rPr lang="en-US" altLang="zh-CN" sz="1800">
                <a:latin typeface="FuturaA Md BT" pitchFamily="34" charset="0"/>
              </a:rPr>
              <a:t>Contact: Dries Boone &lt;sip:UserA@here.com&gt;       </a:t>
            </a:r>
          </a:p>
          <a:p>
            <a:pPr eaLnBrk="1" hangingPunct="1">
              <a:spcBef>
                <a:spcPct val="0"/>
              </a:spcBef>
            </a:pPr>
            <a:r>
              <a:rPr lang="en-US" altLang="zh-CN" sz="1800">
                <a:latin typeface="FuturaA Md BT" pitchFamily="34" charset="0"/>
              </a:rPr>
              <a:t>Content-Type: application/sdp                   </a:t>
            </a:r>
          </a:p>
          <a:p>
            <a:pPr eaLnBrk="1" hangingPunct="1">
              <a:spcBef>
                <a:spcPct val="0"/>
              </a:spcBef>
            </a:pPr>
            <a:r>
              <a:rPr lang="en-US" altLang="zh-CN" sz="1800">
                <a:latin typeface="FuturaA Md BT" pitchFamily="34" charset="0"/>
              </a:rPr>
              <a:t>Content-Length: 147                             </a:t>
            </a:r>
          </a:p>
          <a:p>
            <a:pPr eaLnBrk="1" hangingPunct="1">
              <a:spcBef>
                <a:spcPct val="0"/>
              </a:spcBef>
            </a:pPr>
            <a:r>
              <a:rPr lang="en-US" altLang="zh-CN" sz="1800" b="1">
                <a:latin typeface="FuturaA Md BT" pitchFamily="34" charset="0"/>
              </a:rPr>
              <a:t>v=0                                             </a:t>
            </a:r>
          </a:p>
          <a:p>
            <a:pPr eaLnBrk="1" hangingPunct="1">
              <a:spcBef>
                <a:spcPct val="0"/>
              </a:spcBef>
            </a:pPr>
            <a:r>
              <a:rPr lang="en-US" altLang="zh-CN" sz="1800" b="1">
                <a:latin typeface="FuturaA Md BT" pitchFamily="34" charset="0"/>
              </a:rPr>
              <a:t>o=UserA 2890844526 2890844526 IN IP4 here.com  </a:t>
            </a:r>
          </a:p>
          <a:p>
            <a:pPr eaLnBrk="1" hangingPunct="1">
              <a:spcBef>
                <a:spcPct val="0"/>
              </a:spcBef>
            </a:pPr>
            <a:r>
              <a:rPr lang="en-US" altLang="zh-CN" sz="1800" b="1">
                <a:latin typeface="FuturaA Md BT" pitchFamily="34" charset="0"/>
              </a:rPr>
              <a:t>s=Session SDP                                   </a:t>
            </a:r>
          </a:p>
          <a:p>
            <a:pPr eaLnBrk="1" hangingPunct="1">
              <a:spcBef>
                <a:spcPct val="0"/>
              </a:spcBef>
            </a:pPr>
            <a:r>
              <a:rPr lang="en-US" altLang="zh-CN" sz="1800" b="1">
                <a:latin typeface="FuturaA Md BT" pitchFamily="34" charset="0"/>
              </a:rPr>
              <a:t>c=IN IP4 100.101.102.103                        </a:t>
            </a:r>
          </a:p>
          <a:p>
            <a:pPr eaLnBrk="1" hangingPunct="1">
              <a:spcBef>
                <a:spcPct val="0"/>
              </a:spcBef>
            </a:pPr>
            <a:r>
              <a:rPr lang="en-US" altLang="zh-CN" sz="1800" b="1">
                <a:latin typeface="FuturaA Md BT" pitchFamily="34" charset="0"/>
              </a:rPr>
              <a:t>t=0 0                                           </a:t>
            </a:r>
          </a:p>
          <a:p>
            <a:pPr eaLnBrk="1" hangingPunct="1">
              <a:spcBef>
                <a:spcPct val="0"/>
              </a:spcBef>
            </a:pPr>
            <a:r>
              <a:rPr lang="en-US" altLang="zh-CN" sz="1800" b="1">
                <a:latin typeface="FuturaA Md BT" pitchFamily="34" charset="0"/>
              </a:rPr>
              <a:t>m=audio 49172 RTP/AVP 0                         </a:t>
            </a:r>
          </a:p>
          <a:p>
            <a:pPr eaLnBrk="1" hangingPunct="1">
              <a:spcBef>
                <a:spcPct val="0"/>
              </a:spcBef>
            </a:pPr>
            <a:r>
              <a:rPr lang="en-US" altLang="zh-CN" sz="1800" b="1">
                <a:latin typeface="FuturaA Md BT" pitchFamily="34" charset="0"/>
              </a:rPr>
              <a:t>a=rtpmap:0 PCMU/8000                            </a:t>
            </a:r>
          </a:p>
        </p:txBody>
      </p:sp>
      <p:sp>
        <p:nvSpPr>
          <p:cNvPr id="88068" name="AutoShape 4"/>
          <p:cNvSpPr>
            <a:spLocks/>
          </p:cNvSpPr>
          <p:nvPr/>
        </p:nvSpPr>
        <p:spPr bwMode="auto">
          <a:xfrm>
            <a:off x="7086600" y="4038600"/>
            <a:ext cx="1008063" cy="1800225"/>
          </a:xfrm>
          <a:prstGeom prst="rightBrace">
            <a:avLst>
              <a:gd name="adj1" fmla="val 14882"/>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endParaRPr lang="zh-CN" altLang="en-US"/>
          </a:p>
        </p:txBody>
      </p:sp>
      <p:sp>
        <p:nvSpPr>
          <p:cNvPr id="88069" name="Text Box 5"/>
          <p:cNvSpPr txBox="1">
            <a:spLocks noChangeArrowheads="1"/>
          </p:cNvSpPr>
          <p:nvPr/>
        </p:nvSpPr>
        <p:spPr bwMode="auto">
          <a:xfrm>
            <a:off x="7812088" y="4652963"/>
            <a:ext cx="1022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2200">
                <a:latin typeface="FuturaA Md BT" pitchFamily="34" charset="0"/>
              </a:rPr>
              <a:t>消息体</a:t>
            </a:r>
          </a:p>
        </p:txBody>
      </p:sp>
      <p:sp>
        <p:nvSpPr>
          <p:cNvPr id="88070" name="Rectangle 6"/>
          <p:cNvSpPr>
            <a:spLocks noGrp="1" noChangeArrowheads="1"/>
          </p:cNvSpPr>
          <p:nvPr>
            <p:ph type="title"/>
          </p:nvPr>
        </p:nvSpPr>
        <p:spPr>
          <a:xfrm>
            <a:off x="838200" y="685800"/>
            <a:ext cx="7086600" cy="777875"/>
          </a:xfrm>
        </p:spPr>
        <p:txBody>
          <a:bodyPr/>
          <a:lstStyle/>
          <a:p>
            <a:pPr eaLnBrk="1" hangingPunct="1"/>
            <a:r>
              <a:rPr lang="en-US" altLang="zh-CN" smtClean="0">
                <a:ea typeface="宋体" panose="02010600030101010101" pitchFamily="2" charset="-122"/>
              </a:rPr>
              <a:t>(1) </a:t>
            </a:r>
            <a:r>
              <a:rPr lang="en-US" altLang="zh-CN" smtClean="0">
                <a:ea typeface="宋体" panose="02010600030101010101" pitchFamily="2" charset="-122"/>
                <a:sym typeface="Wingdings" panose="05000000000000000000" pitchFamily="2" charset="2"/>
              </a:rPr>
              <a:t>userA  Proxy server</a:t>
            </a:r>
          </a:p>
        </p:txBody>
      </p:sp>
    </p:spTree>
    <p:extLst>
      <p:ext uri="{BB962C8B-B14F-4D97-AF65-F5344CB8AC3E}">
        <p14:creationId xmlns:p14="http://schemas.microsoft.com/office/powerpoint/2010/main" val="54367902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95288" y="765175"/>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sym typeface="Wingdings" panose="05000000000000000000" pitchFamily="2" charset="2"/>
            </a:endParaRPr>
          </a:p>
        </p:txBody>
      </p:sp>
      <p:sp>
        <p:nvSpPr>
          <p:cNvPr id="89091" name="Text Box 3"/>
          <p:cNvSpPr txBox="1">
            <a:spLocks noChangeArrowheads="1"/>
          </p:cNvSpPr>
          <p:nvPr/>
        </p:nvSpPr>
        <p:spPr bwMode="auto">
          <a:xfrm>
            <a:off x="1692275" y="2133600"/>
            <a:ext cx="5976938" cy="2024063"/>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 SIP/2.0 100 Trying                           </a:t>
            </a:r>
          </a:p>
          <a:p>
            <a:pPr eaLnBrk="1" hangingPunct="1">
              <a:spcBef>
                <a:spcPct val="0"/>
              </a:spcBef>
            </a:pPr>
            <a:r>
              <a:rPr lang="en-US" altLang="zh-CN" sz="1800">
                <a:latin typeface="FuturaA Md BT" pitchFamily="34" charset="0"/>
              </a:rPr>
              <a:t>    Via: SIP/2.0/UDP here.com:5060            </a:t>
            </a:r>
          </a:p>
          <a:p>
            <a:pPr eaLnBrk="1" hangingPunct="1">
              <a:spcBef>
                <a:spcPct val="0"/>
              </a:spcBef>
            </a:pPr>
            <a:r>
              <a:rPr lang="en-US" altLang="zh-CN" sz="1800">
                <a:latin typeface="FuturaA Md BT" pitchFamily="34" charset="0"/>
              </a:rPr>
              <a:t>    From: Dries Boone &lt;sip:UserA@here.com&gt;    </a:t>
            </a:r>
          </a:p>
          <a:p>
            <a:pPr eaLnBrk="1" hangingPunct="1">
              <a:spcBef>
                <a:spcPct val="0"/>
              </a:spcBef>
            </a:pPr>
            <a:r>
              <a:rPr lang="en-US" altLang="zh-CN" sz="1800">
                <a:latin typeface="FuturaA Md BT" pitchFamily="34" charset="0"/>
              </a:rPr>
              <a:t>    To: Lisa Mercier &lt;sip:UserB@there.com&gt;    </a:t>
            </a:r>
          </a:p>
          <a:p>
            <a:pPr eaLnBrk="1" hangingPunct="1">
              <a:spcBef>
                <a:spcPct val="0"/>
              </a:spcBef>
            </a:pPr>
            <a:r>
              <a:rPr lang="en-US" altLang="zh-CN" sz="1800">
                <a:latin typeface="FuturaA Md BT" pitchFamily="34" charset="0"/>
              </a:rPr>
              <a:t>    Call-ID: 12345600@here.com                </a:t>
            </a:r>
          </a:p>
          <a:p>
            <a:pPr eaLnBrk="1" hangingPunct="1">
              <a:spcBef>
                <a:spcPct val="0"/>
              </a:spcBef>
            </a:pPr>
            <a:r>
              <a:rPr lang="en-US" altLang="zh-CN" sz="1800">
                <a:latin typeface="FuturaA Md BT" pitchFamily="34" charset="0"/>
              </a:rPr>
              <a:t>    CSeq: 1 INVITE</a:t>
            </a:r>
          </a:p>
          <a:p>
            <a:pPr eaLnBrk="1" hangingPunct="1">
              <a:spcBef>
                <a:spcPct val="0"/>
              </a:spcBef>
            </a:pPr>
            <a:r>
              <a:rPr lang="en-US" altLang="zh-CN" sz="1800">
                <a:latin typeface="FuturaA Md BT" pitchFamily="34" charset="0"/>
              </a:rPr>
              <a:t>    Content-Length: 0</a:t>
            </a:r>
            <a:endParaRPr lang="en-US" altLang="zh-CN" sz="1800" b="1">
              <a:latin typeface="FuturaA Md BT" pitchFamily="34" charset="0"/>
            </a:endParaRPr>
          </a:p>
        </p:txBody>
      </p:sp>
      <p:sp>
        <p:nvSpPr>
          <p:cNvPr id="89092" name="Rectangle 4"/>
          <p:cNvSpPr>
            <a:spLocks noGrp="1" noChangeArrowheads="1"/>
          </p:cNvSpPr>
          <p:nvPr>
            <p:ph type="title"/>
          </p:nvPr>
        </p:nvSpPr>
        <p:spPr>
          <a:xfrm>
            <a:off x="304800" y="914400"/>
            <a:ext cx="8229600" cy="777875"/>
          </a:xfrm>
        </p:spPr>
        <p:txBody>
          <a:bodyPr/>
          <a:lstStyle/>
          <a:p>
            <a:pPr eaLnBrk="1" hangingPunct="1"/>
            <a:r>
              <a:rPr lang="en-US" altLang="zh-CN" smtClean="0">
                <a:ea typeface="宋体" panose="02010600030101010101" pitchFamily="2" charset="-122"/>
              </a:rPr>
              <a:t>(4) </a:t>
            </a:r>
            <a:r>
              <a:rPr lang="en-US" altLang="zh-CN" smtClean="0">
                <a:ea typeface="宋体" panose="02010600030101010101" pitchFamily="2" charset="-122"/>
                <a:sym typeface="Wingdings" panose="05000000000000000000" pitchFamily="2" charset="2"/>
              </a:rPr>
              <a:t>Proxy server  userA</a:t>
            </a:r>
          </a:p>
        </p:txBody>
      </p:sp>
    </p:spTree>
    <p:extLst>
      <p:ext uri="{BB962C8B-B14F-4D97-AF65-F5344CB8AC3E}">
        <p14:creationId xmlns:p14="http://schemas.microsoft.com/office/powerpoint/2010/main" val="77525423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95288" y="6207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sym typeface="Wingdings" panose="05000000000000000000" pitchFamily="2" charset="2"/>
            </a:endParaRPr>
          </a:p>
        </p:txBody>
      </p:sp>
      <p:sp>
        <p:nvSpPr>
          <p:cNvPr id="90115" name="Text Box 3"/>
          <p:cNvSpPr txBox="1">
            <a:spLocks noChangeArrowheads="1"/>
          </p:cNvSpPr>
          <p:nvPr/>
        </p:nvSpPr>
        <p:spPr bwMode="auto">
          <a:xfrm>
            <a:off x="1066800" y="1447800"/>
            <a:ext cx="7620000" cy="4770438"/>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INVITE sip:UserB@there.com SIP/2.0                        </a:t>
            </a:r>
          </a:p>
          <a:p>
            <a:pPr eaLnBrk="1" hangingPunct="1">
              <a:spcBef>
                <a:spcPct val="0"/>
              </a:spcBef>
            </a:pPr>
            <a:r>
              <a:rPr lang="en-US" altLang="zh-CN" sz="1800">
                <a:latin typeface="FuturaA Md BT" pitchFamily="34" charset="0"/>
              </a:rPr>
              <a:t>Via: SIP/2.0/UDP ss1.wcom.com:5060;branch=2d4790.1        </a:t>
            </a:r>
          </a:p>
          <a:p>
            <a:pPr eaLnBrk="1" hangingPunct="1">
              <a:spcBef>
                <a:spcPct val="0"/>
              </a:spcBef>
            </a:pPr>
            <a:r>
              <a:rPr lang="en-US" altLang="zh-CN" sz="1800">
                <a:latin typeface="FuturaA Md BT" pitchFamily="34" charset="0"/>
              </a:rPr>
              <a:t>Via: SIP/2.0/UDP here.com:5060                            </a:t>
            </a:r>
          </a:p>
          <a:p>
            <a:pPr eaLnBrk="1" hangingPunct="1">
              <a:spcBef>
                <a:spcPct val="0"/>
              </a:spcBef>
            </a:pPr>
            <a:r>
              <a:rPr lang="en-US" altLang="zh-CN" sz="1800">
                <a:latin typeface="FuturaA Md BT" pitchFamily="34" charset="0"/>
              </a:rPr>
              <a:t>Record-Route: &lt;sip:UserB@there.com;maddr=ss1.wcom.com&gt;,   </a:t>
            </a:r>
          </a:p>
          <a:p>
            <a:pPr eaLnBrk="1" hangingPunct="1">
              <a:spcBef>
                <a:spcPct val="0"/>
              </a:spcBef>
            </a:pPr>
            <a:r>
              <a:rPr lang="en-US" altLang="zh-CN" sz="1800">
                <a:latin typeface="FuturaA Md BT" pitchFamily="34" charset="0"/>
              </a:rPr>
              <a:t>From: Dries Boone &lt;sip:UserA@here.com&gt;   </a:t>
            </a:r>
          </a:p>
          <a:p>
            <a:pPr eaLnBrk="1" hangingPunct="1">
              <a:spcBef>
                <a:spcPct val="0"/>
              </a:spcBef>
            </a:pPr>
            <a:r>
              <a:rPr lang="en-US" altLang="zh-CN" sz="1800">
                <a:latin typeface="FuturaA Md BT" pitchFamily="34" charset="0"/>
              </a:rPr>
              <a:t>To: Lisa Mercier &lt;sip:UserB@there.com&gt;                    </a:t>
            </a:r>
          </a:p>
          <a:p>
            <a:pPr eaLnBrk="1" hangingPunct="1">
              <a:spcBef>
                <a:spcPct val="0"/>
              </a:spcBef>
            </a:pPr>
            <a:r>
              <a:rPr lang="en-US" altLang="zh-CN" sz="1800">
                <a:latin typeface="FuturaA Md BT" pitchFamily="34" charset="0"/>
              </a:rPr>
              <a:t>Call-ID: 12345600@here.com                                </a:t>
            </a:r>
          </a:p>
          <a:p>
            <a:pPr eaLnBrk="1" hangingPunct="1">
              <a:spcBef>
                <a:spcPct val="0"/>
              </a:spcBef>
            </a:pPr>
            <a:r>
              <a:rPr lang="en-US" altLang="zh-CN" sz="1800">
                <a:latin typeface="FuturaA Md BT" pitchFamily="34" charset="0"/>
              </a:rPr>
              <a:t>CSeq: 1 INVITE                                            </a:t>
            </a:r>
          </a:p>
          <a:p>
            <a:pPr eaLnBrk="1" hangingPunct="1">
              <a:spcBef>
                <a:spcPct val="0"/>
              </a:spcBef>
            </a:pPr>
            <a:r>
              <a:rPr lang="en-US" altLang="zh-CN" sz="1800">
                <a:latin typeface="FuturaA Md BT" pitchFamily="34" charset="0"/>
              </a:rPr>
              <a:t>Contact: Dries Boone &lt;sip:UserA@here.com&gt;                 </a:t>
            </a:r>
          </a:p>
          <a:p>
            <a:pPr eaLnBrk="1" hangingPunct="1">
              <a:spcBef>
                <a:spcPct val="0"/>
              </a:spcBef>
            </a:pPr>
            <a:r>
              <a:rPr lang="en-US" altLang="zh-CN" sz="1800">
                <a:latin typeface="FuturaA Md BT" pitchFamily="34" charset="0"/>
              </a:rPr>
              <a:t>Content-Type: application/sdp                             </a:t>
            </a:r>
          </a:p>
          <a:p>
            <a:pPr eaLnBrk="1" hangingPunct="1">
              <a:spcBef>
                <a:spcPct val="0"/>
              </a:spcBef>
            </a:pPr>
            <a:r>
              <a:rPr lang="en-US" altLang="zh-CN" sz="1800">
                <a:latin typeface="FuturaA Md BT" pitchFamily="34" charset="0"/>
              </a:rPr>
              <a:t>Content-Length: 147                                       </a:t>
            </a:r>
          </a:p>
          <a:p>
            <a:pPr eaLnBrk="1" hangingPunct="1">
              <a:spcBef>
                <a:spcPct val="0"/>
              </a:spcBef>
            </a:pPr>
            <a:r>
              <a:rPr lang="en-US" altLang="zh-CN" sz="1800" b="1">
                <a:latin typeface="FuturaA Md BT" pitchFamily="34" charset="0"/>
              </a:rPr>
              <a:t>      v=0                                                 </a:t>
            </a:r>
          </a:p>
          <a:p>
            <a:pPr eaLnBrk="1" hangingPunct="1">
              <a:spcBef>
                <a:spcPct val="0"/>
              </a:spcBef>
            </a:pPr>
            <a:r>
              <a:rPr lang="en-US" altLang="zh-CN" sz="1800" b="1">
                <a:latin typeface="FuturaA Md BT" pitchFamily="34" charset="0"/>
              </a:rPr>
              <a:t>      o=UserA 2890844526 2890844526 IN IP4 here.com       </a:t>
            </a:r>
          </a:p>
          <a:p>
            <a:pPr eaLnBrk="1" hangingPunct="1">
              <a:spcBef>
                <a:spcPct val="0"/>
              </a:spcBef>
            </a:pPr>
            <a:r>
              <a:rPr lang="en-US" altLang="zh-CN" sz="1800" b="1">
                <a:latin typeface="FuturaA Md BT" pitchFamily="34" charset="0"/>
              </a:rPr>
              <a:t>      s=Session SDP c=IN IP4 100.101.102.103                            </a:t>
            </a:r>
          </a:p>
          <a:p>
            <a:pPr eaLnBrk="1" hangingPunct="1">
              <a:spcBef>
                <a:spcPct val="0"/>
              </a:spcBef>
            </a:pPr>
            <a:r>
              <a:rPr lang="en-US" altLang="zh-CN" sz="1800" b="1">
                <a:latin typeface="FuturaA Md BT" pitchFamily="34" charset="0"/>
              </a:rPr>
              <a:t>      t=0 0                                               </a:t>
            </a:r>
          </a:p>
          <a:p>
            <a:pPr eaLnBrk="1" hangingPunct="1">
              <a:spcBef>
                <a:spcPct val="0"/>
              </a:spcBef>
            </a:pPr>
            <a:r>
              <a:rPr lang="en-US" altLang="zh-CN" sz="1800" b="1">
                <a:latin typeface="FuturaA Md BT" pitchFamily="34" charset="0"/>
              </a:rPr>
              <a:t>      m=audio 49172 RTP/AVP 0                             </a:t>
            </a:r>
          </a:p>
          <a:p>
            <a:pPr eaLnBrk="1" hangingPunct="1">
              <a:spcBef>
                <a:spcPct val="0"/>
              </a:spcBef>
            </a:pPr>
            <a:r>
              <a:rPr lang="en-US" altLang="zh-CN" sz="1800" b="1">
                <a:latin typeface="FuturaA Md BT" pitchFamily="34" charset="0"/>
              </a:rPr>
              <a:t>      a=rtpmap:0 PCMU/8000</a:t>
            </a:r>
            <a:r>
              <a:rPr lang="en-US" altLang="zh-CN" sz="1800">
                <a:latin typeface="FuturaA Md BT" pitchFamily="34" charset="0"/>
              </a:rPr>
              <a:t>                                </a:t>
            </a:r>
          </a:p>
        </p:txBody>
      </p:sp>
      <p:sp>
        <p:nvSpPr>
          <p:cNvPr id="90116" name="Rectangle 4"/>
          <p:cNvSpPr>
            <a:spLocks noGrp="1" noChangeArrowheads="1"/>
          </p:cNvSpPr>
          <p:nvPr>
            <p:ph type="title"/>
          </p:nvPr>
        </p:nvSpPr>
        <p:spPr>
          <a:xfrm>
            <a:off x="381000" y="609600"/>
            <a:ext cx="8229600" cy="777875"/>
          </a:xfrm>
        </p:spPr>
        <p:txBody>
          <a:bodyPr/>
          <a:lstStyle/>
          <a:p>
            <a:pPr eaLnBrk="1" hangingPunct="1"/>
            <a:r>
              <a:rPr lang="en-US" altLang="zh-CN" smtClean="0">
                <a:ea typeface="宋体" panose="02010600030101010101" pitchFamily="2" charset="-122"/>
              </a:rPr>
              <a:t>(5) </a:t>
            </a:r>
            <a:r>
              <a:rPr lang="en-US" altLang="zh-CN" smtClean="0">
                <a:ea typeface="宋体" panose="02010600030101010101" pitchFamily="2" charset="-122"/>
                <a:sym typeface="Wingdings" panose="05000000000000000000" pitchFamily="2" charset="2"/>
              </a:rPr>
              <a:t>Proxy server  userB</a:t>
            </a:r>
          </a:p>
        </p:txBody>
      </p:sp>
    </p:spTree>
    <p:extLst>
      <p:ext uri="{BB962C8B-B14F-4D97-AF65-F5344CB8AC3E}">
        <p14:creationId xmlns:p14="http://schemas.microsoft.com/office/powerpoint/2010/main" val="296947912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95288" y="6207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sym typeface="Wingdings" panose="05000000000000000000" pitchFamily="2" charset="2"/>
            </a:endParaRPr>
          </a:p>
        </p:txBody>
      </p:sp>
      <p:sp>
        <p:nvSpPr>
          <p:cNvPr id="91139" name="Text Box 3"/>
          <p:cNvSpPr txBox="1">
            <a:spLocks noChangeArrowheads="1"/>
          </p:cNvSpPr>
          <p:nvPr/>
        </p:nvSpPr>
        <p:spPr bwMode="auto">
          <a:xfrm>
            <a:off x="1295400" y="1371600"/>
            <a:ext cx="7696200" cy="5045075"/>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en-US" altLang="zh-CN" sz="1800">
                <a:latin typeface="FuturaA Md BT" pitchFamily="34" charset="0"/>
              </a:rPr>
              <a:t> SIP/2.0 200 OK</a:t>
            </a:r>
          </a:p>
          <a:p>
            <a:pPr eaLnBrk="1" hangingPunct="1">
              <a:spcBef>
                <a:spcPct val="0"/>
              </a:spcBef>
            </a:pPr>
            <a:r>
              <a:rPr lang="en-US" altLang="zh-CN" sz="1800">
                <a:latin typeface="FuturaA Md BT" pitchFamily="34" charset="0"/>
              </a:rPr>
              <a:t> Via: SIP/2.0/UDP ss1.wcom.com:5060;branch=2d4790.1       </a:t>
            </a:r>
          </a:p>
          <a:p>
            <a:pPr eaLnBrk="1" hangingPunct="1">
              <a:spcBef>
                <a:spcPct val="0"/>
              </a:spcBef>
            </a:pPr>
            <a:r>
              <a:rPr lang="en-US" altLang="zh-CN" sz="1800">
                <a:latin typeface="FuturaA Md BT" pitchFamily="34" charset="0"/>
              </a:rPr>
              <a:t> Via: SIP/2.0/UDP here.com:5060 </a:t>
            </a:r>
          </a:p>
          <a:p>
            <a:pPr eaLnBrk="1" hangingPunct="1">
              <a:spcBef>
                <a:spcPct val="0"/>
              </a:spcBef>
            </a:pPr>
            <a:r>
              <a:rPr lang="en-US" altLang="zh-CN" sz="1800">
                <a:latin typeface="FuturaA Md BT" pitchFamily="34" charset="0"/>
              </a:rPr>
              <a:t> Record-Route: &lt;sip:UserB@there.com;maddr=ss1.wcom.com&gt;,  </a:t>
            </a:r>
          </a:p>
          <a:p>
            <a:pPr eaLnBrk="1" hangingPunct="1">
              <a:spcBef>
                <a:spcPct val="0"/>
              </a:spcBef>
            </a:pPr>
            <a:r>
              <a:rPr lang="en-US" altLang="zh-CN" sz="1800">
                <a:latin typeface="FuturaA Md BT" pitchFamily="34" charset="0"/>
              </a:rPr>
              <a:t> From: Dries Boone &lt;sip:UserA@here.com&gt;                   </a:t>
            </a:r>
          </a:p>
          <a:p>
            <a:pPr eaLnBrk="1" hangingPunct="1">
              <a:spcBef>
                <a:spcPct val="0"/>
              </a:spcBef>
            </a:pPr>
            <a:r>
              <a:rPr lang="en-US" altLang="zh-CN" sz="1800">
                <a:latin typeface="FuturaA Md BT" pitchFamily="34" charset="0"/>
              </a:rPr>
              <a:t> To: Lisa Mercier &lt;sip:UserB@there.com&gt;;tag=314159        </a:t>
            </a:r>
          </a:p>
          <a:p>
            <a:pPr eaLnBrk="1" hangingPunct="1">
              <a:spcBef>
                <a:spcPct val="0"/>
              </a:spcBef>
            </a:pPr>
            <a:r>
              <a:rPr lang="en-US" altLang="zh-CN" sz="1800">
                <a:latin typeface="FuturaA Md BT" pitchFamily="34" charset="0"/>
              </a:rPr>
              <a:t> Call-ID: 12345600@here.com                               </a:t>
            </a:r>
          </a:p>
          <a:p>
            <a:pPr eaLnBrk="1" hangingPunct="1">
              <a:spcBef>
                <a:spcPct val="0"/>
              </a:spcBef>
            </a:pPr>
            <a:r>
              <a:rPr lang="en-US" altLang="zh-CN" sz="1800">
                <a:latin typeface="FuturaA Md BT" pitchFamily="34" charset="0"/>
              </a:rPr>
              <a:t> CSeq: 1 INVITE                                           </a:t>
            </a:r>
          </a:p>
          <a:p>
            <a:pPr eaLnBrk="1" hangingPunct="1">
              <a:spcBef>
                <a:spcPct val="0"/>
              </a:spcBef>
            </a:pPr>
            <a:r>
              <a:rPr lang="en-US" altLang="zh-CN" sz="1800">
                <a:latin typeface="FuturaA Md BT" pitchFamily="34" charset="0"/>
              </a:rPr>
              <a:t> Contact: Lisa Mercier &lt;sip:UserB@there.com&gt;              </a:t>
            </a:r>
          </a:p>
          <a:p>
            <a:pPr eaLnBrk="1" hangingPunct="1">
              <a:spcBef>
                <a:spcPct val="0"/>
              </a:spcBef>
            </a:pPr>
            <a:r>
              <a:rPr lang="en-US" altLang="zh-CN" sz="1800">
                <a:latin typeface="FuturaA Md BT" pitchFamily="34" charset="0"/>
              </a:rPr>
              <a:t> Content-Type: application/sdp</a:t>
            </a:r>
          </a:p>
          <a:p>
            <a:pPr eaLnBrk="1" hangingPunct="1">
              <a:spcBef>
                <a:spcPct val="0"/>
              </a:spcBef>
            </a:pPr>
            <a:r>
              <a:rPr lang="en-US" altLang="zh-CN" sz="1800">
                <a:latin typeface="FuturaA Md BT" pitchFamily="34" charset="0"/>
              </a:rPr>
              <a:t> Content-Length: 147                                      </a:t>
            </a:r>
          </a:p>
          <a:p>
            <a:pPr eaLnBrk="1" hangingPunct="1">
              <a:spcBef>
                <a:spcPct val="0"/>
              </a:spcBef>
            </a:pPr>
            <a:r>
              <a:rPr lang="en-US" altLang="zh-CN" sz="1800">
                <a:latin typeface="FuturaA Md BT" pitchFamily="34" charset="0"/>
              </a:rPr>
              <a:t>           </a:t>
            </a:r>
            <a:r>
              <a:rPr lang="en-US" altLang="zh-CN" sz="1800" b="1">
                <a:latin typeface="FuturaA Md BT" pitchFamily="34" charset="0"/>
              </a:rPr>
              <a:t>v=0                                            </a:t>
            </a:r>
          </a:p>
          <a:p>
            <a:pPr eaLnBrk="1" hangingPunct="1">
              <a:spcBef>
                <a:spcPct val="0"/>
              </a:spcBef>
            </a:pPr>
            <a:r>
              <a:rPr lang="en-US" altLang="zh-CN" sz="1800" b="1">
                <a:latin typeface="FuturaA Md BT" pitchFamily="34" charset="0"/>
              </a:rPr>
              <a:t>           o=UserB 2890844527 2890844527 IN IP4 there.com </a:t>
            </a:r>
          </a:p>
          <a:p>
            <a:pPr eaLnBrk="1" hangingPunct="1">
              <a:spcBef>
                <a:spcPct val="0"/>
              </a:spcBef>
            </a:pPr>
            <a:r>
              <a:rPr lang="en-US" altLang="zh-CN" sz="1800" b="1">
                <a:latin typeface="FuturaA Md BT" pitchFamily="34" charset="0"/>
              </a:rPr>
              <a:t>           s=Session SDP                                  </a:t>
            </a:r>
          </a:p>
          <a:p>
            <a:pPr eaLnBrk="1" hangingPunct="1">
              <a:spcBef>
                <a:spcPct val="0"/>
              </a:spcBef>
            </a:pPr>
            <a:r>
              <a:rPr lang="en-US" altLang="zh-CN" sz="1800" b="1">
                <a:latin typeface="FuturaA Md BT" pitchFamily="34" charset="0"/>
              </a:rPr>
              <a:t>           c=IN IP4 110.111.112.113                       </a:t>
            </a:r>
          </a:p>
          <a:p>
            <a:pPr eaLnBrk="1" hangingPunct="1">
              <a:spcBef>
                <a:spcPct val="0"/>
              </a:spcBef>
            </a:pPr>
            <a:r>
              <a:rPr lang="en-US" altLang="zh-CN" sz="1800" b="1">
                <a:latin typeface="FuturaA Md BT" pitchFamily="34" charset="0"/>
              </a:rPr>
              <a:t>           t=0 0                                          </a:t>
            </a:r>
          </a:p>
          <a:p>
            <a:pPr eaLnBrk="1" hangingPunct="1">
              <a:spcBef>
                <a:spcPct val="0"/>
              </a:spcBef>
            </a:pPr>
            <a:r>
              <a:rPr lang="en-US" altLang="zh-CN" sz="1800" b="1">
                <a:latin typeface="FuturaA Md BT" pitchFamily="34" charset="0"/>
              </a:rPr>
              <a:t>           m=audio 3456 RTP/AVP 0                         </a:t>
            </a:r>
          </a:p>
          <a:p>
            <a:pPr eaLnBrk="1" hangingPunct="1">
              <a:spcBef>
                <a:spcPct val="0"/>
              </a:spcBef>
            </a:pPr>
            <a:r>
              <a:rPr lang="en-US" altLang="zh-CN" sz="1800" b="1">
                <a:latin typeface="FuturaA Md BT" pitchFamily="34" charset="0"/>
              </a:rPr>
              <a:t>           a=rtpmap:0 PCMU/8000</a:t>
            </a:r>
            <a:r>
              <a:rPr lang="en-US" altLang="zh-CN" sz="1800">
                <a:latin typeface="FuturaA Md BT" pitchFamily="34" charset="0"/>
              </a:rPr>
              <a:t>                           </a:t>
            </a:r>
          </a:p>
        </p:txBody>
      </p:sp>
      <p:sp>
        <p:nvSpPr>
          <p:cNvPr id="91140" name="Rectangle 4"/>
          <p:cNvSpPr>
            <a:spLocks noGrp="1" noChangeArrowheads="1"/>
          </p:cNvSpPr>
          <p:nvPr>
            <p:ph type="title"/>
          </p:nvPr>
        </p:nvSpPr>
        <p:spPr>
          <a:xfrm>
            <a:off x="914400" y="533400"/>
            <a:ext cx="8229600" cy="777875"/>
          </a:xfrm>
        </p:spPr>
        <p:txBody>
          <a:bodyPr/>
          <a:lstStyle/>
          <a:p>
            <a:pPr eaLnBrk="1" hangingPunct="1"/>
            <a:r>
              <a:rPr lang="en-US" altLang="zh-CN" smtClean="0">
                <a:ea typeface="宋体" panose="02010600030101010101" pitchFamily="2" charset="-122"/>
              </a:rPr>
              <a:t>(6) </a:t>
            </a:r>
            <a:r>
              <a:rPr lang="en-US" altLang="zh-CN" smtClean="0">
                <a:ea typeface="宋体" panose="02010600030101010101" pitchFamily="2" charset="-122"/>
                <a:sym typeface="Wingdings" panose="05000000000000000000" pitchFamily="2" charset="2"/>
              </a:rPr>
              <a:t>userB  Proxy server</a:t>
            </a:r>
          </a:p>
        </p:txBody>
      </p:sp>
    </p:spTree>
    <p:extLst>
      <p:ext uri="{BB962C8B-B14F-4D97-AF65-F5344CB8AC3E}">
        <p14:creationId xmlns:p14="http://schemas.microsoft.com/office/powerpoint/2010/main" val="103322927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95288" y="6207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sym typeface="Wingdings" panose="05000000000000000000" pitchFamily="2" charset="2"/>
            </a:endParaRPr>
          </a:p>
        </p:txBody>
      </p:sp>
      <p:sp>
        <p:nvSpPr>
          <p:cNvPr id="92163" name="Text Box 3"/>
          <p:cNvSpPr txBox="1">
            <a:spLocks noChangeArrowheads="1"/>
          </p:cNvSpPr>
          <p:nvPr/>
        </p:nvSpPr>
        <p:spPr bwMode="auto">
          <a:xfrm>
            <a:off x="1295400" y="1447800"/>
            <a:ext cx="7131050" cy="4770438"/>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zh-CN" altLang="zh-CN" sz="1800">
                <a:latin typeface="FuturaA Md BT" pitchFamily="34" charset="0"/>
              </a:rPr>
              <a:t> SIP/2.0 200 OK                                            </a:t>
            </a:r>
          </a:p>
          <a:p>
            <a:pPr eaLnBrk="1" hangingPunct="1">
              <a:spcBef>
                <a:spcPct val="0"/>
              </a:spcBef>
            </a:pPr>
            <a:r>
              <a:rPr lang="zh-CN" altLang="zh-CN" sz="1800">
                <a:latin typeface="FuturaA Md BT" pitchFamily="34" charset="0"/>
              </a:rPr>
              <a:t> Via: SIP/2.0/UDP here.com:5060                            </a:t>
            </a:r>
          </a:p>
          <a:p>
            <a:pPr eaLnBrk="1" hangingPunct="1">
              <a:spcBef>
                <a:spcPct val="0"/>
              </a:spcBef>
            </a:pPr>
            <a:r>
              <a:rPr lang="zh-CN" altLang="zh-CN" sz="1800">
                <a:latin typeface="FuturaA Md BT" pitchFamily="34" charset="0"/>
              </a:rPr>
              <a:t> Record-Route: &lt;sip:UserB@there.com;maddr=ss1.wcom.com&gt;,   </a:t>
            </a:r>
          </a:p>
          <a:p>
            <a:pPr eaLnBrk="1" hangingPunct="1">
              <a:spcBef>
                <a:spcPct val="0"/>
              </a:spcBef>
            </a:pPr>
            <a:r>
              <a:rPr lang="zh-CN" altLang="zh-CN" sz="1800">
                <a:latin typeface="FuturaA Md BT" pitchFamily="34" charset="0"/>
              </a:rPr>
              <a:t> From: Dries Boone &lt;sip:UserA@here.com&gt;                    </a:t>
            </a:r>
          </a:p>
          <a:p>
            <a:pPr eaLnBrk="1" hangingPunct="1">
              <a:spcBef>
                <a:spcPct val="0"/>
              </a:spcBef>
            </a:pPr>
            <a:r>
              <a:rPr lang="zh-CN" altLang="zh-CN" sz="1800">
                <a:latin typeface="FuturaA Md BT" pitchFamily="34" charset="0"/>
              </a:rPr>
              <a:t> To: Lisa Mercier &lt;sip:UserB@there.com&gt;;tag=314159         </a:t>
            </a:r>
          </a:p>
          <a:p>
            <a:pPr eaLnBrk="1" hangingPunct="1">
              <a:spcBef>
                <a:spcPct val="0"/>
              </a:spcBef>
            </a:pPr>
            <a:r>
              <a:rPr lang="zh-CN" altLang="zh-CN" sz="1800">
                <a:latin typeface="FuturaA Md BT" pitchFamily="34" charset="0"/>
              </a:rPr>
              <a:t> Call-ID: 12345600@here.com                                </a:t>
            </a:r>
          </a:p>
          <a:p>
            <a:pPr eaLnBrk="1" hangingPunct="1">
              <a:spcBef>
                <a:spcPct val="0"/>
              </a:spcBef>
            </a:pPr>
            <a:r>
              <a:rPr lang="zh-CN" altLang="zh-CN" sz="1800">
                <a:latin typeface="FuturaA Md BT" pitchFamily="34" charset="0"/>
              </a:rPr>
              <a:t> CSeq: 1 INVITE                                            </a:t>
            </a:r>
          </a:p>
          <a:p>
            <a:pPr eaLnBrk="1" hangingPunct="1">
              <a:spcBef>
                <a:spcPct val="0"/>
              </a:spcBef>
            </a:pPr>
            <a:r>
              <a:rPr lang="zh-CN" altLang="zh-CN" sz="1800">
                <a:latin typeface="FuturaA Md BT" pitchFamily="34" charset="0"/>
              </a:rPr>
              <a:t> Contact: Lisa Mercier &lt;sip:UserB@there.com&gt;               </a:t>
            </a:r>
          </a:p>
          <a:p>
            <a:pPr eaLnBrk="1" hangingPunct="1">
              <a:spcBef>
                <a:spcPct val="0"/>
              </a:spcBef>
            </a:pPr>
            <a:r>
              <a:rPr lang="en-US" altLang="zh-CN" sz="1800">
                <a:latin typeface="FuturaA Md BT" pitchFamily="34" charset="0"/>
              </a:rPr>
              <a:t> </a:t>
            </a:r>
            <a:r>
              <a:rPr lang="zh-CN" altLang="zh-CN" sz="1800">
                <a:latin typeface="FuturaA Md BT" pitchFamily="34" charset="0"/>
              </a:rPr>
              <a:t>Content-Type: application/sdp                             </a:t>
            </a:r>
          </a:p>
          <a:p>
            <a:pPr eaLnBrk="1" hangingPunct="1">
              <a:spcBef>
                <a:spcPct val="0"/>
              </a:spcBef>
            </a:pPr>
            <a:r>
              <a:rPr lang="zh-CN" altLang="zh-CN" sz="1800">
                <a:latin typeface="FuturaA Md BT" pitchFamily="34" charset="0"/>
              </a:rPr>
              <a:t> Content-Length: 147                                       </a:t>
            </a:r>
          </a:p>
          <a:p>
            <a:pPr eaLnBrk="1" hangingPunct="1">
              <a:spcBef>
                <a:spcPct val="0"/>
              </a:spcBef>
            </a:pPr>
            <a:r>
              <a:rPr lang="zh-CN" altLang="zh-CN" sz="1800" b="1">
                <a:latin typeface="FuturaA Md BT" pitchFamily="34" charset="0"/>
              </a:rPr>
              <a:t>       v=0                                                 </a:t>
            </a:r>
          </a:p>
          <a:p>
            <a:pPr eaLnBrk="1" hangingPunct="1">
              <a:spcBef>
                <a:spcPct val="0"/>
              </a:spcBef>
            </a:pPr>
            <a:r>
              <a:rPr lang="zh-CN" altLang="zh-CN" sz="1800" b="1">
                <a:latin typeface="FuturaA Md BT" pitchFamily="34" charset="0"/>
              </a:rPr>
              <a:t>       o=UserB 2890844527 2890844527 IN IP4 there.com      </a:t>
            </a:r>
          </a:p>
          <a:p>
            <a:pPr eaLnBrk="1" hangingPunct="1">
              <a:spcBef>
                <a:spcPct val="0"/>
              </a:spcBef>
            </a:pPr>
            <a:r>
              <a:rPr lang="zh-CN" altLang="zh-CN" sz="1800" b="1">
                <a:latin typeface="FuturaA Md BT" pitchFamily="34" charset="0"/>
              </a:rPr>
              <a:t>       s=Session SDP                                       </a:t>
            </a:r>
          </a:p>
          <a:p>
            <a:pPr eaLnBrk="1" hangingPunct="1">
              <a:spcBef>
                <a:spcPct val="0"/>
              </a:spcBef>
            </a:pPr>
            <a:r>
              <a:rPr lang="zh-CN" altLang="zh-CN" sz="1800" b="1">
                <a:latin typeface="FuturaA Md BT" pitchFamily="34" charset="0"/>
              </a:rPr>
              <a:t>       c=IN IP4 110.111.112.113                            </a:t>
            </a:r>
          </a:p>
          <a:p>
            <a:pPr eaLnBrk="1" hangingPunct="1">
              <a:spcBef>
                <a:spcPct val="0"/>
              </a:spcBef>
            </a:pPr>
            <a:r>
              <a:rPr lang="zh-CN" altLang="zh-CN" sz="1800" b="1">
                <a:latin typeface="FuturaA Md BT" pitchFamily="34" charset="0"/>
              </a:rPr>
              <a:t>       t=0 0                                               </a:t>
            </a:r>
          </a:p>
          <a:p>
            <a:pPr eaLnBrk="1" hangingPunct="1">
              <a:spcBef>
                <a:spcPct val="0"/>
              </a:spcBef>
            </a:pPr>
            <a:r>
              <a:rPr lang="zh-CN" altLang="zh-CN" sz="1800" b="1">
                <a:latin typeface="FuturaA Md BT" pitchFamily="34" charset="0"/>
              </a:rPr>
              <a:t>       m=audio 3456 RTP/AVP 0                              </a:t>
            </a:r>
          </a:p>
          <a:p>
            <a:pPr eaLnBrk="1" hangingPunct="1">
              <a:spcBef>
                <a:spcPct val="0"/>
              </a:spcBef>
            </a:pPr>
            <a:r>
              <a:rPr lang="zh-CN" altLang="zh-CN" sz="1800" b="1">
                <a:latin typeface="FuturaA Md BT" pitchFamily="34" charset="0"/>
              </a:rPr>
              <a:t>       a=rtpmap:0 PCMU/8000</a:t>
            </a:r>
            <a:r>
              <a:rPr lang="zh-CN" altLang="zh-CN" sz="1800">
                <a:latin typeface="FuturaA Md BT" pitchFamily="34" charset="0"/>
              </a:rPr>
              <a:t>                                </a:t>
            </a:r>
          </a:p>
        </p:txBody>
      </p:sp>
      <p:sp>
        <p:nvSpPr>
          <p:cNvPr id="92164" name="Rectangle 4"/>
          <p:cNvSpPr>
            <a:spLocks noGrp="1" noChangeArrowheads="1"/>
          </p:cNvSpPr>
          <p:nvPr>
            <p:ph type="title"/>
          </p:nvPr>
        </p:nvSpPr>
        <p:spPr>
          <a:xfrm>
            <a:off x="685800" y="609600"/>
            <a:ext cx="8229600" cy="777875"/>
          </a:xfrm>
        </p:spPr>
        <p:txBody>
          <a:bodyPr/>
          <a:lstStyle/>
          <a:p>
            <a:pPr eaLnBrk="1" hangingPunct="1"/>
            <a:r>
              <a:rPr lang="en-US" altLang="zh-CN" smtClean="0">
                <a:ea typeface="宋体" panose="02010600030101010101" pitchFamily="2" charset="-122"/>
              </a:rPr>
              <a:t>(7) </a:t>
            </a:r>
            <a:r>
              <a:rPr lang="en-US" altLang="zh-CN" smtClean="0">
                <a:ea typeface="宋体" panose="02010600030101010101" pitchFamily="2" charset="-122"/>
                <a:sym typeface="Wingdings" panose="05000000000000000000" pitchFamily="2" charset="2"/>
              </a:rPr>
              <a:t>Proxy server</a:t>
            </a:r>
            <a:r>
              <a:rPr lang="en-US" altLang="zh-CN" smtClean="0">
                <a:ea typeface="宋体" panose="02010600030101010101" pitchFamily="2" charset="-122"/>
              </a:rPr>
              <a:t> </a:t>
            </a:r>
            <a:r>
              <a:rPr lang="en-US" altLang="zh-CN" smtClean="0">
                <a:ea typeface="宋体" panose="02010600030101010101" pitchFamily="2" charset="-122"/>
                <a:sym typeface="Wingdings" panose="05000000000000000000" pitchFamily="2" charset="2"/>
              </a:rPr>
              <a:t></a:t>
            </a:r>
            <a:r>
              <a:rPr lang="en-US" altLang="zh-CN" smtClean="0">
                <a:ea typeface="宋体" panose="02010600030101010101" pitchFamily="2" charset="-122"/>
              </a:rPr>
              <a:t> </a:t>
            </a:r>
            <a:r>
              <a:rPr lang="en-US" altLang="zh-CN" smtClean="0">
                <a:ea typeface="宋体" panose="02010600030101010101" pitchFamily="2" charset="-122"/>
                <a:sym typeface="Wingdings" panose="05000000000000000000" pitchFamily="2" charset="2"/>
              </a:rPr>
              <a:t>userA</a:t>
            </a:r>
          </a:p>
        </p:txBody>
      </p:sp>
    </p:spTree>
    <p:extLst>
      <p:ext uri="{BB962C8B-B14F-4D97-AF65-F5344CB8AC3E}">
        <p14:creationId xmlns:p14="http://schemas.microsoft.com/office/powerpoint/2010/main" val="1982364415"/>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95288" y="6207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sym typeface="Wingdings" panose="05000000000000000000" pitchFamily="2" charset="2"/>
            </a:endParaRPr>
          </a:p>
        </p:txBody>
      </p:sp>
      <p:sp>
        <p:nvSpPr>
          <p:cNvPr id="93187" name="Text Box 3"/>
          <p:cNvSpPr txBox="1">
            <a:spLocks noChangeArrowheads="1"/>
          </p:cNvSpPr>
          <p:nvPr/>
        </p:nvSpPr>
        <p:spPr bwMode="auto">
          <a:xfrm>
            <a:off x="1331913" y="1700213"/>
            <a:ext cx="7050087" cy="2573337"/>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zh-CN" altLang="zh-CN" sz="1800">
                <a:latin typeface="FuturaA Md BT" pitchFamily="34" charset="0"/>
              </a:rPr>
              <a:t>ACK sip:UserB@there.com SIP/2.0                     </a:t>
            </a:r>
          </a:p>
          <a:p>
            <a:pPr eaLnBrk="1" hangingPunct="1">
              <a:spcBef>
                <a:spcPct val="0"/>
              </a:spcBef>
            </a:pPr>
            <a:r>
              <a:rPr lang="zh-CN" altLang="zh-CN" sz="1800">
                <a:latin typeface="FuturaA Md BT" pitchFamily="34" charset="0"/>
              </a:rPr>
              <a:t>Via: SIP/2.0/UDP here.com:5060                      </a:t>
            </a:r>
          </a:p>
          <a:p>
            <a:pPr eaLnBrk="1" hangingPunct="1">
              <a:spcBef>
                <a:spcPct val="0"/>
              </a:spcBef>
            </a:pPr>
            <a:r>
              <a:rPr lang="zh-CN" altLang="zh-CN" sz="1800">
                <a:latin typeface="FuturaA Md BT" pitchFamily="34" charset="0"/>
              </a:rPr>
              <a:t>Route: &lt;sip:UserB@there.com;maddr=ss1.wcom.com&gt;,    </a:t>
            </a:r>
          </a:p>
          <a:p>
            <a:pPr eaLnBrk="1" hangingPunct="1">
              <a:spcBef>
                <a:spcPct val="0"/>
              </a:spcBef>
            </a:pPr>
            <a:r>
              <a:rPr lang="zh-CN" altLang="zh-CN" sz="1800">
                <a:latin typeface="FuturaA Md BT" pitchFamily="34" charset="0"/>
              </a:rPr>
              <a:t>&lt;sip:UserB@there.com&gt;                               </a:t>
            </a:r>
          </a:p>
          <a:p>
            <a:pPr eaLnBrk="1" hangingPunct="1">
              <a:spcBef>
                <a:spcPct val="0"/>
              </a:spcBef>
            </a:pPr>
            <a:r>
              <a:rPr lang="zh-CN" altLang="zh-CN" sz="1800">
                <a:latin typeface="FuturaA Md BT" pitchFamily="34" charset="0"/>
              </a:rPr>
              <a:t>From: Dries Boone &lt;sip:UserA@here.com&gt;              </a:t>
            </a:r>
          </a:p>
          <a:p>
            <a:pPr eaLnBrk="1" hangingPunct="1">
              <a:spcBef>
                <a:spcPct val="0"/>
              </a:spcBef>
            </a:pPr>
            <a:r>
              <a:rPr lang="zh-CN" altLang="zh-CN" sz="1800">
                <a:latin typeface="FuturaA Md BT" pitchFamily="34" charset="0"/>
              </a:rPr>
              <a:t>To:  Lisa Mercier &lt;sip:UserB@there.com&gt;;tag=314159  </a:t>
            </a:r>
          </a:p>
          <a:p>
            <a:pPr eaLnBrk="1" hangingPunct="1">
              <a:spcBef>
                <a:spcPct val="0"/>
              </a:spcBef>
            </a:pPr>
            <a:r>
              <a:rPr lang="zh-CN" altLang="zh-CN" sz="1800">
                <a:latin typeface="FuturaA Md BT" pitchFamily="34" charset="0"/>
              </a:rPr>
              <a:t>Call-ID: 12345600@here.com                          </a:t>
            </a:r>
          </a:p>
          <a:p>
            <a:pPr eaLnBrk="1" hangingPunct="1">
              <a:spcBef>
                <a:spcPct val="0"/>
              </a:spcBef>
            </a:pPr>
            <a:r>
              <a:rPr lang="zh-CN" altLang="zh-CN" sz="1800">
                <a:latin typeface="FuturaA Md BT" pitchFamily="34" charset="0"/>
              </a:rPr>
              <a:t>CSeq: 1 ACK                                         </a:t>
            </a:r>
          </a:p>
          <a:p>
            <a:pPr eaLnBrk="1" hangingPunct="1">
              <a:spcBef>
                <a:spcPct val="0"/>
              </a:spcBef>
            </a:pPr>
            <a:r>
              <a:rPr lang="zh-CN" altLang="zh-CN" sz="1800">
                <a:latin typeface="FuturaA Md BT" pitchFamily="34" charset="0"/>
              </a:rPr>
              <a:t>Content-Length: 0                                   </a:t>
            </a:r>
          </a:p>
        </p:txBody>
      </p:sp>
      <p:sp>
        <p:nvSpPr>
          <p:cNvPr id="93188" name="Rectangle 4"/>
          <p:cNvSpPr>
            <a:spLocks noGrp="1" noChangeArrowheads="1"/>
          </p:cNvSpPr>
          <p:nvPr>
            <p:ph type="title"/>
          </p:nvPr>
        </p:nvSpPr>
        <p:spPr>
          <a:xfrm>
            <a:off x="609600" y="609600"/>
            <a:ext cx="8229600" cy="777875"/>
          </a:xfrm>
        </p:spPr>
        <p:txBody>
          <a:bodyPr/>
          <a:lstStyle/>
          <a:p>
            <a:pPr eaLnBrk="1" hangingPunct="1"/>
            <a:r>
              <a:rPr lang="en-US" altLang="zh-CN" smtClean="0">
                <a:ea typeface="宋体" panose="02010600030101010101" pitchFamily="2" charset="-122"/>
              </a:rPr>
              <a:t>(8) </a:t>
            </a:r>
            <a:r>
              <a:rPr lang="en-US" altLang="zh-CN" smtClean="0">
                <a:ea typeface="宋体" panose="02010600030101010101" pitchFamily="2" charset="-122"/>
                <a:sym typeface="Wingdings" panose="05000000000000000000" pitchFamily="2" charset="2"/>
              </a:rPr>
              <a:t>userA</a:t>
            </a:r>
            <a:r>
              <a:rPr lang="en-US" altLang="zh-CN" smtClean="0">
                <a:ea typeface="宋体" panose="02010600030101010101" pitchFamily="2" charset="-122"/>
              </a:rPr>
              <a:t> </a:t>
            </a:r>
            <a:r>
              <a:rPr lang="en-US" altLang="zh-CN" smtClean="0">
                <a:ea typeface="宋体" panose="02010600030101010101" pitchFamily="2" charset="-122"/>
                <a:sym typeface="Wingdings" panose="05000000000000000000" pitchFamily="2" charset="2"/>
              </a:rPr>
              <a:t></a:t>
            </a:r>
            <a:r>
              <a:rPr lang="en-US" altLang="zh-CN" smtClean="0">
                <a:ea typeface="宋体" panose="02010600030101010101" pitchFamily="2" charset="-122"/>
              </a:rPr>
              <a:t> </a:t>
            </a:r>
            <a:r>
              <a:rPr lang="en-US" altLang="zh-CN" smtClean="0">
                <a:ea typeface="宋体" panose="02010600030101010101" pitchFamily="2" charset="-122"/>
                <a:sym typeface="Wingdings" panose="05000000000000000000" pitchFamily="2" charset="2"/>
              </a:rPr>
              <a:t>Proxy server</a:t>
            </a:r>
          </a:p>
        </p:txBody>
      </p:sp>
    </p:spTree>
    <p:extLst>
      <p:ext uri="{BB962C8B-B14F-4D97-AF65-F5344CB8AC3E}">
        <p14:creationId xmlns:p14="http://schemas.microsoft.com/office/powerpoint/2010/main" val="1848600280"/>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95288" y="6207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20000"/>
              </a:spcBef>
              <a:buClr>
                <a:srgbClr val="FF9900"/>
              </a:buClr>
              <a:buFont typeface="Wingdings" panose="05000000000000000000" pitchFamily="2" charset="2"/>
              <a:buNone/>
            </a:pPr>
            <a:endParaRPr lang="zh-CN" altLang="zh-CN" sz="3200" b="1">
              <a:solidFill>
                <a:srgbClr val="0066CC"/>
              </a:solidFill>
              <a:sym typeface="Wingdings" panose="05000000000000000000" pitchFamily="2" charset="2"/>
            </a:endParaRPr>
          </a:p>
        </p:txBody>
      </p:sp>
      <p:sp>
        <p:nvSpPr>
          <p:cNvPr id="94211" name="Text Box 3"/>
          <p:cNvSpPr txBox="1">
            <a:spLocks noChangeArrowheads="1"/>
          </p:cNvSpPr>
          <p:nvPr/>
        </p:nvSpPr>
        <p:spPr bwMode="auto">
          <a:xfrm>
            <a:off x="1331913" y="1700213"/>
            <a:ext cx="6767512" cy="22987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eaLnBrk="1" hangingPunct="1">
              <a:spcBef>
                <a:spcPct val="0"/>
              </a:spcBef>
            </a:pPr>
            <a:r>
              <a:rPr lang="zh-CN" altLang="zh-CN" sz="1800">
                <a:latin typeface="FuturaA Md BT" pitchFamily="34" charset="0"/>
              </a:rPr>
              <a:t> ACK sip:UserB@there.com SIP/2.0                      </a:t>
            </a:r>
          </a:p>
          <a:p>
            <a:pPr eaLnBrk="1" hangingPunct="1">
              <a:spcBef>
                <a:spcPct val="0"/>
              </a:spcBef>
            </a:pPr>
            <a:r>
              <a:rPr lang="zh-CN" altLang="zh-CN" sz="1800">
                <a:latin typeface="FuturaA Md BT" pitchFamily="34" charset="0"/>
              </a:rPr>
              <a:t> Via: SIP/2.0/UDP ss1.wcom.com:5060;branch=2d4790.1   </a:t>
            </a:r>
          </a:p>
          <a:p>
            <a:pPr eaLnBrk="1" hangingPunct="1">
              <a:spcBef>
                <a:spcPct val="0"/>
              </a:spcBef>
            </a:pPr>
            <a:r>
              <a:rPr lang="zh-CN" altLang="zh-CN" sz="1800">
                <a:latin typeface="FuturaA Md BT" pitchFamily="34" charset="0"/>
              </a:rPr>
              <a:t> Via: SIP/2.0/UDP here.com:5060                       </a:t>
            </a:r>
          </a:p>
          <a:p>
            <a:pPr eaLnBrk="1" hangingPunct="1">
              <a:spcBef>
                <a:spcPct val="0"/>
              </a:spcBef>
            </a:pPr>
            <a:r>
              <a:rPr lang="zh-CN" altLang="zh-CN" sz="1800">
                <a:latin typeface="FuturaA Md BT" pitchFamily="34" charset="0"/>
              </a:rPr>
              <a:t> From: Dries Boone &lt;sip:UserA@here.com&gt;               </a:t>
            </a:r>
          </a:p>
          <a:p>
            <a:pPr eaLnBrk="1" hangingPunct="1">
              <a:spcBef>
                <a:spcPct val="0"/>
              </a:spcBef>
            </a:pPr>
            <a:r>
              <a:rPr lang="zh-CN" altLang="zh-CN" sz="1800">
                <a:latin typeface="FuturaA Md BT" pitchFamily="34" charset="0"/>
              </a:rPr>
              <a:t> To: Lisa Mercier &lt;sip:UserB@there.com&gt;;tag=314159    </a:t>
            </a:r>
          </a:p>
          <a:p>
            <a:pPr eaLnBrk="1" hangingPunct="1">
              <a:spcBef>
                <a:spcPct val="0"/>
              </a:spcBef>
            </a:pPr>
            <a:r>
              <a:rPr lang="zh-CN" altLang="zh-CN" sz="1800">
                <a:latin typeface="FuturaA Md BT" pitchFamily="34" charset="0"/>
              </a:rPr>
              <a:t> Call-ID: 12345600@here.com                           </a:t>
            </a:r>
          </a:p>
          <a:p>
            <a:pPr eaLnBrk="1" hangingPunct="1">
              <a:spcBef>
                <a:spcPct val="0"/>
              </a:spcBef>
            </a:pPr>
            <a:r>
              <a:rPr lang="zh-CN" altLang="zh-CN" sz="1800">
                <a:latin typeface="FuturaA Md BT" pitchFamily="34" charset="0"/>
              </a:rPr>
              <a:t> CSeq: 1 ACK                                          </a:t>
            </a:r>
          </a:p>
          <a:p>
            <a:pPr eaLnBrk="1" hangingPunct="1">
              <a:spcBef>
                <a:spcPct val="0"/>
              </a:spcBef>
            </a:pPr>
            <a:r>
              <a:rPr lang="zh-CN" altLang="zh-CN" sz="1800">
                <a:latin typeface="FuturaA Md BT" pitchFamily="34" charset="0"/>
              </a:rPr>
              <a:t> Content-Length: 0</a:t>
            </a:r>
          </a:p>
        </p:txBody>
      </p:sp>
      <p:sp>
        <p:nvSpPr>
          <p:cNvPr id="94212" name="Rectangle 4"/>
          <p:cNvSpPr>
            <a:spLocks noGrp="1" noChangeArrowheads="1"/>
          </p:cNvSpPr>
          <p:nvPr>
            <p:ph type="title"/>
          </p:nvPr>
        </p:nvSpPr>
        <p:spPr>
          <a:xfrm>
            <a:off x="533400" y="762000"/>
            <a:ext cx="8229600" cy="777875"/>
          </a:xfrm>
        </p:spPr>
        <p:txBody>
          <a:bodyPr/>
          <a:lstStyle/>
          <a:p>
            <a:pPr eaLnBrk="1" hangingPunct="1"/>
            <a:r>
              <a:rPr lang="en-US" altLang="zh-CN" smtClean="0">
                <a:ea typeface="宋体" panose="02010600030101010101" pitchFamily="2" charset="-122"/>
              </a:rPr>
              <a:t>(9) </a:t>
            </a:r>
            <a:r>
              <a:rPr lang="en-US" altLang="zh-CN" smtClean="0">
                <a:ea typeface="宋体" panose="02010600030101010101" pitchFamily="2" charset="-122"/>
                <a:sym typeface="Wingdings" panose="05000000000000000000" pitchFamily="2" charset="2"/>
              </a:rPr>
              <a:t>Proxy server  userB</a:t>
            </a:r>
          </a:p>
        </p:txBody>
      </p:sp>
    </p:spTree>
    <p:extLst>
      <p:ext uri="{BB962C8B-B14F-4D97-AF65-F5344CB8AC3E}">
        <p14:creationId xmlns:p14="http://schemas.microsoft.com/office/powerpoint/2010/main" val="778443212"/>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685800" y="21304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7200" b="1">
              <a:solidFill>
                <a:srgbClr val="000066"/>
              </a:solidFill>
            </a:endParaRPr>
          </a:p>
        </p:txBody>
      </p:sp>
      <p:sp>
        <p:nvSpPr>
          <p:cNvPr id="116739" name="Rectangle 3"/>
          <p:cNvSpPr>
            <a:spLocks noGrp="1" noChangeArrowheads="1"/>
          </p:cNvSpPr>
          <p:nvPr>
            <p:ph type="title"/>
          </p:nvPr>
        </p:nvSpPr>
        <p:spPr>
          <a:xfrm>
            <a:off x="685800" y="2438400"/>
            <a:ext cx="8229600" cy="777875"/>
          </a:xfrm>
        </p:spPr>
        <p:txBody>
          <a:bodyPr>
            <a:normAutofit fontScale="90000"/>
          </a:bodyPr>
          <a:lstStyle/>
          <a:p>
            <a:pPr eaLnBrk="1" hangingPunct="1"/>
            <a:r>
              <a:rPr lang="en-US" altLang="zh-CN" sz="5400" smtClean="0">
                <a:ea typeface="宋体" panose="02010600030101010101" pitchFamily="2" charset="-122"/>
              </a:rPr>
              <a:t>SIP</a:t>
            </a:r>
            <a:r>
              <a:rPr lang="zh-CN" altLang="en-US" sz="5400" smtClean="0">
                <a:ea typeface="宋体" panose="02010600030101010101" pitchFamily="2" charset="-122"/>
              </a:rPr>
              <a:t>的扩展性</a:t>
            </a:r>
          </a:p>
        </p:txBody>
      </p:sp>
    </p:spTree>
    <p:extLst>
      <p:ext uri="{BB962C8B-B14F-4D97-AF65-F5344CB8AC3E}">
        <p14:creationId xmlns:p14="http://schemas.microsoft.com/office/powerpoint/2010/main" val="1455975001"/>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的扩展性</a:t>
            </a:r>
            <a:r>
              <a:rPr lang="en-US" altLang="zh-CN" smtClean="0">
                <a:ea typeface="宋体" panose="02010600030101010101" pitchFamily="2" charset="-122"/>
              </a:rPr>
              <a:t>1</a:t>
            </a:r>
          </a:p>
        </p:txBody>
      </p:sp>
      <p:sp>
        <p:nvSpPr>
          <p:cNvPr id="117763" name="Rectangle 3"/>
          <p:cNvSpPr>
            <a:spLocks noGrp="1" noChangeArrowheads="1"/>
          </p:cNvSpPr>
          <p:nvPr>
            <p:ph idx="1"/>
          </p:nvPr>
        </p:nvSpPr>
        <p:spPr/>
        <p:txBody>
          <a:bodyPr/>
          <a:lstStyle/>
          <a:p>
            <a:pPr eaLnBrk="1" hangingPunct="1"/>
            <a:r>
              <a:rPr lang="zh-CN" altLang="en-US" smtClean="0">
                <a:ea typeface="宋体" panose="02010600030101010101" pitchFamily="2" charset="-122"/>
              </a:rPr>
              <a:t>未来我们所要提供的服务范围是未知的，所以协议一定要独立于服务，不为服务所限制。</a:t>
            </a:r>
          </a:p>
          <a:p>
            <a:pPr eaLnBrk="1" hangingPunct="1"/>
            <a:r>
              <a:rPr lang="zh-CN" altLang="en-US" smtClean="0">
                <a:ea typeface="宋体" panose="02010600030101010101" pitchFamily="2" charset="-122"/>
              </a:rPr>
              <a:t>比如，同</a:t>
            </a:r>
            <a:r>
              <a:rPr lang="en-US" altLang="zh-CN" smtClean="0">
                <a:ea typeface="宋体" panose="02010600030101010101" pitchFamily="2" charset="-122"/>
              </a:rPr>
              <a:t>HTTP</a:t>
            </a:r>
            <a:r>
              <a:rPr lang="zh-CN" altLang="en-US" smtClean="0">
                <a:ea typeface="宋体" panose="02010600030101010101" pitchFamily="2" charset="-122"/>
              </a:rPr>
              <a:t>所比较：</a:t>
            </a:r>
          </a:p>
          <a:p>
            <a:pPr lvl="1" eaLnBrk="1" hangingPunct="1"/>
            <a:r>
              <a:rPr lang="zh-CN" altLang="en-US" smtClean="0">
                <a:ea typeface="宋体" panose="02010600030101010101" pitchFamily="2" charset="-122"/>
              </a:rPr>
              <a:t>最初，</a:t>
            </a:r>
            <a:r>
              <a:rPr lang="en-US" altLang="zh-CN" smtClean="0">
                <a:ea typeface="宋体" panose="02010600030101010101" pitchFamily="2" charset="-122"/>
              </a:rPr>
              <a:t>http</a:t>
            </a:r>
            <a:r>
              <a:rPr lang="zh-CN" altLang="en-US" smtClean="0">
                <a:ea typeface="宋体" panose="02010600030101010101" pitchFamily="2" charset="-122"/>
              </a:rPr>
              <a:t>协议是为传输超文本而开发的。</a:t>
            </a:r>
          </a:p>
          <a:p>
            <a:pPr lvl="1" eaLnBrk="1" hangingPunct="1"/>
            <a:r>
              <a:rPr lang="zh-CN" altLang="en-US" smtClean="0">
                <a:ea typeface="宋体" panose="02010600030101010101" pitchFamily="2" charset="-122"/>
              </a:rPr>
              <a:t>但目前，这个协议也同时用来传送</a:t>
            </a:r>
            <a:r>
              <a:rPr lang="en-US" altLang="zh-CN" smtClean="0">
                <a:ea typeface="宋体" panose="02010600030101010101" pitchFamily="2" charset="-122"/>
              </a:rPr>
              <a:t>E_mail</a:t>
            </a:r>
            <a:r>
              <a:rPr lang="zh-CN" altLang="en-US" smtClean="0">
                <a:ea typeface="宋体" panose="02010600030101010101" pitchFamily="2" charset="-122"/>
              </a:rPr>
              <a:t>，视频流文件等等。</a:t>
            </a:r>
          </a:p>
          <a:p>
            <a:pPr lvl="1"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36388715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noChangeAspect="1"/>
          </p:cNvGrpSpPr>
          <p:nvPr/>
        </p:nvGrpSpPr>
        <p:grpSpPr bwMode="auto">
          <a:xfrm>
            <a:off x="2514600" y="2209800"/>
            <a:ext cx="4672013" cy="1685925"/>
            <a:chOff x="660" y="1251"/>
            <a:chExt cx="4440" cy="2364"/>
          </a:xfrm>
        </p:grpSpPr>
        <p:pic>
          <p:nvPicPr>
            <p:cNvPr id="1640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 y="1251"/>
              <a:ext cx="4440" cy="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6" name="Text Box 4"/>
            <p:cNvSpPr txBox="1">
              <a:spLocks noChangeAspect="1" noChangeArrowheads="1"/>
            </p:cNvSpPr>
            <p:nvPr/>
          </p:nvSpPr>
          <p:spPr bwMode="auto">
            <a:xfrm>
              <a:off x="1791" y="2113"/>
              <a:ext cx="2089"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50000"/>
                </a:spcBef>
              </a:pPr>
              <a:r>
                <a:rPr kumimoji="0" lang="en-US" altLang="zh-CN" sz="2500" b="1">
                  <a:latin typeface="FuturaA Md BT" pitchFamily="34" charset="0"/>
                </a:rPr>
                <a:t>IP</a:t>
              </a:r>
              <a:r>
                <a:rPr kumimoji="0" lang="zh-CN" altLang="en-US" sz="2500" b="1">
                  <a:latin typeface="FuturaA Md BT" pitchFamily="34" charset="0"/>
                </a:rPr>
                <a:t>骨干网</a:t>
              </a:r>
            </a:p>
          </p:txBody>
        </p:sp>
      </p:grpSp>
      <p:pic>
        <p:nvPicPr>
          <p:cNvPr id="1638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1524000"/>
            <a:ext cx="104775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2600" y="4191000"/>
            <a:ext cx="13747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1524000"/>
            <a:ext cx="1046163"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2895600"/>
            <a:ext cx="104775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9"/>
          <p:cNvSpPr txBox="1">
            <a:spLocks noChangeArrowheads="1"/>
          </p:cNvSpPr>
          <p:nvPr/>
        </p:nvSpPr>
        <p:spPr bwMode="auto">
          <a:xfrm>
            <a:off x="1905000" y="5181600"/>
            <a:ext cx="1016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SIP</a:t>
            </a:r>
            <a:r>
              <a:rPr lang="zh-CN" altLang="en-US" sz="1500" b="1">
                <a:latin typeface="FuturaA Md BT" pitchFamily="34" charset="0"/>
              </a:rPr>
              <a:t>客户机</a:t>
            </a:r>
          </a:p>
        </p:txBody>
      </p:sp>
      <p:sp>
        <p:nvSpPr>
          <p:cNvPr id="16392" name="Text Box 10"/>
          <p:cNvSpPr txBox="1">
            <a:spLocks noChangeArrowheads="1"/>
          </p:cNvSpPr>
          <p:nvPr/>
        </p:nvSpPr>
        <p:spPr bwMode="auto">
          <a:xfrm>
            <a:off x="228600" y="3200400"/>
            <a:ext cx="1016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SIP</a:t>
            </a:r>
            <a:r>
              <a:rPr lang="zh-CN" altLang="en-US" sz="1500" b="1">
                <a:latin typeface="FuturaA Md BT" pitchFamily="34" charset="0"/>
              </a:rPr>
              <a:t>客户机</a:t>
            </a:r>
          </a:p>
        </p:txBody>
      </p:sp>
      <p:sp>
        <p:nvSpPr>
          <p:cNvPr id="16393" name="Text Box 11"/>
          <p:cNvSpPr txBox="1">
            <a:spLocks noChangeArrowheads="1"/>
          </p:cNvSpPr>
          <p:nvPr/>
        </p:nvSpPr>
        <p:spPr bwMode="auto">
          <a:xfrm>
            <a:off x="1371600" y="1752600"/>
            <a:ext cx="1016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SIP</a:t>
            </a:r>
            <a:r>
              <a:rPr lang="zh-CN" altLang="en-US" sz="1500" b="1">
                <a:latin typeface="FuturaA Md BT" pitchFamily="34" charset="0"/>
              </a:rPr>
              <a:t>客户机</a:t>
            </a:r>
          </a:p>
        </p:txBody>
      </p:sp>
      <p:sp>
        <p:nvSpPr>
          <p:cNvPr id="16394" name="Text Box 12"/>
          <p:cNvSpPr txBox="1">
            <a:spLocks noChangeArrowheads="1"/>
          </p:cNvSpPr>
          <p:nvPr/>
        </p:nvSpPr>
        <p:spPr bwMode="auto">
          <a:xfrm>
            <a:off x="7391400" y="2667000"/>
            <a:ext cx="1016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SIP</a:t>
            </a:r>
            <a:r>
              <a:rPr lang="zh-CN" altLang="en-US" sz="1500" b="1">
                <a:latin typeface="FuturaA Md BT" pitchFamily="34" charset="0"/>
              </a:rPr>
              <a:t>客户机</a:t>
            </a:r>
          </a:p>
        </p:txBody>
      </p:sp>
      <p:pic>
        <p:nvPicPr>
          <p:cNvPr id="16395"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10475" y="4594225"/>
            <a:ext cx="1295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6" name="Text Box 14"/>
          <p:cNvSpPr txBox="1">
            <a:spLocks noChangeArrowheads="1"/>
          </p:cNvSpPr>
          <p:nvPr/>
        </p:nvSpPr>
        <p:spPr bwMode="auto">
          <a:xfrm>
            <a:off x="7705725" y="5486400"/>
            <a:ext cx="1016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en-US" altLang="zh-CN" sz="1500" b="1">
                <a:latin typeface="FuturaA Md BT" pitchFamily="34" charset="0"/>
              </a:rPr>
              <a:t>SIP</a:t>
            </a:r>
            <a:r>
              <a:rPr lang="zh-CN" altLang="en-US" sz="1500" b="1">
                <a:latin typeface="FuturaA Md BT" pitchFamily="34" charset="0"/>
              </a:rPr>
              <a:t>客户机</a:t>
            </a:r>
          </a:p>
        </p:txBody>
      </p:sp>
      <p:pic>
        <p:nvPicPr>
          <p:cNvPr id="16397" name="Picture 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14800" y="3962400"/>
            <a:ext cx="1503363"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8" name="Text Box 16"/>
          <p:cNvSpPr txBox="1">
            <a:spLocks noChangeArrowheads="1"/>
          </p:cNvSpPr>
          <p:nvPr/>
        </p:nvSpPr>
        <p:spPr bwMode="auto">
          <a:xfrm rot="1310816">
            <a:off x="6108700" y="4367213"/>
            <a:ext cx="1390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请 求</a:t>
            </a:r>
          </a:p>
        </p:txBody>
      </p:sp>
      <p:sp>
        <p:nvSpPr>
          <p:cNvPr id="16399" name="Line 17"/>
          <p:cNvSpPr>
            <a:spLocks noChangeShapeType="1"/>
          </p:cNvSpPr>
          <p:nvPr/>
        </p:nvSpPr>
        <p:spPr bwMode="auto">
          <a:xfrm flipH="1" flipV="1">
            <a:off x="5559425" y="4316413"/>
            <a:ext cx="2135188" cy="66516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Line 18"/>
          <p:cNvSpPr>
            <a:spLocks noChangeShapeType="1"/>
          </p:cNvSpPr>
          <p:nvPr/>
        </p:nvSpPr>
        <p:spPr bwMode="auto">
          <a:xfrm>
            <a:off x="5643563" y="4703763"/>
            <a:ext cx="1885950" cy="611187"/>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1" name="Text Box 19"/>
          <p:cNvSpPr txBox="1">
            <a:spLocks noChangeArrowheads="1"/>
          </p:cNvSpPr>
          <p:nvPr/>
        </p:nvSpPr>
        <p:spPr bwMode="auto">
          <a:xfrm rot="1430410">
            <a:off x="5343525" y="5032375"/>
            <a:ext cx="139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响  应</a:t>
            </a:r>
          </a:p>
        </p:txBody>
      </p:sp>
      <p:sp>
        <p:nvSpPr>
          <p:cNvPr id="16402" name="Text Box 20"/>
          <p:cNvSpPr txBox="1">
            <a:spLocks noChangeArrowheads="1"/>
          </p:cNvSpPr>
          <p:nvPr/>
        </p:nvSpPr>
        <p:spPr bwMode="auto">
          <a:xfrm>
            <a:off x="4495800" y="5562600"/>
            <a:ext cx="755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r>
              <a:rPr lang="zh-CN" altLang="en-US" sz="1500" b="1">
                <a:latin typeface="FuturaA Md BT" pitchFamily="34" charset="0"/>
              </a:rPr>
              <a:t>服务器</a:t>
            </a:r>
          </a:p>
        </p:txBody>
      </p:sp>
      <p:sp>
        <p:nvSpPr>
          <p:cNvPr id="16403" name="Rectangle 21"/>
          <p:cNvSpPr>
            <a:spLocks noChangeArrowheads="1"/>
          </p:cNvSpPr>
          <p:nvPr/>
        </p:nvSpPr>
        <p:spPr bwMode="auto">
          <a:xfrm>
            <a:off x="914400" y="1524000"/>
            <a:ext cx="8229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Futura Md" pitchFamily="34" charset="0"/>
                <a:ea typeface="宋体" panose="02010600030101010101" pitchFamily="2" charset="-122"/>
              </a:defRPr>
            </a:lvl1pPr>
            <a:lvl2pPr marL="742950" indent="-285750" eaLnBrk="0" hangingPunct="0">
              <a:defRPr kumimoji="1" sz="1200">
                <a:solidFill>
                  <a:schemeClr val="tx1"/>
                </a:solidFill>
                <a:latin typeface="Futura Md" pitchFamily="34" charset="0"/>
                <a:ea typeface="宋体" panose="02010600030101010101" pitchFamily="2" charset="-122"/>
              </a:defRPr>
            </a:lvl2pPr>
            <a:lvl3pPr marL="1143000" indent="-228600" eaLnBrk="0" hangingPunct="0">
              <a:defRPr kumimoji="1" sz="1200">
                <a:solidFill>
                  <a:schemeClr val="tx1"/>
                </a:solidFill>
                <a:latin typeface="Futura Md" pitchFamily="34" charset="0"/>
                <a:ea typeface="宋体" panose="02010600030101010101" pitchFamily="2" charset="-122"/>
              </a:defRPr>
            </a:lvl3pPr>
            <a:lvl4pPr marL="1600200" indent="-228600" eaLnBrk="0" hangingPunct="0">
              <a:defRPr kumimoji="1" sz="1200">
                <a:solidFill>
                  <a:schemeClr val="tx1"/>
                </a:solidFill>
                <a:latin typeface="Futura Md" pitchFamily="34" charset="0"/>
                <a:ea typeface="宋体" panose="02010600030101010101" pitchFamily="2" charset="-122"/>
              </a:defRPr>
            </a:lvl4pPr>
            <a:lvl5pPr marL="2057400" indent="-228600" eaLnBrk="0" hangingPunct="0">
              <a:defRPr kumimoji="1" sz="1200">
                <a:solidFill>
                  <a:schemeClr val="tx1"/>
                </a:solidFill>
                <a:latin typeface="Futura Md"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Futura Md" pitchFamily="34" charset="0"/>
                <a:ea typeface="宋体" panose="02010600030101010101" pitchFamily="2" charset="-122"/>
              </a:defRPr>
            </a:lvl9pPr>
          </a:lstStyle>
          <a:p>
            <a:pPr algn="ctr" eaLnBrk="1" hangingPunct="1">
              <a:spcBef>
                <a:spcPct val="0"/>
              </a:spcBef>
            </a:pPr>
            <a:endParaRPr lang="zh-CN" altLang="zh-CN" sz="3600" b="1">
              <a:solidFill>
                <a:srgbClr val="000066"/>
              </a:solidFill>
            </a:endParaRPr>
          </a:p>
        </p:txBody>
      </p:sp>
      <p:sp>
        <p:nvSpPr>
          <p:cNvPr id="16404" name="Rectangle 22"/>
          <p:cNvSpPr>
            <a:spLocks noGrp="1" noChangeArrowheads="1"/>
          </p:cNvSpPr>
          <p:nvPr>
            <p:ph type="title"/>
          </p:nvPr>
        </p:nvSpPr>
        <p:spPr/>
        <p:txBody>
          <a:bodyPr/>
          <a:lstStyle/>
          <a:p>
            <a:pPr eaLnBrk="1" hangingPunct="1"/>
            <a:r>
              <a:rPr lang="en-US" altLang="zh-CN" smtClean="0">
                <a:ea typeface="宋体" panose="02010600030101010101" pitchFamily="2" charset="-122"/>
              </a:rPr>
              <a:t>SIP </a:t>
            </a:r>
            <a:r>
              <a:rPr lang="zh-CN" altLang="en-US" smtClean="0">
                <a:ea typeface="宋体" panose="02010600030101010101" pitchFamily="2" charset="-122"/>
              </a:rPr>
              <a:t>的网络模型 </a:t>
            </a:r>
          </a:p>
        </p:txBody>
      </p:sp>
    </p:spTree>
    <p:extLst>
      <p:ext uri="{BB962C8B-B14F-4D97-AF65-F5344CB8AC3E}">
        <p14:creationId xmlns:p14="http://schemas.microsoft.com/office/powerpoint/2010/main" val="1196872324"/>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title"/>
          </p:nvPr>
        </p:nvSpPr>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的扩展性</a:t>
            </a:r>
            <a:r>
              <a:rPr lang="en-US" altLang="zh-CN" smtClean="0">
                <a:ea typeface="宋体" panose="02010600030101010101" pitchFamily="2" charset="-122"/>
              </a:rPr>
              <a:t>2</a:t>
            </a:r>
          </a:p>
        </p:txBody>
      </p:sp>
      <p:sp>
        <p:nvSpPr>
          <p:cNvPr id="118787" name="Rectangle 2"/>
          <p:cNvSpPr>
            <a:spLocks noGrp="1" noChangeArrowheads="1"/>
          </p:cNvSpPr>
          <p:nvPr>
            <p:ph idx="1"/>
          </p:nvPr>
        </p:nvSpPr>
        <p:spPr>
          <a:xfrm>
            <a:off x="381000" y="1219200"/>
            <a:ext cx="8229600" cy="5145088"/>
          </a:xfrm>
        </p:spPr>
        <p:txBody>
          <a:bodyPr/>
          <a:lstStyle/>
          <a:p>
            <a:pPr eaLnBrk="1" hangingPunct="1">
              <a:lnSpc>
                <a:spcPct val="90000"/>
              </a:lnSpc>
            </a:pPr>
            <a:r>
              <a:rPr lang="en-US" altLang="zh-CN" smtClean="0">
                <a:ea typeface="宋体" panose="02010600030101010101" pitchFamily="2" charset="-122"/>
              </a:rPr>
              <a:t>SIP</a:t>
            </a:r>
            <a:r>
              <a:rPr lang="zh-CN" altLang="en-US" smtClean="0">
                <a:ea typeface="宋体" panose="02010600030101010101" pitchFamily="2" charset="-122"/>
              </a:rPr>
              <a:t>响应代码的可扩展性：</a:t>
            </a:r>
          </a:p>
          <a:p>
            <a:pPr lvl="1" eaLnBrk="1" hangingPunct="1">
              <a:lnSpc>
                <a:spcPct val="90000"/>
              </a:lnSpc>
            </a:pPr>
            <a:r>
              <a:rPr lang="zh-CN" altLang="en-US" smtClean="0">
                <a:ea typeface="宋体" panose="02010600030101010101" pitchFamily="2" charset="-122"/>
              </a:rPr>
              <a:t>客户机不需要理解所有的响应代码</a:t>
            </a:r>
          </a:p>
          <a:p>
            <a:pPr lvl="1" eaLnBrk="1" hangingPunct="1">
              <a:lnSpc>
                <a:spcPct val="90000"/>
              </a:lnSpc>
            </a:pPr>
            <a:r>
              <a:rPr lang="zh-CN" altLang="en-US" smtClean="0">
                <a:ea typeface="宋体" panose="02010600030101010101" pitchFamily="2" charset="-122"/>
              </a:rPr>
              <a:t>有些响应代码（比如</a:t>
            </a:r>
            <a:r>
              <a:rPr lang="en-US" altLang="zh-CN" smtClean="0">
                <a:ea typeface="宋体" panose="02010600030101010101" pitchFamily="2" charset="-122"/>
              </a:rPr>
              <a:t>1xx,2xx</a:t>
            </a:r>
            <a:r>
              <a:rPr lang="zh-CN" altLang="en-US" smtClean="0">
                <a:ea typeface="宋体" panose="02010600030101010101" pitchFamily="2" charset="-122"/>
              </a:rPr>
              <a:t>等等），一定要被所有的客户机都理解</a:t>
            </a:r>
          </a:p>
          <a:p>
            <a:pPr lvl="1" eaLnBrk="1" hangingPunct="1">
              <a:lnSpc>
                <a:spcPct val="90000"/>
              </a:lnSpc>
            </a:pPr>
            <a:r>
              <a:rPr lang="zh-CN" altLang="en-US" smtClean="0">
                <a:ea typeface="宋体" panose="02010600030101010101" pitchFamily="2" charset="-122"/>
              </a:rPr>
              <a:t>比如：</a:t>
            </a:r>
            <a:r>
              <a:rPr lang="en-US" altLang="zh-CN" smtClean="0">
                <a:ea typeface="宋体" panose="02010600030101010101" pitchFamily="2" charset="-122"/>
              </a:rPr>
              <a:t>431</a:t>
            </a:r>
            <a:r>
              <a:rPr lang="zh-CN" altLang="en-US" smtClean="0">
                <a:ea typeface="宋体" panose="02010600030101010101" pitchFamily="2" charset="-122"/>
              </a:rPr>
              <a:t>代码是未知的，客户机仍然能够想像出有什么问题发生，并且把这个代码看做</a:t>
            </a:r>
            <a:r>
              <a:rPr lang="en-US" altLang="zh-CN" smtClean="0">
                <a:ea typeface="宋体" panose="02010600030101010101" pitchFamily="2" charset="-122"/>
              </a:rPr>
              <a:t>400</a:t>
            </a:r>
            <a:r>
              <a:rPr lang="zh-CN" altLang="en-US" smtClean="0">
                <a:ea typeface="宋体" panose="02010600030101010101" pitchFamily="2" charset="-122"/>
              </a:rPr>
              <a:t>代码来处理。</a:t>
            </a:r>
          </a:p>
          <a:p>
            <a:pPr eaLnBrk="1" hangingPunct="1">
              <a:lnSpc>
                <a:spcPct val="90000"/>
              </a:lnSpc>
            </a:pPr>
            <a:r>
              <a:rPr lang="zh-CN" altLang="en-US" smtClean="0">
                <a:ea typeface="宋体" panose="02010600030101010101" pitchFamily="2" charset="-122"/>
              </a:rPr>
              <a:t>由于</a:t>
            </a:r>
            <a:r>
              <a:rPr lang="en-US" altLang="zh-CN" smtClean="0">
                <a:ea typeface="宋体" panose="02010600030101010101" pitchFamily="2" charset="-122"/>
              </a:rPr>
              <a:t>SIP</a:t>
            </a:r>
            <a:r>
              <a:rPr lang="zh-CN" altLang="en-US" smtClean="0">
                <a:ea typeface="宋体" panose="02010600030101010101" pitchFamily="2" charset="-122"/>
              </a:rPr>
              <a:t>是基于文本的协议，所以，很容易扩展或增加新的功能</a:t>
            </a:r>
          </a:p>
          <a:p>
            <a:pPr eaLnBrk="1" hangingPunct="1">
              <a:lnSpc>
                <a:spcPct val="90000"/>
              </a:lnSpc>
            </a:pPr>
            <a:r>
              <a:rPr lang="zh-CN" altLang="en-US" smtClean="0">
                <a:ea typeface="宋体" panose="02010600030101010101" pitchFamily="2" charset="-122"/>
              </a:rPr>
              <a:t>响应</a:t>
            </a:r>
            <a:r>
              <a:rPr lang="en-US" altLang="zh-CN" smtClean="0">
                <a:ea typeface="宋体" panose="02010600030101010101" pitchFamily="2" charset="-122"/>
              </a:rPr>
              <a:t>/</a:t>
            </a:r>
            <a:r>
              <a:rPr lang="zh-CN" altLang="en-US" smtClean="0">
                <a:ea typeface="宋体" panose="02010600030101010101" pitchFamily="2" charset="-122"/>
              </a:rPr>
              <a:t>请求消息的头字段可以通过增加一些参数来扩展功能</a:t>
            </a:r>
          </a:p>
        </p:txBody>
      </p:sp>
    </p:spTree>
    <p:extLst>
      <p:ext uri="{BB962C8B-B14F-4D97-AF65-F5344CB8AC3E}">
        <p14:creationId xmlns:p14="http://schemas.microsoft.com/office/powerpoint/2010/main" val="3934750385"/>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附录－更多资料</a:t>
            </a:r>
          </a:p>
        </p:txBody>
      </p:sp>
      <p:sp>
        <p:nvSpPr>
          <p:cNvPr id="135171" name="Rectangle 3"/>
          <p:cNvSpPr>
            <a:spLocks noGrp="1" noChangeArrowheads="1"/>
          </p:cNvSpPr>
          <p:nvPr>
            <p:ph idx="1"/>
          </p:nvPr>
        </p:nvSpPr>
        <p:spPr/>
        <p:txBody>
          <a:bodyPr/>
          <a:lstStyle/>
          <a:p>
            <a:pPr eaLnBrk="1" hangingPunct="1">
              <a:lnSpc>
                <a:spcPct val="90000"/>
              </a:lnSpc>
            </a:pPr>
            <a:r>
              <a:rPr lang="en-US" altLang="zh-CN" smtClean="0">
                <a:ea typeface="宋体" panose="02010600030101010101" pitchFamily="2" charset="-122"/>
              </a:rPr>
              <a:t>http://www.sipforum.org                          </a:t>
            </a:r>
          </a:p>
          <a:p>
            <a:pPr eaLnBrk="1" hangingPunct="1">
              <a:lnSpc>
                <a:spcPct val="90000"/>
              </a:lnSpc>
            </a:pPr>
            <a:r>
              <a:rPr lang="en-US" altLang="zh-CN" smtClean="0">
                <a:ea typeface="宋体" panose="02010600030101010101" pitchFamily="2" charset="-122"/>
              </a:rPr>
              <a:t>http://www.cs.columbia.edu/sip                   </a:t>
            </a:r>
          </a:p>
          <a:p>
            <a:pPr eaLnBrk="1" hangingPunct="1">
              <a:lnSpc>
                <a:spcPct val="90000"/>
              </a:lnSpc>
            </a:pPr>
            <a:r>
              <a:rPr lang="en-US" altLang="zh-CN" smtClean="0">
                <a:ea typeface="宋体" panose="02010600030101010101" pitchFamily="2" charset="-122"/>
              </a:rPr>
              <a:t>http://www.commweb.com/tutorials</a:t>
            </a:r>
          </a:p>
          <a:p>
            <a:pPr eaLnBrk="1" hangingPunct="1">
              <a:lnSpc>
                <a:spcPct val="90000"/>
              </a:lnSpc>
            </a:pPr>
            <a:r>
              <a:rPr lang="en-US" altLang="zh-CN" smtClean="0">
                <a:ea typeface="宋体" panose="02010600030101010101" pitchFamily="2" charset="-122"/>
              </a:rPr>
              <a:t>http://www.tuketu.com/dsl/nat1.htm</a:t>
            </a:r>
          </a:p>
          <a:p>
            <a:pPr eaLnBrk="1" hangingPunct="1">
              <a:lnSpc>
                <a:spcPct val="90000"/>
              </a:lnSpc>
            </a:pPr>
            <a:r>
              <a:rPr lang="en-US" altLang="zh-CN" smtClean="0">
                <a:ea typeface="宋体" panose="02010600030101010101" pitchFamily="2" charset="-122"/>
              </a:rPr>
              <a:t>http://www.networkcomputing.com/netdesign/1109v oipfull.html</a:t>
            </a:r>
          </a:p>
          <a:p>
            <a:pPr eaLnBrk="1" hangingPunct="1">
              <a:lnSpc>
                <a:spcPct val="90000"/>
              </a:lnSpc>
            </a:pPr>
            <a:r>
              <a:rPr lang="en-US" altLang="zh-CN" smtClean="0">
                <a:ea typeface="宋体" panose="02010600030101010101" pitchFamily="2" charset="-122"/>
              </a:rPr>
              <a:t>http://www.softarmor.com/sipwg/drafts/</a:t>
            </a:r>
          </a:p>
          <a:p>
            <a:pPr eaLnBrk="1" hangingPunct="1">
              <a:lnSpc>
                <a:spcPct val="90000"/>
              </a:lnSpc>
            </a:pPr>
            <a:r>
              <a:rPr lang="en-US" altLang="zh-CN" smtClean="0">
                <a:ea typeface="宋体" panose="02010600030101010101" pitchFamily="2" charset="-122"/>
              </a:rPr>
              <a:t>http://www.ietf.org/internet-drafts/             </a:t>
            </a:r>
          </a:p>
          <a:p>
            <a:pPr eaLnBrk="1" hangingPunct="1">
              <a:lnSpc>
                <a:spcPct val="90000"/>
              </a:lnSpc>
            </a:pPr>
            <a:endParaRPr lang="en-US" altLang="zh-CN" smtClean="0">
              <a:ea typeface="宋体" panose="02010600030101010101" pitchFamily="2" charset="-122"/>
            </a:endParaRPr>
          </a:p>
        </p:txBody>
      </p:sp>
    </p:spTree>
    <p:extLst>
      <p:ext uri="{BB962C8B-B14F-4D97-AF65-F5344CB8AC3E}">
        <p14:creationId xmlns:p14="http://schemas.microsoft.com/office/powerpoint/2010/main" val="371216440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a:xfrm>
            <a:off x="381000" y="762000"/>
            <a:ext cx="8229600" cy="777875"/>
          </a:xfrm>
        </p:spPr>
        <p:txBody>
          <a:bodyPr/>
          <a:lstStyle/>
          <a:p>
            <a:pPr eaLnBrk="1" hangingPunct="1"/>
            <a:r>
              <a:rPr lang="en-US" altLang="zh-CN" smtClean="0">
                <a:ea typeface="宋体" panose="02010600030101010101" pitchFamily="2" charset="-122"/>
              </a:rPr>
              <a:t>SIP</a:t>
            </a:r>
            <a:r>
              <a:rPr lang="zh-CN" altLang="en-US" smtClean="0">
                <a:ea typeface="宋体" panose="02010600030101010101" pitchFamily="2" charset="-122"/>
              </a:rPr>
              <a:t>网络成员</a:t>
            </a:r>
          </a:p>
        </p:txBody>
      </p:sp>
      <p:sp>
        <p:nvSpPr>
          <p:cNvPr id="17411" name="Rectangle 2"/>
          <p:cNvSpPr>
            <a:spLocks noGrp="1" noChangeArrowheads="1"/>
          </p:cNvSpPr>
          <p:nvPr>
            <p:ph type="body" sz="half" idx="1"/>
          </p:nvPr>
        </p:nvSpPr>
        <p:spPr>
          <a:xfrm>
            <a:off x="609600" y="1752600"/>
            <a:ext cx="8294688" cy="4441825"/>
          </a:xfrm>
        </p:spPr>
        <p:txBody>
          <a:bodyPr/>
          <a:lstStyle/>
          <a:p>
            <a:pPr marL="0" indent="0" eaLnBrk="1" hangingPunct="1"/>
            <a:r>
              <a:rPr lang="zh-CN" altLang="en-US" sz="2900" smtClean="0">
                <a:ea typeface="宋体" panose="02010600030101010101" pitchFamily="2" charset="-122"/>
              </a:rPr>
              <a:t>用户代理</a:t>
            </a:r>
            <a:r>
              <a:rPr lang="en-US" altLang="zh-CN" sz="2900" smtClean="0">
                <a:ea typeface="宋体" panose="02010600030101010101" pitchFamily="2" charset="-122"/>
              </a:rPr>
              <a:t>(UA)</a:t>
            </a:r>
            <a:r>
              <a:rPr lang="zh-CN" altLang="en-US" sz="2900" smtClean="0">
                <a:ea typeface="宋体" panose="02010600030101010101" pitchFamily="2" charset="-122"/>
              </a:rPr>
              <a:t>即用户终端</a:t>
            </a:r>
          </a:p>
          <a:p>
            <a:pPr marL="457200" lvl="1" indent="0" eaLnBrk="1" hangingPunct="1"/>
            <a:r>
              <a:rPr lang="zh-CN" altLang="en-US" sz="2400" smtClean="0">
                <a:ea typeface="宋体" panose="02010600030101010101" pitchFamily="2" charset="-122"/>
              </a:rPr>
              <a:t> </a:t>
            </a:r>
            <a:r>
              <a:rPr lang="en-US" altLang="zh-CN" sz="2400" smtClean="0">
                <a:ea typeface="宋体" panose="02010600030101010101" pitchFamily="2" charset="-122"/>
              </a:rPr>
              <a:t>UAC(</a:t>
            </a:r>
            <a:r>
              <a:rPr lang="zh-CN" altLang="en-US" sz="2400" smtClean="0">
                <a:ea typeface="宋体" panose="02010600030101010101" pitchFamily="2" charset="-122"/>
              </a:rPr>
              <a:t>用户代理客户端</a:t>
            </a:r>
            <a:r>
              <a:rPr lang="en-US" altLang="zh-CN" sz="2400" smtClean="0">
                <a:ea typeface="宋体" panose="02010600030101010101" pitchFamily="2" charset="-122"/>
              </a:rPr>
              <a:t>)</a:t>
            </a:r>
          </a:p>
          <a:p>
            <a:pPr marL="457200" lvl="1" indent="0" eaLnBrk="1" hangingPunct="1"/>
            <a:r>
              <a:rPr lang="en-US" altLang="zh-CN" sz="2400" smtClean="0">
                <a:ea typeface="宋体" panose="02010600030101010101" pitchFamily="2" charset="-122"/>
              </a:rPr>
              <a:t> UAS(</a:t>
            </a:r>
            <a:r>
              <a:rPr lang="zh-CN" altLang="en-US" sz="2400" smtClean="0">
                <a:ea typeface="宋体" panose="02010600030101010101" pitchFamily="2" charset="-122"/>
              </a:rPr>
              <a:t>用户代理服务器</a:t>
            </a:r>
            <a:r>
              <a:rPr lang="en-US" altLang="zh-CN" sz="2400" smtClean="0">
                <a:ea typeface="宋体" panose="02010600030101010101" pitchFamily="2" charset="-122"/>
              </a:rPr>
              <a:t>)</a:t>
            </a:r>
          </a:p>
          <a:p>
            <a:pPr marL="914400" lvl="2" indent="0" eaLnBrk="1" hangingPunct="1">
              <a:buFont typeface="Wingdings" panose="05000000000000000000" pitchFamily="2" charset="2"/>
              <a:buChar char="Ø"/>
            </a:pPr>
            <a:endParaRPr lang="en-US" altLang="zh-CN" smtClean="0">
              <a:ea typeface="宋体" panose="02010600030101010101" pitchFamily="2" charset="-122"/>
            </a:endParaRPr>
          </a:p>
          <a:p>
            <a:pPr marL="0" indent="0" eaLnBrk="1" hangingPunct="1"/>
            <a:r>
              <a:rPr lang="zh-CN" altLang="en-US" sz="2900" smtClean="0">
                <a:ea typeface="宋体" panose="02010600030101010101" pitchFamily="2" charset="-122"/>
              </a:rPr>
              <a:t>网络服务器</a:t>
            </a:r>
            <a:r>
              <a:rPr lang="en-US" altLang="zh-CN" sz="2900" smtClean="0">
                <a:ea typeface="宋体" panose="02010600030101010101" pitchFamily="2" charset="-122"/>
              </a:rPr>
              <a:t>:</a:t>
            </a:r>
          </a:p>
          <a:p>
            <a:pPr marL="457200" lvl="1" indent="0" eaLnBrk="1" hangingPunct="1"/>
            <a:r>
              <a:rPr lang="zh-CN" altLang="en-US" sz="2400" smtClean="0">
                <a:ea typeface="宋体" panose="02010600030101010101" pitchFamily="2" charset="-122"/>
              </a:rPr>
              <a:t>代理服务器</a:t>
            </a:r>
          </a:p>
          <a:p>
            <a:pPr marL="457200" lvl="1" indent="0" eaLnBrk="1" hangingPunct="1"/>
            <a:r>
              <a:rPr lang="zh-CN" altLang="en-US" sz="2400" smtClean="0">
                <a:ea typeface="宋体" panose="02010600030101010101" pitchFamily="2" charset="-122"/>
              </a:rPr>
              <a:t>重定向服务器</a:t>
            </a:r>
          </a:p>
          <a:p>
            <a:pPr marL="457200" lvl="1" indent="0" eaLnBrk="1" hangingPunct="1"/>
            <a:r>
              <a:rPr lang="zh-CN" altLang="en-US" sz="2400" smtClean="0">
                <a:ea typeface="宋体" panose="02010600030101010101" pitchFamily="2" charset="-122"/>
              </a:rPr>
              <a:t>注册服务器</a:t>
            </a:r>
            <a:endParaRPr lang="en-US" altLang="zh-CN" sz="2400" smtClean="0">
              <a:ea typeface="宋体" panose="02010600030101010101" pitchFamily="2" charset="-122"/>
            </a:endParaRPr>
          </a:p>
          <a:p>
            <a:pPr marL="457200" lvl="1" indent="0" eaLnBrk="1" hangingPunct="1"/>
            <a:r>
              <a:rPr lang="zh-CN" altLang="en-US" sz="2400" smtClean="0">
                <a:ea typeface="宋体" panose="02010600030101010101" pitchFamily="2" charset="-122"/>
              </a:rPr>
              <a:t>定位服务器</a:t>
            </a:r>
          </a:p>
          <a:p>
            <a:pPr marL="457200" lvl="1" indent="0" eaLnBrk="1" hangingPunct="1"/>
            <a:endParaRPr lang="zh-CN" altLang="en-US" sz="2400" smtClean="0">
              <a:ea typeface="宋体" panose="02010600030101010101" pitchFamily="2" charset="-122"/>
            </a:endParaRPr>
          </a:p>
          <a:p>
            <a:pPr marL="457200" lvl="1" indent="0" eaLnBrk="1" hangingPunct="1">
              <a:buFontTx/>
              <a:buNone/>
            </a:pPr>
            <a:endParaRPr lang="zh-CN" altLang="en-US" sz="2400" smtClean="0">
              <a:ea typeface="宋体" panose="02010600030101010101" pitchFamily="2" charset="-122"/>
            </a:endParaRPr>
          </a:p>
          <a:p>
            <a:pPr marL="0" indent="0" eaLnBrk="1" hangingPunct="1">
              <a:buFont typeface="Wingdings" panose="05000000000000000000" pitchFamily="2" charset="2"/>
              <a:buNone/>
            </a:pPr>
            <a:endParaRPr lang="en-US" altLang="zh-CN" sz="2900" smtClean="0">
              <a:ea typeface="宋体" panose="02010600030101010101" pitchFamily="2" charset="-122"/>
            </a:endParaRPr>
          </a:p>
        </p:txBody>
      </p:sp>
    </p:spTree>
    <p:extLst>
      <p:ext uri="{BB962C8B-B14F-4D97-AF65-F5344CB8AC3E}">
        <p14:creationId xmlns:p14="http://schemas.microsoft.com/office/powerpoint/2010/main" val="358119514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TotalTime>
  <Words>6172</Words>
  <Application>Microsoft Office PowerPoint</Application>
  <PresentationFormat>全屏显示(4:3)</PresentationFormat>
  <Paragraphs>1015</Paragraphs>
  <Slides>81</Slides>
  <Notes>48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81</vt:i4>
      </vt:variant>
    </vt:vector>
  </HeadingPairs>
  <TitlesOfParts>
    <vt:vector size="90" baseType="lpstr">
      <vt:lpstr>Futura Md</vt:lpstr>
      <vt:lpstr>FuturaA Md BT</vt:lpstr>
      <vt:lpstr>宋体</vt:lpstr>
      <vt:lpstr>Arial</vt:lpstr>
      <vt:lpstr>Calibri</vt:lpstr>
      <vt:lpstr>Calibri Light</vt:lpstr>
      <vt:lpstr>Tahoma</vt:lpstr>
      <vt:lpstr>Wingdings</vt:lpstr>
      <vt:lpstr>Office 主题</vt:lpstr>
      <vt:lpstr>SIP协议</vt:lpstr>
      <vt:lpstr>介绍的内容</vt:lpstr>
      <vt:lpstr>介绍的内容</vt:lpstr>
      <vt:lpstr>什么是SIP ?</vt:lpstr>
      <vt:lpstr>SIP 的结构</vt:lpstr>
      <vt:lpstr>SIP 的结构－协议栈</vt:lpstr>
      <vt:lpstr>SIP基本功能</vt:lpstr>
      <vt:lpstr>SIP 的网络模型 </vt:lpstr>
      <vt:lpstr>SIP网络成员</vt:lpstr>
      <vt:lpstr>SIP代理服务器</vt:lpstr>
      <vt:lpstr>代理服务器类型</vt:lpstr>
      <vt:lpstr>重定向服务器</vt:lpstr>
      <vt:lpstr>重定向服务器与代理服务器的区别</vt:lpstr>
      <vt:lpstr>注册服务器</vt:lpstr>
      <vt:lpstr>定位服务器</vt:lpstr>
      <vt:lpstr>地址和命名规则</vt:lpstr>
      <vt:lpstr>地址和命名规则</vt:lpstr>
      <vt:lpstr>URI 实例</vt:lpstr>
      <vt:lpstr>SIP 实例</vt:lpstr>
      <vt:lpstr>无代理服务器的SIP呼叫</vt:lpstr>
      <vt:lpstr>有代理服务器的SIP 呼叫（1）</vt:lpstr>
      <vt:lpstr>有代理服务器的SIP呼叫（2）</vt:lpstr>
      <vt:lpstr>有代理服务器的SIP呼叫（3）</vt:lpstr>
      <vt:lpstr>SIP 消息</vt:lpstr>
      <vt:lpstr>SIP 消息（1）</vt:lpstr>
      <vt:lpstr>SIP 消息（2）</vt:lpstr>
      <vt:lpstr>SIP 消息（3）</vt:lpstr>
      <vt:lpstr>请求(request)消息的开始行</vt:lpstr>
      <vt:lpstr>SIP 请求(Request)的方法</vt:lpstr>
      <vt:lpstr>响应(Response)消息的开始行</vt:lpstr>
      <vt:lpstr>响应消息－状态码（1）</vt:lpstr>
      <vt:lpstr>响应消息－状态码（2）</vt:lpstr>
      <vt:lpstr>响应消息－状态码（3）</vt:lpstr>
      <vt:lpstr>响应消息－状态码（4）</vt:lpstr>
      <vt:lpstr>响应消息－状态码（5）</vt:lpstr>
      <vt:lpstr>响应消息－状态码（6）</vt:lpstr>
      <vt:lpstr>SIP 消息头类型</vt:lpstr>
      <vt:lpstr>SIP 消息头的通用结构</vt:lpstr>
      <vt:lpstr>常见的头字段</vt:lpstr>
      <vt:lpstr>一些重要的通用头</vt:lpstr>
      <vt:lpstr>呼叫和呼叫者的标识头</vt:lpstr>
      <vt:lpstr>内容描述头</vt:lpstr>
      <vt:lpstr>能力头</vt:lpstr>
      <vt:lpstr>请求(Request)消息中的消息头实例</vt:lpstr>
      <vt:lpstr>响应(Response)消息中的消息头实例</vt:lpstr>
      <vt:lpstr>SIP消息体（1）</vt:lpstr>
      <vt:lpstr>SIP消息体（2）</vt:lpstr>
      <vt:lpstr>SIP消息体（3）</vt:lpstr>
      <vt:lpstr>SIP消息体（4）</vt:lpstr>
      <vt:lpstr>S D P 的关键字</vt:lpstr>
      <vt:lpstr>实例1</vt:lpstr>
      <vt:lpstr>SDP参数说明</vt:lpstr>
      <vt:lpstr>SDP参数说明</vt:lpstr>
      <vt:lpstr>标准的SIP呼叫流程</vt:lpstr>
      <vt:lpstr>SIP客户机注册(Registration)</vt:lpstr>
      <vt:lpstr>SIP客户机注册</vt:lpstr>
      <vt:lpstr>SIP 鉴权</vt:lpstr>
      <vt:lpstr>SIP客户机注册（1）</vt:lpstr>
      <vt:lpstr>SIP客户机注册（2）</vt:lpstr>
      <vt:lpstr>SIP客户机注册（3）</vt:lpstr>
      <vt:lpstr>SIP客户机注册（4）</vt:lpstr>
      <vt:lpstr>SIP会话流程</vt:lpstr>
      <vt:lpstr>SIP邀请</vt:lpstr>
      <vt:lpstr>(1) userA  UserB</vt:lpstr>
      <vt:lpstr>(2) userB  UserA</vt:lpstr>
      <vt:lpstr>(3) userB  UserA</vt:lpstr>
      <vt:lpstr>(4) userA  UserB</vt:lpstr>
      <vt:lpstr>(5) userB  UserA</vt:lpstr>
      <vt:lpstr>(6) userA  UserB</vt:lpstr>
      <vt:lpstr>代理服务器模式的SIP Call</vt:lpstr>
      <vt:lpstr>(1) userA  Proxy server</vt:lpstr>
      <vt:lpstr>(4) Proxy server  userA</vt:lpstr>
      <vt:lpstr>(5) Proxy server  userB</vt:lpstr>
      <vt:lpstr>(6) userB  Proxy server</vt:lpstr>
      <vt:lpstr>(7) Proxy server  userA</vt:lpstr>
      <vt:lpstr>(8) userA  Proxy server</vt:lpstr>
      <vt:lpstr>(9) Proxy server  userB</vt:lpstr>
      <vt:lpstr>SIP的扩展性</vt:lpstr>
      <vt:lpstr>SIP的扩展性1</vt:lpstr>
      <vt:lpstr>SIP的扩展性2</vt:lpstr>
      <vt:lpstr>附录－更多资料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YUE MA</dc:creator>
  <cp:lastModifiedBy>YUE MA</cp:lastModifiedBy>
  <cp:revision>15</cp:revision>
  <dcterms:created xsi:type="dcterms:W3CDTF">2014-08-29T12:45:14Z</dcterms:created>
  <dcterms:modified xsi:type="dcterms:W3CDTF">2014-09-06T04:13:55Z</dcterms:modified>
</cp:coreProperties>
</file>