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21945600"/>
  <p:notesSz cx="6858000" cy="9144000"/>
  <p:defaultTextStyle>
    <a:defPPr>
      <a:defRPr lang="en-US"/>
    </a:defPPr>
    <a:lvl1pPr algn="l" rtl="0" fontAlgn="base">
      <a:spcBef>
        <a:spcPct val="0"/>
      </a:spcBef>
      <a:spcAft>
        <a:spcPct val="0"/>
      </a:spcAft>
      <a:defRPr sz="6200" kern="1200">
        <a:solidFill>
          <a:schemeClr val="tx1"/>
        </a:solidFill>
        <a:latin typeface="Arial" charset="0"/>
        <a:ea typeface="ＭＳ Ｐゴシック" charset="-128"/>
        <a:cs typeface="+mn-cs"/>
      </a:defRPr>
    </a:lvl1pPr>
    <a:lvl2pPr marL="351664" algn="l" rtl="0" fontAlgn="base">
      <a:spcBef>
        <a:spcPct val="0"/>
      </a:spcBef>
      <a:spcAft>
        <a:spcPct val="0"/>
      </a:spcAft>
      <a:defRPr sz="6200" kern="1200">
        <a:solidFill>
          <a:schemeClr val="tx1"/>
        </a:solidFill>
        <a:latin typeface="Arial" charset="0"/>
        <a:ea typeface="ＭＳ Ｐゴシック" charset="-128"/>
        <a:cs typeface="+mn-cs"/>
      </a:defRPr>
    </a:lvl2pPr>
    <a:lvl3pPr marL="703328" algn="l" rtl="0" fontAlgn="base">
      <a:spcBef>
        <a:spcPct val="0"/>
      </a:spcBef>
      <a:spcAft>
        <a:spcPct val="0"/>
      </a:spcAft>
      <a:defRPr sz="6200" kern="1200">
        <a:solidFill>
          <a:schemeClr val="tx1"/>
        </a:solidFill>
        <a:latin typeface="Arial" charset="0"/>
        <a:ea typeface="ＭＳ Ｐゴシック" charset="-128"/>
        <a:cs typeface="+mn-cs"/>
      </a:defRPr>
    </a:lvl3pPr>
    <a:lvl4pPr marL="1054993" algn="l" rtl="0" fontAlgn="base">
      <a:spcBef>
        <a:spcPct val="0"/>
      </a:spcBef>
      <a:spcAft>
        <a:spcPct val="0"/>
      </a:spcAft>
      <a:defRPr sz="6200" kern="1200">
        <a:solidFill>
          <a:schemeClr val="tx1"/>
        </a:solidFill>
        <a:latin typeface="Arial" charset="0"/>
        <a:ea typeface="ＭＳ Ｐゴシック" charset="-128"/>
        <a:cs typeface="+mn-cs"/>
      </a:defRPr>
    </a:lvl4pPr>
    <a:lvl5pPr marL="1406657" algn="l" rtl="0" fontAlgn="base">
      <a:spcBef>
        <a:spcPct val="0"/>
      </a:spcBef>
      <a:spcAft>
        <a:spcPct val="0"/>
      </a:spcAft>
      <a:defRPr sz="6200" kern="1200">
        <a:solidFill>
          <a:schemeClr val="tx1"/>
        </a:solidFill>
        <a:latin typeface="Arial" charset="0"/>
        <a:ea typeface="ＭＳ Ｐゴシック" charset="-128"/>
        <a:cs typeface="+mn-cs"/>
      </a:defRPr>
    </a:lvl5pPr>
    <a:lvl6pPr marL="1758320" algn="l" defTabSz="703328" rtl="0" eaLnBrk="1" latinLnBrk="0" hangingPunct="1">
      <a:defRPr sz="6200" kern="1200">
        <a:solidFill>
          <a:schemeClr val="tx1"/>
        </a:solidFill>
        <a:latin typeface="Arial" charset="0"/>
        <a:ea typeface="ＭＳ Ｐゴシック" charset="-128"/>
        <a:cs typeface="+mn-cs"/>
      </a:defRPr>
    </a:lvl6pPr>
    <a:lvl7pPr marL="2109985" algn="l" defTabSz="703328" rtl="0" eaLnBrk="1" latinLnBrk="0" hangingPunct="1">
      <a:defRPr sz="6200" kern="1200">
        <a:solidFill>
          <a:schemeClr val="tx1"/>
        </a:solidFill>
        <a:latin typeface="Arial" charset="0"/>
        <a:ea typeface="ＭＳ Ｐゴシック" charset="-128"/>
        <a:cs typeface="+mn-cs"/>
      </a:defRPr>
    </a:lvl7pPr>
    <a:lvl8pPr marL="2461649" algn="l" defTabSz="703328" rtl="0" eaLnBrk="1" latinLnBrk="0" hangingPunct="1">
      <a:defRPr sz="6200" kern="1200">
        <a:solidFill>
          <a:schemeClr val="tx1"/>
        </a:solidFill>
        <a:latin typeface="Arial" charset="0"/>
        <a:ea typeface="ＭＳ Ｐゴシック" charset="-128"/>
        <a:cs typeface="+mn-cs"/>
      </a:defRPr>
    </a:lvl8pPr>
    <a:lvl9pPr marL="2813314" algn="l" defTabSz="703328" rtl="0" eaLnBrk="1" latinLnBrk="0" hangingPunct="1">
      <a:defRPr sz="62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3300"/>
    <a:srgbClr val="FF8001"/>
    <a:srgbClr val="CC3300"/>
    <a:srgbClr val="FF9966"/>
    <a:srgbClr val="FF9999"/>
    <a:srgbClr val="A50021"/>
    <a:srgbClr val="66CCFF"/>
    <a:srgbClr val="CCEC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338" autoAdjust="0"/>
    <p:restoredTop sz="95726" autoAdjust="0"/>
  </p:normalViewPr>
  <p:slideViewPr>
    <p:cSldViewPr>
      <p:cViewPr>
        <p:scale>
          <a:sx n="33" d="100"/>
          <a:sy n="33" d="100"/>
        </p:scale>
        <p:origin x="-234" y="-66"/>
      </p:cViewPr>
      <p:guideLst>
        <p:guide orient="horz" pos="6912"/>
        <p:guide pos="10368"/>
      </p:guideLst>
    </p:cSldViewPr>
  </p:slideViewPr>
  <p:notesTextViewPr>
    <p:cViewPr>
      <p:scale>
        <a:sx n="150" d="100"/>
        <a:sy n="150" d="100"/>
      </p:scale>
      <p:origin x="0" y="0"/>
    </p:cViewPr>
  </p:notesTextViewPr>
  <p:gridSpacing cx="75895" cy="7589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04DA1C1E-4503-4897-B23B-B965323C06A7}" type="datetimeFigureOut">
              <a:rPr lang="en-US"/>
              <a:pPr>
                <a:defRPr/>
              </a:pPr>
              <a:t>5/15/2013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A08BAA7-E5F0-4854-98BF-BAD5D2921038}" type="slidenum">
              <a:rPr lang="en-US"/>
              <a:pPr>
                <a:defRPr/>
              </a:pPr>
              <a:t>‹#›</a:t>
            </a:fld>
            <a:endParaRPr lang="en-US"/>
          </a:p>
        </p:txBody>
      </p:sp>
    </p:spTree>
    <p:extLst>
      <p:ext uri="{BB962C8B-B14F-4D97-AF65-F5344CB8AC3E}">
        <p14:creationId xmlns:p14="http://schemas.microsoft.com/office/powerpoint/2010/main" val="29074015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51664" algn="l" rtl="0" fontAlgn="base">
      <a:spcBef>
        <a:spcPct val="30000"/>
      </a:spcBef>
      <a:spcAft>
        <a:spcPct val="0"/>
      </a:spcAft>
      <a:defRPr sz="900" kern="1200">
        <a:solidFill>
          <a:schemeClr val="tx1"/>
        </a:solidFill>
        <a:latin typeface="+mn-lt"/>
        <a:ea typeface="+mn-ea"/>
        <a:cs typeface="+mn-cs"/>
      </a:defRPr>
    </a:lvl2pPr>
    <a:lvl3pPr marL="703328" algn="l" rtl="0" fontAlgn="base">
      <a:spcBef>
        <a:spcPct val="30000"/>
      </a:spcBef>
      <a:spcAft>
        <a:spcPct val="0"/>
      </a:spcAft>
      <a:defRPr sz="900" kern="1200">
        <a:solidFill>
          <a:schemeClr val="tx1"/>
        </a:solidFill>
        <a:latin typeface="+mn-lt"/>
        <a:ea typeface="+mn-ea"/>
        <a:cs typeface="+mn-cs"/>
      </a:defRPr>
    </a:lvl3pPr>
    <a:lvl4pPr marL="1054993" algn="l" rtl="0" fontAlgn="base">
      <a:spcBef>
        <a:spcPct val="30000"/>
      </a:spcBef>
      <a:spcAft>
        <a:spcPct val="0"/>
      </a:spcAft>
      <a:defRPr sz="900" kern="1200">
        <a:solidFill>
          <a:schemeClr val="tx1"/>
        </a:solidFill>
        <a:latin typeface="+mn-lt"/>
        <a:ea typeface="+mn-ea"/>
        <a:cs typeface="+mn-cs"/>
      </a:defRPr>
    </a:lvl4pPr>
    <a:lvl5pPr marL="1406657" algn="l" rtl="0" fontAlgn="base">
      <a:spcBef>
        <a:spcPct val="30000"/>
      </a:spcBef>
      <a:spcAft>
        <a:spcPct val="0"/>
      </a:spcAft>
      <a:defRPr sz="900" kern="1200">
        <a:solidFill>
          <a:schemeClr val="tx1"/>
        </a:solidFill>
        <a:latin typeface="+mn-lt"/>
        <a:ea typeface="+mn-ea"/>
        <a:cs typeface="+mn-cs"/>
      </a:defRPr>
    </a:lvl5pPr>
    <a:lvl6pPr marL="1758320" algn="l" defTabSz="703328" rtl="0" eaLnBrk="1" latinLnBrk="0" hangingPunct="1">
      <a:defRPr sz="900" kern="1200">
        <a:solidFill>
          <a:schemeClr val="tx1"/>
        </a:solidFill>
        <a:latin typeface="+mn-lt"/>
        <a:ea typeface="+mn-ea"/>
        <a:cs typeface="+mn-cs"/>
      </a:defRPr>
    </a:lvl6pPr>
    <a:lvl7pPr marL="2109985" algn="l" defTabSz="703328" rtl="0" eaLnBrk="1" latinLnBrk="0" hangingPunct="1">
      <a:defRPr sz="900" kern="1200">
        <a:solidFill>
          <a:schemeClr val="tx1"/>
        </a:solidFill>
        <a:latin typeface="+mn-lt"/>
        <a:ea typeface="+mn-ea"/>
        <a:cs typeface="+mn-cs"/>
      </a:defRPr>
    </a:lvl7pPr>
    <a:lvl8pPr marL="2461649" algn="l" defTabSz="703328" rtl="0" eaLnBrk="1" latinLnBrk="0" hangingPunct="1">
      <a:defRPr sz="900" kern="1200">
        <a:solidFill>
          <a:schemeClr val="tx1"/>
        </a:solidFill>
        <a:latin typeface="+mn-lt"/>
        <a:ea typeface="+mn-ea"/>
        <a:cs typeface="+mn-cs"/>
      </a:defRPr>
    </a:lvl8pPr>
    <a:lvl9pPr marL="2813314" algn="l" defTabSz="703328"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000">
                <a:solidFill>
                  <a:schemeClr val="tx1"/>
                </a:solidFill>
                <a:latin typeface="Arial" charset="0"/>
                <a:ea typeface="ＭＳ Ｐゴシック" charset="-128"/>
              </a:defRPr>
            </a:lvl1pPr>
            <a:lvl2pPr marL="742950" indent="-285750" eaLnBrk="0" hangingPunct="0">
              <a:defRPr sz="8000">
                <a:solidFill>
                  <a:schemeClr val="tx1"/>
                </a:solidFill>
                <a:latin typeface="Arial" charset="0"/>
                <a:ea typeface="ＭＳ Ｐゴシック" charset="-128"/>
              </a:defRPr>
            </a:lvl2pPr>
            <a:lvl3pPr marL="1143000" indent="-228600" eaLnBrk="0" hangingPunct="0">
              <a:defRPr sz="8000">
                <a:solidFill>
                  <a:schemeClr val="tx1"/>
                </a:solidFill>
                <a:latin typeface="Arial" charset="0"/>
                <a:ea typeface="ＭＳ Ｐゴシック" charset="-128"/>
              </a:defRPr>
            </a:lvl3pPr>
            <a:lvl4pPr marL="1600200" indent="-228600" eaLnBrk="0" hangingPunct="0">
              <a:defRPr sz="8000">
                <a:solidFill>
                  <a:schemeClr val="tx1"/>
                </a:solidFill>
                <a:latin typeface="Arial" charset="0"/>
                <a:ea typeface="ＭＳ Ｐゴシック" charset="-128"/>
              </a:defRPr>
            </a:lvl4pPr>
            <a:lvl5pPr marL="2057400" indent="-228600" eaLnBrk="0" hangingPunct="0">
              <a:defRPr sz="8000">
                <a:solidFill>
                  <a:schemeClr val="tx1"/>
                </a:solidFill>
                <a:latin typeface="Arial" charset="0"/>
                <a:ea typeface="ＭＳ Ｐゴシック" charset="-128"/>
              </a:defRPr>
            </a:lvl5pPr>
            <a:lvl6pPr marL="2514600" indent="-228600" eaLnBrk="0" fontAlgn="base" hangingPunct="0">
              <a:spcBef>
                <a:spcPct val="0"/>
              </a:spcBef>
              <a:spcAft>
                <a:spcPct val="0"/>
              </a:spcAft>
              <a:defRPr sz="8000">
                <a:solidFill>
                  <a:schemeClr val="tx1"/>
                </a:solidFill>
                <a:latin typeface="Arial" charset="0"/>
                <a:ea typeface="ＭＳ Ｐゴシック" charset="-128"/>
              </a:defRPr>
            </a:lvl6pPr>
            <a:lvl7pPr marL="2971800" indent="-228600" eaLnBrk="0" fontAlgn="base" hangingPunct="0">
              <a:spcBef>
                <a:spcPct val="0"/>
              </a:spcBef>
              <a:spcAft>
                <a:spcPct val="0"/>
              </a:spcAft>
              <a:defRPr sz="8000">
                <a:solidFill>
                  <a:schemeClr val="tx1"/>
                </a:solidFill>
                <a:latin typeface="Arial" charset="0"/>
                <a:ea typeface="ＭＳ Ｐゴシック" charset="-128"/>
              </a:defRPr>
            </a:lvl7pPr>
            <a:lvl8pPr marL="3429000" indent="-228600" eaLnBrk="0" fontAlgn="base" hangingPunct="0">
              <a:spcBef>
                <a:spcPct val="0"/>
              </a:spcBef>
              <a:spcAft>
                <a:spcPct val="0"/>
              </a:spcAft>
              <a:defRPr sz="8000">
                <a:solidFill>
                  <a:schemeClr val="tx1"/>
                </a:solidFill>
                <a:latin typeface="Arial" charset="0"/>
                <a:ea typeface="ＭＳ Ｐゴシック" charset="-128"/>
              </a:defRPr>
            </a:lvl8pPr>
            <a:lvl9pPr marL="3886200" indent="-228600" eaLnBrk="0" fontAlgn="base" hangingPunct="0">
              <a:spcBef>
                <a:spcPct val="0"/>
              </a:spcBef>
              <a:spcAft>
                <a:spcPct val="0"/>
              </a:spcAft>
              <a:defRPr sz="8000">
                <a:solidFill>
                  <a:schemeClr val="tx1"/>
                </a:solidFill>
                <a:latin typeface="Arial" charset="0"/>
                <a:ea typeface="ＭＳ Ｐゴシック" charset="-128"/>
              </a:defRPr>
            </a:lvl9pPr>
          </a:lstStyle>
          <a:p>
            <a:pPr eaLnBrk="1" hangingPunct="1"/>
            <a:fld id="{52F99A49-56B6-4D80-9059-F90EAAE7263E}"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7" y="6817785"/>
            <a:ext cx="27981729" cy="47032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034" y="12435418"/>
            <a:ext cx="23042336" cy="5609167"/>
          </a:xfrm>
        </p:spPr>
        <p:txBody>
          <a:bodyPr/>
          <a:lstStyle>
            <a:lvl1pPr marL="0" indent="0" algn="ctr">
              <a:buNone/>
              <a:defRPr/>
            </a:lvl1pPr>
            <a:lvl2pPr marL="351664" indent="0" algn="ctr">
              <a:buNone/>
              <a:defRPr/>
            </a:lvl2pPr>
            <a:lvl3pPr marL="703328" indent="0" algn="ctr">
              <a:buNone/>
              <a:defRPr/>
            </a:lvl3pPr>
            <a:lvl4pPr marL="1054993" indent="0" algn="ctr">
              <a:buNone/>
              <a:defRPr/>
            </a:lvl4pPr>
            <a:lvl5pPr marL="1406657" indent="0" algn="ctr">
              <a:buNone/>
              <a:defRPr/>
            </a:lvl5pPr>
            <a:lvl6pPr marL="1758320" indent="0" algn="ctr">
              <a:buNone/>
              <a:defRPr/>
            </a:lvl6pPr>
            <a:lvl7pPr marL="2109985" indent="0" algn="ctr">
              <a:buNone/>
              <a:defRPr/>
            </a:lvl7pPr>
            <a:lvl8pPr marL="2461649" indent="0" algn="ctr">
              <a:buNone/>
              <a:defRPr/>
            </a:lvl8pPr>
            <a:lvl9pPr marL="281331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1BAB6B-43AB-43B9-AB5E-B78945DA17E8}" type="slidenum">
              <a:rPr lang="en-US"/>
              <a:pPr>
                <a:defRPr/>
              </a:pPr>
              <a:t>‹#›</a:t>
            </a:fld>
            <a:endParaRPr lang="en-US"/>
          </a:p>
        </p:txBody>
      </p:sp>
    </p:spTree>
    <p:extLst>
      <p:ext uri="{BB962C8B-B14F-4D97-AF65-F5344CB8AC3E}">
        <p14:creationId xmlns:p14="http://schemas.microsoft.com/office/powerpoint/2010/main" val="163245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02B4EF-EA47-467B-B0D6-9E308B8CEE79}" type="slidenum">
              <a:rPr lang="en-US"/>
              <a:pPr>
                <a:defRPr/>
              </a:pPr>
              <a:t>‹#›</a:t>
            </a:fld>
            <a:endParaRPr lang="en-US"/>
          </a:p>
        </p:txBody>
      </p:sp>
    </p:spTree>
    <p:extLst>
      <p:ext uri="{BB962C8B-B14F-4D97-AF65-F5344CB8AC3E}">
        <p14:creationId xmlns:p14="http://schemas.microsoft.com/office/powerpoint/2010/main" val="338868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69" y="878418"/>
            <a:ext cx="7406367" cy="18722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465" y="878418"/>
            <a:ext cx="22088475" cy="18722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F9A413-C5FF-4DD5-B1A0-2D638C79CD25}" type="slidenum">
              <a:rPr lang="en-US"/>
              <a:pPr>
                <a:defRPr/>
              </a:pPr>
              <a:t>‹#›</a:t>
            </a:fld>
            <a:endParaRPr lang="en-US"/>
          </a:p>
        </p:txBody>
      </p:sp>
    </p:spTree>
    <p:extLst>
      <p:ext uri="{BB962C8B-B14F-4D97-AF65-F5344CB8AC3E}">
        <p14:creationId xmlns:p14="http://schemas.microsoft.com/office/powerpoint/2010/main" val="118548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5" y="878417"/>
            <a:ext cx="29625471" cy="3657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6524516" y="5119160"/>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6524516" y="12411077"/>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A4FFB93-A7E4-41A7-AA2E-057D91068831}" type="slidenum">
              <a:rPr lang="en-US"/>
              <a:pPr>
                <a:defRPr/>
              </a:pPr>
              <a:t>‹#›</a:t>
            </a:fld>
            <a:endParaRPr lang="en-US"/>
          </a:p>
        </p:txBody>
      </p:sp>
    </p:spTree>
    <p:extLst>
      <p:ext uri="{BB962C8B-B14F-4D97-AF65-F5344CB8AC3E}">
        <p14:creationId xmlns:p14="http://schemas.microsoft.com/office/powerpoint/2010/main" val="324664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5F3BC1-334B-4AE3-8273-B63258FD7DAE}" type="slidenum">
              <a:rPr lang="en-US"/>
              <a:pPr>
                <a:defRPr/>
              </a:pPr>
              <a:t>‹#›</a:t>
            </a:fld>
            <a:endParaRPr lang="en-US"/>
          </a:p>
        </p:txBody>
      </p:sp>
    </p:spTree>
    <p:extLst>
      <p:ext uri="{BB962C8B-B14F-4D97-AF65-F5344CB8AC3E}">
        <p14:creationId xmlns:p14="http://schemas.microsoft.com/office/powerpoint/2010/main" val="174722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293"/>
            <a:ext cx="27980367" cy="4358217"/>
          </a:xfrm>
        </p:spPr>
        <p:txBody>
          <a:bodyPr anchor="t"/>
          <a:lstStyle>
            <a:lvl1pPr algn="l">
              <a:defRPr sz="3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692"/>
            <a:ext cx="27980367" cy="4800600"/>
          </a:xfrm>
        </p:spPr>
        <p:txBody>
          <a:bodyPr anchor="b"/>
          <a:lstStyle>
            <a:lvl1pPr marL="0" indent="0">
              <a:buNone/>
              <a:defRPr sz="1500"/>
            </a:lvl1pPr>
            <a:lvl2pPr marL="351664" indent="0">
              <a:buNone/>
              <a:defRPr sz="1400"/>
            </a:lvl2pPr>
            <a:lvl3pPr marL="703328" indent="0">
              <a:buNone/>
              <a:defRPr sz="1200"/>
            </a:lvl3pPr>
            <a:lvl4pPr marL="1054993" indent="0">
              <a:buNone/>
              <a:defRPr sz="1100"/>
            </a:lvl4pPr>
            <a:lvl5pPr marL="1406657" indent="0">
              <a:buNone/>
              <a:defRPr sz="1100"/>
            </a:lvl5pPr>
            <a:lvl6pPr marL="1758320" indent="0">
              <a:buNone/>
              <a:defRPr sz="1100"/>
            </a:lvl6pPr>
            <a:lvl7pPr marL="2109985" indent="0">
              <a:buNone/>
              <a:defRPr sz="1100"/>
            </a:lvl7pPr>
            <a:lvl8pPr marL="2461649" indent="0">
              <a:buNone/>
              <a:defRPr sz="1100"/>
            </a:lvl8pPr>
            <a:lvl9pPr marL="2813314"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3BAC9D-767A-43A8-BF0D-17A6D0E4AB27}" type="slidenum">
              <a:rPr lang="en-US"/>
              <a:pPr>
                <a:defRPr/>
              </a:pPr>
              <a:t>‹#›</a:t>
            </a:fld>
            <a:endParaRPr lang="en-US"/>
          </a:p>
        </p:txBody>
      </p:sp>
    </p:spTree>
    <p:extLst>
      <p:ext uri="{BB962C8B-B14F-4D97-AF65-F5344CB8AC3E}">
        <p14:creationId xmlns:p14="http://schemas.microsoft.com/office/powerpoint/2010/main" val="24440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2451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29277A-A266-46F5-BD21-AB4C026243EB}" type="slidenum">
              <a:rPr lang="en-US"/>
              <a:pPr>
                <a:defRPr/>
              </a:pPr>
              <a:t>‹#›</a:t>
            </a:fld>
            <a:endParaRPr lang="en-US"/>
          </a:p>
        </p:txBody>
      </p:sp>
    </p:spTree>
    <p:extLst>
      <p:ext uri="{BB962C8B-B14F-4D97-AF65-F5344CB8AC3E}">
        <p14:creationId xmlns:p14="http://schemas.microsoft.com/office/powerpoint/2010/main" val="229790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464" y="4912785"/>
            <a:ext cx="14544675"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646464" y="6959601"/>
            <a:ext cx="14544675"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1820" y="4912785"/>
            <a:ext cx="14550117"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6721820" y="6959601"/>
            <a:ext cx="14550117"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D7835BA-0FE8-4C2D-8CC3-DCD1D27E9F10}" type="slidenum">
              <a:rPr lang="en-US"/>
              <a:pPr>
                <a:defRPr/>
              </a:pPr>
              <a:t>‹#›</a:t>
            </a:fld>
            <a:endParaRPr lang="en-US"/>
          </a:p>
        </p:txBody>
      </p:sp>
    </p:spTree>
    <p:extLst>
      <p:ext uri="{BB962C8B-B14F-4D97-AF65-F5344CB8AC3E}">
        <p14:creationId xmlns:p14="http://schemas.microsoft.com/office/powerpoint/2010/main" val="96422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21F08A-C466-4A6C-BEB4-64CBDEB6211F}" type="slidenum">
              <a:rPr lang="en-US"/>
              <a:pPr>
                <a:defRPr/>
              </a:pPr>
              <a:t>‹#›</a:t>
            </a:fld>
            <a:endParaRPr lang="en-US"/>
          </a:p>
        </p:txBody>
      </p:sp>
    </p:spTree>
    <p:extLst>
      <p:ext uri="{BB962C8B-B14F-4D97-AF65-F5344CB8AC3E}">
        <p14:creationId xmlns:p14="http://schemas.microsoft.com/office/powerpoint/2010/main" val="27171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4E7573-660D-4149-B7E4-C73D9BB234CD}" type="slidenum">
              <a:rPr lang="en-US"/>
              <a:pPr>
                <a:defRPr/>
              </a:pPr>
              <a:t>‹#›</a:t>
            </a:fld>
            <a:endParaRPr lang="en-US"/>
          </a:p>
        </p:txBody>
      </p:sp>
    </p:spTree>
    <p:extLst>
      <p:ext uri="{BB962C8B-B14F-4D97-AF65-F5344CB8AC3E}">
        <p14:creationId xmlns:p14="http://schemas.microsoft.com/office/powerpoint/2010/main" val="114439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6" y="874183"/>
            <a:ext cx="10829925" cy="3717925"/>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2869636" y="874185"/>
            <a:ext cx="18402300" cy="18729325"/>
          </a:xfrm>
        </p:spPr>
        <p:txBody>
          <a:bodyPr/>
          <a:lstStyle>
            <a:lvl1pPr>
              <a:defRPr sz="25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466" y="4592109"/>
            <a:ext cx="10829925" cy="15011400"/>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A9122A-0078-4C08-B5DB-649F0054E2E5}" type="slidenum">
              <a:rPr lang="en-US"/>
              <a:pPr>
                <a:defRPr/>
              </a:pPr>
              <a:t>‹#›</a:t>
            </a:fld>
            <a:endParaRPr lang="en-US"/>
          </a:p>
        </p:txBody>
      </p:sp>
    </p:spTree>
    <p:extLst>
      <p:ext uri="{BB962C8B-B14F-4D97-AF65-F5344CB8AC3E}">
        <p14:creationId xmlns:p14="http://schemas.microsoft.com/office/powerpoint/2010/main" val="90283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9" y="15361710"/>
            <a:ext cx="19750768" cy="1813983"/>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6452509" y="1961093"/>
            <a:ext cx="19750768" cy="13166725"/>
          </a:xfrm>
        </p:spPr>
        <p:txBody>
          <a:bodyPr/>
          <a:lstStyle>
            <a:lvl1pPr marL="0" indent="0">
              <a:buNone/>
              <a:defRPr sz="2500"/>
            </a:lvl1pPr>
            <a:lvl2pPr marL="351664" indent="0">
              <a:buNone/>
              <a:defRPr sz="2200"/>
            </a:lvl2pPr>
            <a:lvl3pPr marL="703328" indent="0">
              <a:buNone/>
              <a:defRPr sz="1800"/>
            </a:lvl3pPr>
            <a:lvl4pPr marL="1054993" indent="0">
              <a:buNone/>
              <a:defRPr sz="1500"/>
            </a:lvl4pPr>
            <a:lvl5pPr marL="1406657" indent="0">
              <a:buNone/>
              <a:defRPr sz="1500"/>
            </a:lvl5pPr>
            <a:lvl6pPr marL="1758320" indent="0">
              <a:buNone/>
              <a:defRPr sz="1500"/>
            </a:lvl6pPr>
            <a:lvl7pPr marL="2109985" indent="0">
              <a:buNone/>
              <a:defRPr sz="1500"/>
            </a:lvl7pPr>
            <a:lvl8pPr marL="2461649" indent="0">
              <a:buNone/>
              <a:defRPr sz="1500"/>
            </a:lvl8pPr>
            <a:lvl9pPr marL="2813314" indent="0">
              <a:buNone/>
              <a:defRPr sz="1500"/>
            </a:lvl9pPr>
          </a:lstStyle>
          <a:p>
            <a:pPr lvl="0"/>
            <a:endParaRPr lang="en-US" noProof="0" smtClean="0"/>
          </a:p>
        </p:txBody>
      </p:sp>
      <p:sp>
        <p:nvSpPr>
          <p:cNvPr id="4" name="Text Placeholder 3"/>
          <p:cNvSpPr>
            <a:spLocks noGrp="1"/>
          </p:cNvSpPr>
          <p:nvPr>
            <p:ph type="body" sz="half" idx="2"/>
          </p:nvPr>
        </p:nvSpPr>
        <p:spPr>
          <a:xfrm>
            <a:off x="6452509" y="17175693"/>
            <a:ext cx="19750768" cy="2574925"/>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1D4110-0324-4559-8E72-660A4C2D3A7B}" type="slidenum">
              <a:rPr lang="en-US"/>
              <a:pPr>
                <a:defRPr/>
              </a:pPr>
              <a:t>‹#›</a:t>
            </a:fld>
            <a:endParaRPr lang="en-US"/>
          </a:p>
        </p:txBody>
      </p:sp>
    </p:spTree>
    <p:extLst>
      <p:ext uri="{BB962C8B-B14F-4D97-AF65-F5344CB8AC3E}">
        <p14:creationId xmlns:p14="http://schemas.microsoft.com/office/powerpoint/2010/main" val="26066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465" y="5119160"/>
            <a:ext cx="29625471" cy="1448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464"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defRPr sz="4900">
                <a:ea typeface="+mn-ea"/>
              </a:defRPr>
            </a:lvl1pPr>
          </a:lstStyle>
          <a:p>
            <a:pPr>
              <a:defRPr/>
            </a:pPr>
            <a:endParaRPr lang="en-US"/>
          </a:p>
        </p:txBody>
      </p:sp>
      <p:sp>
        <p:nvSpPr>
          <p:cNvPr id="1029" name="Rectangle 5"/>
          <p:cNvSpPr>
            <a:spLocks noGrp="1" noChangeArrowheads="1"/>
          </p:cNvSpPr>
          <p:nvPr>
            <p:ph type="ftr" sz="quarter" idx="3"/>
          </p:nvPr>
        </p:nvSpPr>
        <p:spPr bwMode="auto">
          <a:xfrm>
            <a:off x="11247665" y="19982392"/>
            <a:ext cx="104230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ctr">
              <a:defRPr sz="4900">
                <a:ea typeface="+mn-ea"/>
              </a:defRPr>
            </a:lvl1pPr>
          </a:lstStyle>
          <a:p>
            <a:pPr>
              <a:defRPr/>
            </a:pPr>
            <a:endParaRPr lang="en-US"/>
          </a:p>
        </p:txBody>
      </p:sp>
      <p:sp>
        <p:nvSpPr>
          <p:cNvPr id="1030" name="Rectangle 6"/>
          <p:cNvSpPr>
            <a:spLocks noGrp="1" noChangeArrowheads="1"/>
          </p:cNvSpPr>
          <p:nvPr>
            <p:ph type="sldNum" sz="quarter" idx="4"/>
          </p:nvPr>
        </p:nvSpPr>
        <p:spPr bwMode="auto">
          <a:xfrm>
            <a:off x="23592065"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r">
              <a:defRPr sz="4900" smtClean="0"/>
            </a:lvl1pPr>
          </a:lstStyle>
          <a:p>
            <a:pPr>
              <a:defRPr/>
            </a:pPr>
            <a:fld id="{77560068-413A-4B6E-95AC-D0EF7E0B0E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135672" rtl="0" eaLnBrk="0" fontAlgn="base" hangingPunct="0">
        <a:spcBef>
          <a:spcPct val="0"/>
        </a:spcBef>
        <a:spcAft>
          <a:spcPct val="0"/>
        </a:spcAft>
        <a:defRPr sz="15100">
          <a:solidFill>
            <a:schemeClr val="tx2"/>
          </a:solidFill>
          <a:latin typeface="+mj-lt"/>
          <a:ea typeface="ＭＳ Ｐゴシック" charset="-128"/>
          <a:cs typeface="ＭＳ Ｐゴシック" charset="-128"/>
        </a:defRPr>
      </a:lvl1pPr>
      <a:lvl2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2pPr>
      <a:lvl3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3pPr>
      <a:lvl4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4pPr>
      <a:lvl5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5pPr>
      <a:lvl6pPr marL="351664" algn="ctr" defTabSz="3135672" rtl="0" fontAlgn="base">
        <a:spcBef>
          <a:spcPct val="0"/>
        </a:spcBef>
        <a:spcAft>
          <a:spcPct val="0"/>
        </a:spcAft>
        <a:defRPr sz="15100">
          <a:solidFill>
            <a:schemeClr val="tx2"/>
          </a:solidFill>
          <a:latin typeface="Arial" charset="0"/>
        </a:defRPr>
      </a:lvl6pPr>
      <a:lvl7pPr marL="703328" algn="ctr" defTabSz="3135672" rtl="0" fontAlgn="base">
        <a:spcBef>
          <a:spcPct val="0"/>
        </a:spcBef>
        <a:spcAft>
          <a:spcPct val="0"/>
        </a:spcAft>
        <a:defRPr sz="15100">
          <a:solidFill>
            <a:schemeClr val="tx2"/>
          </a:solidFill>
          <a:latin typeface="Arial" charset="0"/>
        </a:defRPr>
      </a:lvl7pPr>
      <a:lvl8pPr marL="1054993" algn="ctr" defTabSz="3135672" rtl="0" fontAlgn="base">
        <a:spcBef>
          <a:spcPct val="0"/>
        </a:spcBef>
        <a:spcAft>
          <a:spcPct val="0"/>
        </a:spcAft>
        <a:defRPr sz="15100">
          <a:solidFill>
            <a:schemeClr val="tx2"/>
          </a:solidFill>
          <a:latin typeface="Arial" charset="0"/>
        </a:defRPr>
      </a:lvl8pPr>
      <a:lvl9pPr marL="1406657" algn="ctr" defTabSz="3135672" rtl="0" fontAlgn="base">
        <a:spcBef>
          <a:spcPct val="0"/>
        </a:spcBef>
        <a:spcAft>
          <a:spcPct val="0"/>
        </a:spcAft>
        <a:defRPr sz="15100">
          <a:solidFill>
            <a:schemeClr val="tx2"/>
          </a:solidFill>
          <a:latin typeface="Arial" charset="0"/>
        </a:defRPr>
      </a:lvl9pPr>
    </p:titleStyle>
    <p:bodyStyle>
      <a:lvl1pPr marL="1177098" indent="-1177098" algn="l" defTabSz="3135672" rtl="0" eaLnBrk="0" fontAlgn="base" hangingPunct="0">
        <a:spcBef>
          <a:spcPct val="20000"/>
        </a:spcBef>
        <a:spcAft>
          <a:spcPct val="0"/>
        </a:spcAft>
        <a:buChar char="•"/>
        <a:defRPr sz="11100">
          <a:solidFill>
            <a:schemeClr val="tx1"/>
          </a:solidFill>
          <a:latin typeface="+mn-lt"/>
          <a:ea typeface="ＭＳ Ｐゴシック" charset="-128"/>
          <a:cs typeface="ＭＳ Ｐゴシック" charset="-128"/>
        </a:defRPr>
      </a:lvl1pPr>
      <a:lvl2pPr marL="2549565" indent="-981728" algn="l" defTabSz="3135672" rtl="0" eaLnBrk="0" fontAlgn="base" hangingPunct="0">
        <a:spcBef>
          <a:spcPct val="20000"/>
        </a:spcBef>
        <a:spcAft>
          <a:spcPct val="0"/>
        </a:spcAft>
        <a:buChar char="–"/>
        <a:defRPr sz="9500">
          <a:solidFill>
            <a:schemeClr val="tx1"/>
          </a:solidFill>
          <a:latin typeface="+mn-lt"/>
          <a:ea typeface="ＭＳ Ｐゴシック" charset="-128"/>
        </a:defRPr>
      </a:lvl2pPr>
      <a:lvl3pPr marL="3917149" indent="-781476" algn="l" defTabSz="3135672" rtl="0" eaLnBrk="0" fontAlgn="base" hangingPunct="0">
        <a:spcBef>
          <a:spcPct val="20000"/>
        </a:spcBef>
        <a:spcAft>
          <a:spcPct val="0"/>
        </a:spcAft>
        <a:buChar char="•"/>
        <a:defRPr sz="8300">
          <a:solidFill>
            <a:schemeClr val="tx1"/>
          </a:solidFill>
          <a:latin typeface="+mn-lt"/>
          <a:ea typeface="ＭＳ Ｐゴシック" charset="-128"/>
        </a:defRPr>
      </a:lvl3pPr>
      <a:lvl4pPr marL="5484984"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4pPr>
      <a:lvl5pPr marL="7052820"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5pPr>
      <a:lvl6pPr marL="7404485" indent="-781476" algn="l" defTabSz="3135672" rtl="0" fontAlgn="base">
        <a:spcBef>
          <a:spcPct val="20000"/>
        </a:spcBef>
        <a:spcAft>
          <a:spcPct val="0"/>
        </a:spcAft>
        <a:buChar char="»"/>
        <a:defRPr sz="6800">
          <a:solidFill>
            <a:schemeClr val="tx1"/>
          </a:solidFill>
          <a:latin typeface="+mn-lt"/>
          <a:ea typeface="ＭＳ Ｐゴシック" charset="-128"/>
        </a:defRPr>
      </a:lvl6pPr>
      <a:lvl7pPr marL="7756149" indent="-781476" algn="l" defTabSz="3135672" rtl="0" fontAlgn="base">
        <a:spcBef>
          <a:spcPct val="20000"/>
        </a:spcBef>
        <a:spcAft>
          <a:spcPct val="0"/>
        </a:spcAft>
        <a:buChar char="»"/>
        <a:defRPr sz="6800">
          <a:solidFill>
            <a:schemeClr val="tx1"/>
          </a:solidFill>
          <a:latin typeface="+mn-lt"/>
          <a:ea typeface="ＭＳ Ｐゴシック" charset="-128"/>
        </a:defRPr>
      </a:lvl7pPr>
      <a:lvl8pPr marL="8107813" indent="-781476" algn="l" defTabSz="3135672" rtl="0" fontAlgn="base">
        <a:spcBef>
          <a:spcPct val="20000"/>
        </a:spcBef>
        <a:spcAft>
          <a:spcPct val="0"/>
        </a:spcAft>
        <a:buChar char="»"/>
        <a:defRPr sz="6800">
          <a:solidFill>
            <a:schemeClr val="tx1"/>
          </a:solidFill>
          <a:latin typeface="+mn-lt"/>
          <a:ea typeface="ＭＳ Ｐゴシック" charset="-128"/>
        </a:defRPr>
      </a:lvl8pPr>
      <a:lvl9pPr marL="8459477" indent="-781476" algn="l" defTabSz="3135672" rtl="0" fontAlgn="base">
        <a:spcBef>
          <a:spcPct val="20000"/>
        </a:spcBef>
        <a:spcAft>
          <a:spcPct val="0"/>
        </a:spcAft>
        <a:buChar char="»"/>
        <a:defRPr sz="6800">
          <a:solidFill>
            <a:schemeClr val="tx1"/>
          </a:solidFill>
          <a:latin typeface="+mn-lt"/>
          <a:ea typeface="ＭＳ Ｐゴシック" charset="-128"/>
        </a:defRPr>
      </a:lvl9pPr>
    </p:bodyStyle>
    <p:otherStyle>
      <a:defPPr>
        <a:defRPr lang="en-US"/>
      </a:defPPr>
      <a:lvl1pPr marL="0" algn="l" defTabSz="351664" rtl="0" eaLnBrk="1" latinLnBrk="0" hangingPunct="1">
        <a:defRPr sz="1400" kern="1200">
          <a:solidFill>
            <a:schemeClr val="tx1"/>
          </a:solidFill>
          <a:latin typeface="+mn-lt"/>
          <a:ea typeface="+mn-ea"/>
          <a:cs typeface="+mn-cs"/>
        </a:defRPr>
      </a:lvl1pPr>
      <a:lvl2pPr marL="351664" algn="l" defTabSz="351664" rtl="0" eaLnBrk="1" latinLnBrk="0" hangingPunct="1">
        <a:defRPr sz="1400" kern="1200">
          <a:solidFill>
            <a:schemeClr val="tx1"/>
          </a:solidFill>
          <a:latin typeface="+mn-lt"/>
          <a:ea typeface="+mn-ea"/>
          <a:cs typeface="+mn-cs"/>
        </a:defRPr>
      </a:lvl2pPr>
      <a:lvl3pPr marL="703328" algn="l" defTabSz="351664" rtl="0" eaLnBrk="1" latinLnBrk="0" hangingPunct="1">
        <a:defRPr sz="1400" kern="1200">
          <a:solidFill>
            <a:schemeClr val="tx1"/>
          </a:solidFill>
          <a:latin typeface="+mn-lt"/>
          <a:ea typeface="+mn-ea"/>
          <a:cs typeface="+mn-cs"/>
        </a:defRPr>
      </a:lvl3pPr>
      <a:lvl4pPr marL="1054993" algn="l" defTabSz="351664" rtl="0" eaLnBrk="1" latinLnBrk="0" hangingPunct="1">
        <a:defRPr sz="1400" kern="1200">
          <a:solidFill>
            <a:schemeClr val="tx1"/>
          </a:solidFill>
          <a:latin typeface="+mn-lt"/>
          <a:ea typeface="+mn-ea"/>
          <a:cs typeface="+mn-cs"/>
        </a:defRPr>
      </a:lvl4pPr>
      <a:lvl5pPr marL="1406657" algn="l" defTabSz="351664" rtl="0" eaLnBrk="1" latinLnBrk="0" hangingPunct="1">
        <a:defRPr sz="1400" kern="1200">
          <a:solidFill>
            <a:schemeClr val="tx1"/>
          </a:solidFill>
          <a:latin typeface="+mn-lt"/>
          <a:ea typeface="+mn-ea"/>
          <a:cs typeface="+mn-cs"/>
        </a:defRPr>
      </a:lvl5pPr>
      <a:lvl6pPr marL="1758320" algn="l" defTabSz="351664" rtl="0" eaLnBrk="1" latinLnBrk="0" hangingPunct="1">
        <a:defRPr sz="1400" kern="1200">
          <a:solidFill>
            <a:schemeClr val="tx1"/>
          </a:solidFill>
          <a:latin typeface="+mn-lt"/>
          <a:ea typeface="+mn-ea"/>
          <a:cs typeface="+mn-cs"/>
        </a:defRPr>
      </a:lvl6pPr>
      <a:lvl7pPr marL="2109985" algn="l" defTabSz="351664" rtl="0" eaLnBrk="1" latinLnBrk="0" hangingPunct="1">
        <a:defRPr sz="1400" kern="1200">
          <a:solidFill>
            <a:schemeClr val="tx1"/>
          </a:solidFill>
          <a:latin typeface="+mn-lt"/>
          <a:ea typeface="+mn-ea"/>
          <a:cs typeface="+mn-cs"/>
        </a:defRPr>
      </a:lvl7pPr>
      <a:lvl8pPr marL="2461649" algn="l" defTabSz="351664" rtl="0" eaLnBrk="1" latinLnBrk="0" hangingPunct="1">
        <a:defRPr sz="1400" kern="1200">
          <a:solidFill>
            <a:schemeClr val="tx1"/>
          </a:solidFill>
          <a:latin typeface="+mn-lt"/>
          <a:ea typeface="+mn-ea"/>
          <a:cs typeface="+mn-cs"/>
        </a:defRPr>
      </a:lvl8pPr>
      <a:lvl9pPr marL="2813314" algn="l" defTabSz="3516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ood_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9725" y="9075425"/>
            <a:ext cx="8139357" cy="508496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780" y="16348838"/>
            <a:ext cx="6759019" cy="44903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1490" y="14312180"/>
            <a:ext cx="6622506" cy="7285920"/>
          </a:xfrm>
          <a:prstGeom prst="rect">
            <a:avLst/>
          </a:prstGeom>
        </p:spPr>
      </p:pic>
      <p:sp>
        <p:nvSpPr>
          <p:cNvPr id="14339" name="Text Box 11"/>
          <p:cNvSpPr txBox="1">
            <a:spLocks noChangeArrowheads="1"/>
          </p:cNvSpPr>
          <p:nvPr/>
        </p:nvSpPr>
        <p:spPr bwMode="auto">
          <a:xfrm>
            <a:off x="597145" y="3610985"/>
            <a:ext cx="14767410" cy="290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a:r>
              <a:rPr lang="en-US" sz="2400" dirty="0">
                <a:latin typeface="Segoe UI" pitchFamily="34" charset="0"/>
                <a:ea typeface="Segoe UI" pitchFamily="34" charset="0"/>
                <a:cs typeface="Segoe UI" pitchFamily="34" charset="0"/>
              </a:rPr>
              <a:t>Bacterial movement is influenced by environmental gradients on all levels of scale. While significant effort has been made to understand responses to chemical gradients, or chemotactic responses, less literature exists characterizing responses to gas gradients, or aerotactic responses. We have developed an apparatus for characterizing aerotactic bacterial motion, based on three microfluidic channels, fabricated from PDMS. We have shown as a proof of concept that the response of </a:t>
            </a:r>
            <a:r>
              <a:rPr lang="en-US" sz="2400" i="1" dirty="0">
                <a:latin typeface="Segoe UI" pitchFamily="34" charset="0"/>
                <a:ea typeface="Segoe UI" pitchFamily="34" charset="0"/>
                <a:cs typeface="Segoe UI" pitchFamily="34" charset="0"/>
              </a:rPr>
              <a:t>B. subtilis </a:t>
            </a:r>
            <a:r>
              <a:rPr lang="en-US" sz="2400" dirty="0">
                <a:latin typeface="Segoe UI" pitchFamily="34" charset="0"/>
                <a:ea typeface="Segoe UI" pitchFamily="34" charset="0"/>
                <a:cs typeface="Segoe UI" pitchFamily="34" charset="0"/>
              </a:rPr>
              <a:t>to a gradient of nitrogen and oxygen can be </a:t>
            </a:r>
            <a:r>
              <a:rPr lang="en-US" sz="2400" dirty="0" smtClean="0">
                <a:latin typeface="Segoe UI" pitchFamily="34" charset="0"/>
                <a:ea typeface="Segoe UI" pitchFamily="34" charset="0"/>
                <a:cs typeface="Segoe UI" pitchFamily="34" charset="0"/>
              </a:rPr>
              <a:t>observed, through changes in population density. Quantitative analysis of bacterial motion was attempted, but inconclusive due to a high degree of random-walk behavior.</a:t>
            </a:r>
            <a:endParaRPr lang="en-US" sz="2400" dirty="0">
              <a:latin typeface="Segoe UI" pitchFamily="34" charset="0"/>
              <a:ea typeface="Segoe UI" pitchFamily="34" charset="0"/>
              <a:cs typeface="Segoe UI" pitchFamily="34" charset="0"/>
            </a:endParaRPr>
          </a:p>
        </p:txBody>
      </p:sp>
      <p:sp>
        <p:nvSpPr>
          <p:cNvPr id="2055" name="AutoShape 696"/>
          <p:cNvSpPr>
            <a:spLocks noChangeArrowheads="1"/>
          </p:cNvSpPr>
          <p:nvPr/>
        </p:nvSpPr>
        <p:spPr bwMode="auto">
          <a:xfrm>
            <a:off x="781050" y="3028951"/>
            <a:ext cx="14767410"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Abstract</a:t>
            </a:r>
          </a:p>
        </p:txBody>
      </p:sp>
      <p:sp>
        <p:nvSpPr>
          <p:cNvPr id="2056" name="Rectangle 723"/>
          <p:cNvSpPr>
            <a:spLocks noChangeArrowheads="1"/>
          </p:cNvSpPr>
          <p:nvPr/>
        </p:nvSpPr>
        <p:spPr bwMode="auto">
          <a:xfrm>
            <a:off x="0" y="-512562"/>
            <a:ext cx="142104" cy="102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a:latin typeface="Segoe UI" pitchFamily="34" charset="0"/>
              <a:ea typeface="Segoe UI" pitchFamily="34" charset="0"/>
              <a:cs typeface="Segoe UI" pitchFamily="34" charset="0"/>
            </a:endParaRPr>
          </a:p>
        </p:txBody>
      </p:sp>
      <p:sp>
        <p:nvSpPr>
          <p:cNvPr id="2057" name="Rectangle 830"/>
          <p:cNvSpPr>
            <a:spLocks noChangeArrowheads="1"/>
          </p:cNvSpPr>
          <p:nvPr/>
        </p:nvSpPr>
        <p:spPr bwMode="auto">
          <a:xfrm>
            <a:off x="-6804" y="11279076"/>
            <a:ext cx="142104" cy="30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sz="1500">
              <a:latin typeface="Segoe UI" pitchFamily="34" charset="0"/>
              <a:ea typeface="Segoe UI" pitchFamily="34" charset="0"/>
              <a:cs typeface="Segoe UI" pitchFamily="34" charset="0"/>
            </a:endParaRPr>
          </a:p>
        </p:txBody>
      </p:sp>
      <p:sp>
        <p:nvSpPr>
          <p:cNvPr id="2058" name="AutoShape 696"/>
          <p:cNvSpPr>
            <a:spLocks noChangeArrowheads="1"/>
          </p:cNvSpPr>
          <p:nvPr/>
        </p:nvSpPr>
        <p:spPr bwMode="auto">
          <a:xfrm>
            <a:off x="705155" y="6874470"/>
            <a:ext cx="14767410" cy="60960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a:solidFill>
                  <a:schemeClr val="bg1"/>
                </a:solidFill>
                <a:latin typeface="Segoe UI" pitchFamily="34" charset="0"/>
                <a:ea typeface="Segoe UI" pitchFamily="34" charset="0"/>
                <a:cs typeface="Segoe UI" pitchFamily="34" charset="0"/>
              </a:rPr>
              <a:t>Aerotaxis</a:t>
            </a:r>
          </a:p>
        </p:txBody>
      </p:sp>
      <p:sp>
        <p:nvSpPr>
          <p:cNvPr id="2060" name="Text Box 727"/>
          <p:cNvSpPr txBox="1">
            <a:spLocks noChangeArrowheads="1"/>
          </p:cNvSpPr>
          <p:nvPr/>
        </p:nvSpPr>
        <p:spPr bwMode="auto">
          <a:xfrm>
            <a:off x="13944881" y="21446310"/>
            <a:ext cx="3121479" cy="34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333" tIns="35166" rIns="70333" bIns="35166">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1800" dirty="0">
                <a:latin typeface="Segoe UI" pitchFamily="34" charset="0"/>
                <a:ea typeface="Segoe UI" pitchFamily="34" charset="0"/>
                <a:cs typeface="Segoe UI" pitchFamily="34" charset="0"/>
              </a:rPr>
              <a:t>MAY 2013</a:t>
            </a:r>
          </a:p>
        </p:txBody>
      </p:sp>
      <p:sp>
        <p:nvSpPr>
          <p:cNvPr id="2061" name="AutoShape 696"/>
          <p:cNvSpPr>
            <a:spLocks noChangeArrowheads="1"/>
          </p:cNvSpPr>
          <p:nvPr/>
        </p:nvSpPr>
        <p:spPr bwMode="auto">
          <a:xfrm>
            <a:off x="16155620" y="3028951"/>
            <a:ext cx="16023912"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Results</a:t>
            </a:r>
          </a:p>
        </p:txBody>
      </p:sp>
      <p:sp>
        <p:nvSpPr>
          <p:cNvPr id="2062" name="AutoShape 696"/>
          <p:cNvSpPr>
            <a:spLocks noChangeArrowheads="1"/>
          </p:cNvSpPr>
          <p:nvPr/>
        </p:nvSpPr>
        <p:spPr bwMode="auto">
          <a:xfrm>
            <a:off x="16155620" y="14413373"/>
            <a:ext cx="16023912"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Conclusions</a:t>
            </a:r>
          </a:p>
        </p:txBody>
      </p:sp>
      <p:sp>
        <p:nvSpPr>
          <p:cNvPr id="2063" name="Text Box 11"/>
          <p:cNvSpPr txBox="1">
            <a:spLocks noChangeArrowheads="1"/>
          </p:cNvSpPr>
          <p:nvPr/>
        </p:nvSpPr>
        <p:spPr bwMode="auto">
          <a:xfrm>
            <a:off x="597145" y="7481630"/>
            <a:ext cx="14767409" cy="345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400" dirty="0">
                <a:latin typeface="Segoe UI" pitchFamily="34" charset="0"/>
                <a:ea typeface="Segoe UI" pitchFamily="34" charset="0"/>
                <a:cs typeface="Segoe UI" pitchFamily="34" charset="0"/>
              </a:rPr>
              <a:t>The movement of bacteria in response to a gas gradient, aerotaxis, is a field that has emerged within the past 10 </a:t>
            </a:r>
            <a:r>
              <a:rPr lang="en-US" sz="2400" dirty="0" smtClean="0">
                <a:latin typeface="Segoe UI" pitchFamily="34" charset="0"/>
                <a:ea typeface="Segoe UI" pitchFamily="34" charset="0"/>
                <a:cs typeface="Segoe UI" pitchFamily="34" charset="0"/>
              </a:rPr>
              <a:t>years</a:t>
            </a:r>
            <a:r>
              <a:rPr lang="en-US" sz="2400" baseline="30000" dirty="0" smtClean="0">
                <a:latin typeface="Segoe UI" pitchFamily="34" charset="0"/>
                <a:ea typeface="Segoe UI" pitchFamily="34" charset="0"/>
                <a:cs typeface="Segoe UI" pitchFamily="34" charset="0"/>
              </a:rPr>
              <a:t>1</a:t>
            </a:r>
            <a:r>
              <a:rPr lang="en-US" sz="2400" dirty="0" smtClean="0">
                <a:latin typeface="Segoe UI" pitchFamily="34" charset="0"/>
                <a:ea typeface="Segoe UI" pitchFamily="34" charset="0"/>
                <a:cs typeface="Segoe UI" pitchFamily="34" charset="0"/>
              </a:rPr>
              <a:t>; as such, it has not been studied to the extent of chemotaxis, the movement of bacteria in response to a chemical gradient. While models of chemotactic movement exist</a:t>
            </a:r>
            <a:r>
              <a:rPr lang="en-US" sz="2400" baseline="30000" dirty="0" smtClean="0">
                <a:latin typeface="Segoe UI" pitchFamily="34" charset="0"/>
                <a:ea typeface="Segoe UI" pitchFamily="34" charset="0"/>
                <a:cs typeface="Segoe UI" pitchFamily="34" charset="0"/>
              </a:rPr>
              <a:t>2,3</a:t>
            </a:r>
            <a:r>
              <a:rPr lang="en-US" sz="2400" dirty="0" smtClean="0">
                <a:latin typeface="Segoe UI" pitchFamily="34" charset="0"/>
                <a:ea typeface="Segoe UI" pitchFamily="34" charset="0"/>
                <a:cs typeface="Segoe UI" pitchFamily="34" charset="0"/>
              </a:rPr>
              <a:t>, definitive models for aerotaxis have not yet been developed.</a:t>
            </a:r>
          </a:p>
          <a:p>
            <a:pPr algn="just" eaLnBrk="1" hangingPunct="1">
              <a:spcBef>
                <a:spcPct val="50000"/>
              </a:spcBef>
            </a:pPr>
            <a:r>
              <a:rPr lang="en-US" sz="2400" dirty="0">
                <a:latin typeface="Segoe UI" pitchFamily="34" charset="0"/>
                <a:ea typeface="Segoe UI" pitchFamily="34" charset="0"/>
                <a:cs typeface="Segoe UI" pitchFamily="34" charset="0"/>
              </a:rPr>
              <a:t>Aerotaxis has a broad range of </a:t>
            </a:r>
            <a:r>
              <a:rPr lang="en-US" sz="2400" dirty="0" smtClean="0">
                <a:latin typeface="Segoe UI" pitchFamily="34" charset="0"/>
                <a:ea typeface="Segoe UI" pitchFamily="34" charset="0"/>
                <a:cs typeface="Segoe UI" pitchFamily="34" charset="0"/>
              </a:rPr>
              <a:t>applications. For example, </a:t>
            </a:r>
            <a:r>
              <a:rPr lang="en-US" sz="2400" dirty="0">
                <a:latin typeface="Segoe UI" pitchFamily="34" charset="0"/>
                <a:ea typeface="Segoe UI" pitchFamily="34" charset="0"/>
                <a:cs typeface="Segoe UI" pitchFamily="34" charset="0"/>
              </a:rPr>
              <a:t>the signaling proteins utilized in for aerotactic responses in bacteria can be potentially engineered for turning on gene expression in the presence of a certain oxygen concentration, or lack thereof</a:t>
            </a:r>
            <a:r>
              <a:rPr lang="en-US" sz="2400" dirty="0" smtClean="0">
                <a:latin typeface="Segoe UI" pitchFamily="34" charset="0"/>
                <a:ea typeface="Segoe UI" pitchFamily="34" charset="0"/>
                <a:cs typeface="Segoe UI" pitchFamily="34" charset="0"/>
              </a:rPr>
              <a:t>. A definitive model for aerotactic behavior is the key to unlocking these applications.</a:t>
            </a:r>
            <a:endParaRPr lang="en-US" sz="2400" dirty="0">
              <a:latin typeface="Segoe UI" pitchFamily="34" charset="0"/>
              <a:ea typeface="Segoe UI" pitchFamily="34" charset="0"/>
              <a:cs typeface="Segoe UI" pitchFamily="34" charset="0"/>
            </a:endParaRPr>
          </a:p>
        </p:txBody>
      </p:sp>
      <p:sp>
        <p:nvSpPr>
          <p:cNvPr id="2064" name="Text Box 11"/>
          <p:cNvSpPr txBox="1">
            <a:spLocks noChangeArrowheads="1"/>
          </p:cNvSpPr>
          <p:nvPr/>
        </p:nvSpPr>
        <p:spPr bwMode="auto">
          <a:xfrm>
            <a:off x="15852040" y="14995235"/>
            <a:ext cx="16555178" cy="474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400" dirty="0">
                <a:latin typeface="Segoe UI" pitchFamily="34" charset="0"/>
                <a:ea typeface="Segoe UI" pitchFamily="34" charset="0"/>
                <a:cs typeface="Segoe UI" pitchFamily="34" charset="0"/>
              </a:rPr>
              <a:t>While </a:t>
            </a:r>
            <a:r>
              <a:rPr lang="en-US" sz="2400" i="1" dirty="0">
                <a:latin typeface="Segoe UI" pitchFamily="34" charset="0"/>
                <a:ea typeface="Segoe UI" pitchFamily="34" charset="0"/>
                <a:cs typeface="Segoe UI" pitchFamily="34" charset="0"/>
              </a:rPr>
              <a:t>B. cereus </a:t>
            </a:r>
            <a:r>
              <a:rPr lang="en-US" sz="2400" dirty="0">
                <a:latin typeface="Segoe UI" pitchFamily="34" charset="0"/>
                <a:ea typeface="Segoe UI" pitchFamily="34" charset="0"/>
                <a:cs typeface="Segoe UI" pitchFamily="34" charset="0"/>
              </a:rPr>
              <a:t>does not respond to aerotaxis, </a:t>
            </a:r>
            <a:r>
              <a:rPr lang="en-US" sz="2400" i="1" dirty="0">
                <a:latin typeface="Segoe UI" pitchFamily="34" charset="0"/>
                <a:ea typeface="Segoe UI" pitchFamily="34" charset="0"/>
                <a:cs typeface="Segoe UI" pitchFamily="34" charset="0"/>
              </a:rPr>
              <a:t>B. subtilis </a:t>
            </a:r>
            <a:r>
              <a:rPr lang="en-US" sz="2400" dirty="0">
                <a:latin typeface="Segoe UI" pitchFamily="34" charset="0"/>
                <a:ea typeface="Segoe UI" pitchFamily="34" charset="0"/>
                <a:cs typeface="Segoe UI" pitchFamily="34" charset="0"/>
              </a:rPr>
              <a:t>demonstrates a weak but distinguishable response. Its aerotactic behavior was visually verified, as the bacteria tended to </a:t>
            </a:r>
            <a:r>
              <a:rPr lang="en-US" sz="2400" dirty="0" smtClean="0">
                <a:latin typeface="Segoe UI" pitchFamily="34" charset="0"/>
                <a:ea typeface="Segoe UI" pitchFamily="34" charset="0"/>
                <a:cs typeface="Segoe UI" pitchFamily="34" charset="0"/>
              </a:rPr>
              <a:t>accumulate on the </a:t>
            </a:r>
            <a:r>
              <a:rPr lang="en-US" sz="2400" dirty="0">
                <a:latin typeface="Segoe UI" pitchFamily="34" charset="0"/>
                <a:ea typeface="Segoe UI" pitchFamily="34" charset="0"/>
                <a:cs typeface="Segoe UI" pitchFamily="34" charset="0"/>
              </a:rPr>
              <a:t>oxygenated side of the channel and </a:t>
            </a:r>
            <a:r>
              <a:rPr lang="en-US" sz="2400" dirty="0" smtClean="0">
                <a:latin typeface="Segoe UI" pitchFamily="34" charset="0"/>
                <a:ea typeface="Segoe UI" pitchFamily="34" charset="0"/>
                <a:cs typeface="Segoe UI" pitchFamily="34" charset="0"/>
              </a:rPr>
              <a:t>dissipate </a:t>
            </a:r>
            <a:r>
              <a:rPr lang="en-US" sz="2400" dirty="0">
                <a:latin typeface="Segoe UI" pitchFamily="34" charset="0"/>
                <a:ea typeface="Segoe UI" pitchFamily="34" charset="0"/>
                <a:cs typeface="Segoe UI" pitchFamily="34" charset="0"/>
              </a:rPr>
              <a:t>from the </a:t>
            </a:r>
            <a:r>
              <a:rPr lang="en-US" sz="2400" dirty="0" err="1">
                <a:latin typeface="Segoe UI" pitchFamily="34" charset="0"/>
                <a:ea typeface="Segoe UI" pitchFamily="34" charset="0"/>
                <a:cs typeface="Segoe UI" pitchFamily="34" charset="0"/>
              </a:rPr>
              <a:t>nitrogenated</a:t>
            </a: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side. </a:t>
            </a:r>
            <a:r>
              <a:rPr lang="en-US" sz="2400" dirty="0">
                <a:latin typeface="Segoe UI" pitchFamily="34" charset="0"/>
                <a:ea typeface="Segoe UI" pitchFamily="34" charset="0"/>
                <a:cs typeface="Segoe UI" pitchFamily="34" charset="0"/>
              </a:rPr>
              <a:t>The unsuccessful fluorescence system impeded efforts to quantify the aerotactic response of </a:t>
            </a:r>
            <a:r>
              <a:rPr lang="en-US" sz="2400" i="1" dirty="0">
                <a:latin typeface="Segoe UI" pitchFamily="34" charset="0"/>
                <a:ea typeface="Segoe UI" pitchFamily="34" charset="0"/>
                <a:cs typeface="Segoe UI" pitchFamily="34" charset="0"/>
              </a:rPr>
              <a:t>B. subtilis </a:t>
            </a:r>
            <a:r>
              <a:rPr lang="en-US" sz="2400" dirty="0">
                <a:latin typeface="Segoe UI" pitchFamily="34" charset="0"/>
                <a:ea typeface="Segoe UI" pitchFamily="34" charset="0"/>
                <a:cs typeface="Segoe UI" pitchFamily="34" charset="0"/>
              </a:rPr>
              <a:t>and produce a model analogous to those for chemotaxis, but </a:t>
            </a:r>
            <a:r>
              <a:rPr lang="en-US" sz="2400" dirty="0" smtClean="0">
                <a:latin typeface="Segoe UI" pitchFamily="34" charset="0"/>
                <a:ea typeface="Segoe UI" pitchFamily="34" charset="0"/>
                <a:cs typeface="Segoe UI" pitchFamily="34" charset="0"/>
              </a:rPr>
              <a:t>photographic gradient above clearly </a:t>
            </a:r>
            <a:r>
              <a:rPr lang="en-US" sz="2400" dirty="0">
                <a:latin typeface="Segoe UI" pitchFamily="34" charset="0"/>
                <a:ea typeface="Segoe UI" pitchFamily="34" charset="0"/>
                <a:cs typeface="Segoe UI" pitchFamily="34" charset="0"/>
              </a:rPr>
              <a:t>demonstrates a qualitative response that further experiments could successfully quantify</a:t>
            </a:r>
            <a:r>
              <a:rPr lang="en-US" sz="2400" dirty="0" smtClean="0">
                <a:latin typeface="Segoe UI" pitchFamily="34" charset="0"/>
                <a:ea typeface="Segoe UI" pitchFamily="34" charset="0"/>
                <a:cs typeface="Segoe UI" pitchFamily="34" charset="0"/>
              </a:rPr>
              <a:t>.</a:t>
            </a:r>
            <a:endParaRPr lang="en-US" sz="2400" dirty="0">
              <a:latin typeface="Segoe UI" pitchFamily="34" charset="0"/>
              <a:ea typeface="Segoe UI" pitchFamily="34" charset="0"/>
              <a:cs typeface="Segoe UI" pitchFamily="34" charset="0"/>
            </a:endParaRPr>
          </a:p>
          <a:p>
            <a:pPr algn="just" eaLnBrk="1" hangingPunct="1">
              <a:spcBef>
                <a:spcPct val="50000"/>
              </a:spcBef>
            </a:pPr>
            <a:r>
              <a:rPr lang="en-US" sz="2400" dirty="0">
                <a:latin typeface="Segoe UI" pitchFamily="34" charset="0"/>
                <a:ea typeface="Segoe UI" pitchFamily="34" charset="0"/>
                <a:cs typeface="Segoe UI" pitchFamily="34" charset="0"/>
              </a:rPr>
              <a:t>Our device provides a suitable </a:t>
            </a:r>
            <a:r>
              <a:rPr lang="en-US" sz="2400" dirty="0" err="1">
                <a:latin typeface="Segoe UI" pitchFamily="34" charset="0"/>
                <a:ea typeface="Segoe UI" pitchFamily="34" charset="0"/>
                <a:cs typeface="Segoe UI" pitchFamily="34" charset="0"/>
              </a:rPr>
              <a:t>testbed</a:t>
            </a:r>
            <a:r>
              <a:rPr lang="en-US" sz="2400" dirty="0">
                <a:latin typeface="Segoe UI" pitchFamily="34" charset="0"/>
                <a:ea typeface="Segoe UI" pitchFamily="34" charset="0"/>
                <a:cs typeface="Segoe UI" pitchFamily="34" charset="0"/>
              </a:rPr>
              <a:t> for conducting aerotaxis experiments, but it requires refinement to capture quantitative data. Some suggested improvements include a better fluorescence system using dye that does not impede bacterial movement or </a:t>
            </a:r>
            <a:r>
              <a:rPr lang="en-US" sz="2400" dirty="0" err="1">
                <a:latin typeface="Segoe UI" pitchFamily="34" charset="0"/>
                <a:ea typeface="Segoe UI" pitchFamily="34" charset="0"/>
                <a:cs typeface="Segoe UI" pitchFamily="34" charset="0"/>
              </a:rPr>
              <a:t>photobleach</a:t>
            </a:r>
            <a:r>
              <a:rPr lang="en-US" sz="2400" dirty="0">
                <a:latin typeface="Segoe UI" pitchFamily="34" charset="0"/>
                <a:ea typeface="Segoe UI" pitchFamily="34" charset="0"/>
                <a:cs typeface="Segoe UI" pitchFamily="34" charset="0"/>
              </a:rPr>
              <a:t> quickly, using a laser with a wavelength closer to the dye’s absorption peak. Improving the fluorescence system would improve the quality of tracking data, by allowing bacteria to be more reliably distinguished from the background, allowing additional insight into aerotactic behavior.</a:t>
            </a:r>
          </a:p>
          <a:p>
            <a:pPr algn="just" eaLnBrk="1" hangingPunct="1">
              <a:spcBef>
                <a:spcPct val="50000"/>
              </a:spcBef>
            </a:pPr>
            <a:endParaRPr lang="en-US" sz="2400" b="1" dirty="0">
              <a:latin typeface="Segoe UI" pitchFamily="34" charset="0"/>
              <a:ea typeface="Segoe UI" pitchFamily="34" charset="0"/>
              <a:cs typeface="Segoe UI" pitchFamily="34" charset="0"/>
            </a:endParaRPr>
          </a:p>
        </p:txBody>
      </p:sp>
      <p:sp>
        <p:nvSpPr>
          <p:cNvPr id="2068" name="AutoShape 696"/>
          <p:cNvSpPr>
            <a:spLocks noChangeArrowheads="1"/>
          </p:cNvSpPr>
          <p:nvPr/>
        </p:nvSpPr>
        <p:spPr bwMode="auto">
          <a:xfrm>
            <a:off x="16003830" y="19398938"/>
            <a:ext cx="6028566"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a:solidFill>
                  <a:schemeClr val="bg1"/>
                </a:solidFill>
                <a:latin typeface="Segoe UI" pitchFamily="34" charset="0"/>
                <a:ea typeface="Segoe UI" pitchFamily="34" charset="0"/>
                <a:cs typeface="Segoe UI" pitchFamily="34" charset="0"/>
              </a:rPr>
              <a:t>Acknowledgments</a:t>
            </a:r>
          </a:p>
        </p:txBody>
      </p:sp>
      <p:sp>
        <p:nvSpPr>
          <p:cNvPr id="2069" name="Text Box 11"/>
          <p:cNvSpPr txBox="1">
            <a:spLocks noChangeArrowheads="1"/>
          </p:cNvSpPr>
          <p:nvPr/>
        </p:nvSpPr>
        <p:spPr bwMode="auto">
          <a:xfrm>
            <a:off x="15776145" y="19913000"/>
            <a:ext cx="6451075" cy="160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1400" dirty="0">
                <a:latin typeface="Segoe UI" pitchFamily="34" charset="0"/>
                <a:ea typeface="Segoe UI" pitchFamily="34" charset="0"/>
                <a:cs typeface="Segoe UI" pitchFamily="34" charset="0"/>
              </a:rPr>
              <a:t>We’d like to thank Filippo Menolascina from the Center for Environmental Microfluidics for providing an introduction, masks, devices, supplies, and guidance throughout this project. We’d also like to thank Professor Nagle for assisting greatly with analysis of our data and the use of the 20.309 lab space, as well as ordering parts and supplies for us, and the 20.109 staff for allowing us to use their lab for bacteria culturing.</a:t>
            </a:r>
          </a:p>
        </p:txBody>
      </p:sp>
      <p:sp>
        <p:nvSpPr>
          <p:cNvPr id="2070" name="AutoShape 696"/>
          <p:cNvSpPr>
            <a:spLocks noChangeArrowheads="1"/>
          </p:cNvSpPr>
          <p:nvPr/>
        </p:nvSpPr>
        <p:spPr bwMode="auto">
          <a:xfrm>
            <a:off x="22606695" y="19397145"/>
            <a:ext cx="9540310"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References</a:t>
            </a:r>
          </a:p>
        </p:txBody>
      </p:sp>
      <p:pic>
        <p:nvPicPr>
          <p:cNvPr id="54" name="Picture 862" descr="s6_r_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88714" y="647677"/>
            <a:ext cx="5590817" cy="1720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Katarina\Dropbox\AerotaxisPhotos\2013-05-02 14.06.49.jpg"/>
          <p:cNvPicPr>
            <a:picLocks noChangeAspect="1" noChangeArrowheads="1"/>
          </p:cNvPicPr>
          <p:nvPr/>
        </p:nvPicPr>
        <p:blipFill rotWithShape="1">
          <a:blip r:embed="rId7">
            <a:extLst>
              <a:ext uri="{28A0092B-C50C-407E-A947-70E740481C1C}">
                <a14:useLocalDpi xmlns:a14="http://schemas.microsoft.com/office/drawing/2010/main" val="0"/>
              </a:ext>
            </a:extLst>
          </a:blip>
          <a:srcRect t="31670" b="19163"/>
          <a:stretch/>
        </p:blipFill>
        <p:spPr bwMode="auto">
          <a:xfrm>
            <a:off x="803457" y="610086"/>
            <a:ext cx="4870276" cy="17959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268390" y="15905975"/>
            <a:ext cx="3567065" cy="1631216"/>
          </a:xfrm>
          <a:prstGeom prst="rect">
            <a:avLst/>
          </a:prstGeom>
          <a:noFill/>
        </p:spPr>
        <p:txBody>
          <a:bodyPr wrap="square" rtlCol="0">
            <a:spAutoFit/>
          </a:bodyPr>
          <a:lstStyle/>
          <a:p>
            <a:r>
              <a:rPr lang="en-US" sz="2000" dirty="0" smtClean="0">
                <a:latin typeface="Segoe UI" pitchFamily="34" charset="0"/>
                <a:ea typeface="Segoe UI" pitchFamily="34" charset="0"/>
                <a:cs typeface="Segoe UI" pitchFamily="34" charset="0"/>
              </a:rPr>
              <a:t>The </a:t>
            </a:r>
            <a:r>
              <a:rPr lang="en-US" sz="2000" dirty="0">
                <a:latin typeface="Segoe UI" pitchFamily="34" charset="0"/>
                <a:ea typeface="Segoe UI" pitchFamily="34" charset="0"/>
                <a:cs typeface="Segoe UI" pitchFamily="34" charset="0"/>
              </a:rPr>
              <a:t>microscope used for the project </a:t>
            </a:r>
            <a:r>
              <a:rPr lang="en-US" sz="2000" dirty="0" smtClean="0">
                <a:latin typeface="Segoe UI" pitchFamily="34" charset="0"/>
                <a:ea typeface="Segoe UI" pitchFamily="34" charset="0"/>
                <a:cs typeface="Segoe UI" pitchFamily="34" charset="0"/>
              </a:rPr>
              <a:t>was </a:t>
            </a:r>
            <a:r>
              <a:rPr lang="en-US" sz="2000" dirty="0">
                <a:latin typeface="Segoe UI" pitchFamily="34" charset="0"/>
                <a:ea typeface="Segoe UI" pitchFamily="34" charset="0"/>
                <a:cs typeface="Segoe UI" pitchFamily="34" charset="0"/>
              </a:rPr>
              <a:t>a standard </a:t>
            </a:r>
            <a:r>
              <a:rPr lang="en-US" sz="2000" dirty="0" smtClean="0">
                <a:latin typeface="Segoe UI" pitchFamily="34" charset="0"/>
                <a:ea typeface="Segoe UI" pitchFamily="34" charset="0"/>
                <a:cs typeface="Segoe UI" pitchFamily="34" charset="0"/>
              </a:rPr>
              <a:t>4f </a:t>
            </a:r>
            <a:r>
              <a:rPr lang="en-US" sz="2000" dirty="0" err="1" smtClean="0">
                <a:latin typeface="Segoe UI" pitchFamily="34" charset="0"/>
                <a:ea typeface="Segoe UI" pitchFamily="34" charset="0"/>
                <a:cs typeface="Segoe UI" pitchFamily="34" charset="0"/>
              </a:rPr>
              <a:t>brightfield</a:t>
            </a:r>
            <a:r>
              <a:rPr lang="en-US" sz="2000" dirty="0" smtClean="0">
                <a:latin typeface="Segoe UI" pitchFamily="34" charset="0"/>
                <a:ea typeface="Segoe UI" pitchFamily="34" charset="0"/>
                <a:cs typeface="Segoe UI" pitchFamily="34" charset="0"/>
              </a:rPr>
              <a:t> </a:t>
            </a:r>
            <a:r>
              <a:rPr lang="en-US" sz="2000" dirty="0">
                <a:latin typeface="Segoe UI" pitchFamily="34" charset="0"/>
                <a:ea typeface="Segoe UI" pitchFamily="34" charset="0"/>
                <a:cs typeface="Segoe UI" pitchFamily="34" charset="0"/>
              </a:rPr>
              <a:t>microscope based around </a:t>
            </a:r>
            <a:r>
              <a:rPr lang="en-US" sz="2000" dirty="0" smtClean="0">
                <a:latin typeface="Segoe UI" pitchFamily="34" charset="0"/>
                <a:ea typeface="Segoe UI" pitchFamily="34" charset="0"/>
                <a:cs typeface="Segoe UI" pitchFamily="34" charset="0"/>
              </a:rPr>
              <a:t> inverted 200mm </a:t>
            </a:r>
            <a:r>
              <a:rPr lang="en-US" sz="2000" dirty="0">
                <a:latin typeface="Segoe UI" pitchFamily="34" charset="0"/>
                <a:ea typeface="Segoe UI" pitchFamily="34" charset="0"/>
                <a:cs typeface="Segoe UI" pitchFamily="34" charset="0"/>
              </a:rPr>
              <a:t>Nikon </a:t>
            </a:r>
            <a:r>
              <a:rPr lang="en-US" sz="2000" dirty="0" smtClean="0">
                <a:latin typeface="Segoe UI" pitchFamily="34" charset="0"/>
                <a:ea typeface="Segoe UI" pitchFamily="34" charset="0"/>
                <a:cs typeface="Segoe UI" pitchFamily="34" charset="0"/>
              </a:rPr>
              <a:t>objectives. </a:t>
            </a:r>
            <a:endParaRPr lang="en-US" sz="2000" dirty="0">
              <a:latin typeface="Segoe UI" pitchFamily="34" charset="0"/>
              <a:ea typeface="Segoe UI" pitchFamily="34" charset="0"/>
              <a:cs typeface="Segoe UI" pitchFamily="34" charset="0"/>
            </a:endParaRPr>
          </a:p>
        </p:txBody>
      </p:sp>
      <p:sp>
        <p:nvSpPr>
          <p:cNvPr id="24" name="TextBox 23"/>
          <p:cNvSpPr txBox="1"/>
          <p:nvPr/>
        </p:nvSpPr>
        <p:spPr>
          <a:xfrm>
            <a:off x="4004924" y="18446959"/>
            <a:ext cx="4807888" cy="2554545"/>
          </a:xfrm>
          <a:prstGeom prst="rect">
            <a:avLst/>
          </a:prstGeom>
          <a:noFill/>
        </p:spPr>
        <p:txBody>
          <a:bodyPr wrap="square" rtlCol="0">
            <a:spAutoFit/>
          </a:bodyPr>
          <a:lstStyle/>
          <a:p>
            <a:pPr algn="just"/>
            <a:r>
              <a:rPr lang="en-US" sz="2000" dirty="0">
                <a:latin typeface="Segoe UI" pitchFamily="34" charset="0"/>
                <a:ea typeface="Segoe UI" pitchFamily="34" charset="0"/>
                <a:cs typeface="Segoe UI" pitchFamily="34" charset="0"/>
              </a:rPr>
              <a:t>N</a:t>
            </a:r>
            <a:r>
              <a:rPr lang="en-US" sz="2000" baseline="-25000" dirty="0">
                <a:latin typeface="Segoe UI" pitchFamily="34" charset="0"/>
                <a:ea typeface="Segoe UI" pitchFamily="34" charset="0"/>
                <a:cs typeface="Segoe UI" pitchFamily="34" charset="0"/>
              </a:rPr>
              <a:t>2</a:t>
            </a:r>
            <a:r>
              <a:rPr lang="en-US" sz="2000" dirty="0">
                <a:latin typeface="Segoe UI" pitchFamily="34" charset="0"/>
                <a:ea typeface="Segoe UI" pitchFamily="34" charset="0"/>
                <a:cs typeface="Segoe UI" pitchFamily="34" charset="0"/>
              </a:rPr>
              <a:t> and O</a:t>
            </a:r>
            <a:r>
              <a:rPr lang="en-US" sz="2000" baseline="-25000" dirty="0">
                <a:latin typeface="Segoe UI" pitchFamily="34" charset="0"/>
                <a:ea typeface="Segoe UI" pitchFamily="34" charset="0"/>
                <a:cs typeface="Segoe UI" pitchFamily="34" charset="0"/>
              </a:rPr>
              <a:t>2</a:t>
            </a:r>
            <a:r>
              <a:rPr lang="en-US" sz="2000" dirty="0">
                <a:latin typeface="Segoe UI" pitchFamily="34" charset="0"/>
                <a:ea typeface="Segoe UI" pitchFamily="34" charset="0"/>
                <a:cs typeface="Segoe UI" pitchFamily="34" charset="0"/>
              </a:rPr>
              <a:t> gases each flow through </a:t>
            </a:r>
            <a:r>
              <a:rPr lang="en-US" sz="2000" dirty="0" smtClean="0">
                <a:latin typeface="Segoe UI" pitchFamily="34" charset="0"/>
                <a:ea typeface="Segoe UI" pitchFamily="34" charset="0"/>
                <a:cs typeface="Segoe UI" pitchFamily="34" charset="0"/>
              </a:rPr>
              <a:t>two regulators, </a:t>
            </a:r>
            <a:r>
              <a:rPr lang="en-US" sz="2000" dirty="0">
                <a:latin typeface="Segoe UI" pitchFamily="34" charset="0"/>
                <a:ea typeface="Segoe UI" pitchFamily="34" charset="0"/>
                <a:cs typeface="Segoe UI" pitchFamily="34" charset="0"/>
              </a:rPr>
              <a:t>dropping their pressure to 2 psi before they enter the device through 0.050” OD syringe tips.</a:t>
            </a:r>
          </a:p>
          <a:p>
            <a:pPr algn="just"/>
            <a:endParaRPr lang="en-US" sz="2000" dirty="0" smtClean="0">
              <a:latin typeface="Segoe UI" pitchFamily="34" charset="0"/>
              <a:ea typeface="Segoe UI" pitchFamily="34" charset="0"/>
              <a:cs typeface="Segoe UI" pitchFamily="34" charset="0"/>
            </a:endParaRPr>
          </a:p>
          <a:p>
            <a:pPr algn="just"/>
            <a:r>
              <a:rPr lang="en-US" sz="2000" dirty="0" smtClean="0">
                <a:latin typeface="Segoe UI" pitchFamily="34" charset="0"/>
                <a:ea typeface="Segoe UI" pitchFamily="34" charset="0"/>
                <a:cs typeface="Segoe UI" pitchFamily="34" charset="0"/>
              </a:rPr>
              <a:t>Both channels were flushed with N</a:t>
            </a:r>
            <a:r>
              <a:rPr lang="en-US" sz="2000" baseline="-25000" dirty="0" smtClean="0">
                <a:latin typeface="Segoe UI" pitchFamily="34" charset="0"/>
                <a:ea typeface="Segoe UI" pitchFamily="34" charset="0"/>
                <a:cs typeface="Segoe UI" pitchFamily="34" charset="0"/>
              </a:rPr>
              <a:t>2 </a:t>
            </a:r>
            <a:r>
              <a:rPr lang="en-US" sz="2000" dirty="0" smtClean="0">
                <a:latin typeface="Segoe UI" pitchFamily="34" charset="0"/>
                <a:ea typeface="Segoe UI" pitchFamily="34" charset="0"/>
                <a:cs typeface="Segoe UI" pitchFamily="34" charset="0"/>
              </a:rPr>
              <a:t>for 11.5 minutes before one channel was switched to a flow of O</a:t>
            </a:r>
            <a:r>
              <a:rPr lang="en-US" sz="2000" baseline="-25000" dirty="0" smtClean="0">
                <a:latin typeface="Segoe UI" pitchFamily="34" charset="0"/>
                <a:ea typeface="Segoe UI" pitchFamily="34" charset="0"/>
                <a:cs typeface="Segoe UI" pitchFamily="34" charset="0"/>
              </a:rPr>
              <a:t>2</a:t>
            </a:r>
            <a:r>
              <a:rPr lang="en-US" sz="2000" dirty="0" smtClean="0">
                <a:latin typeface="Segoe UI" pitchFamily="34" charset="0"/>
                <a:ea typeface="Segoe UI" pitchFamily="34" charset="0"/>
                <a:cs typeface="Segoe UI" pitchFamily="34" charset="0"/>
              </a:rPr>
              <a:t>.</a:t>
            </a:r>
            <a:endParaRPr lang="en-US" sz="2000" dirty="0">
              <a:latin typeface="Segoe UI" pitchFamily="34" charset="0"/>
              <a:ea typeface="Segoe UI" pitchFamily="34" charset="0"/>
              <a:cs typeface="Segoe UI" pitchFamily="34" charset="0"/>
            </a:endParaRPr>
          </a:p>
        </p:txBody>
      </p:sp>
      <p:cxnSp>
        <p:nvCxnSpPr>
          <p:cNvPr id="4" name="Straight Connector 3"/>
          <p:cNvCxnSpPr/>
          <p:nvPr/>
        </p:nvCxnSpPr>
        <p:spPr bwMode="auto">
          <a:xfrm>
            <a:off x="9021490" y="12158164"/>
            <a:ext cx="0" cy="8825455"/>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5" name="Picture 4" descr="tracks_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23196" y="3940235"/>
            <a:ext cx="3217574" cy="2132266"/>
          </a:xfrm>
          <a:prstGeom prst="rect">
            <a:avLst/>
          </a:prstGeom>
        </p:spPr>
      </p:pic>
      <p:pic>
        <p:nvPicPr>
          <p:cNvPr id="8" name="Picture 7" descr="tracks_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999554" y="6115520"/>
            <a:ext cx="3064859" cy="2132266"/>
          </a:xfrm>
          <a:prstGeom prst="rect">
            <a:avLst/>
          </a:prstGeom>
        </p:spPr>
      </p:pic>
      <p:pic>
        <p:nvPicPr>
          <p:cNvPr id="9" name="Picture 8" descr="tracks_3.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706105" y="6182146"/>
            <a:ext cx="3161955" cy="2065642"/>
          </a:xfrm>
          <a:prstGeom prst="rect">
            <a:avLst/>
          </a:prstGeom>
        </p:spPr>
      </p:pic>
      <p:sp>
        <p:nvSpPr>
          <p:cNvPr id="34" name="TextBox 33"/>
          <p:cNvSpPr txBox="1"/>
          <p:nvPr/>
        </p:nvSpPr>
        <p:spPr>
          <a:xfrm>
            <a:off x="26057978" y="5913505"/>
            <a:ext cx="2948010" cy="369332"/>
          </a:xfrm>
          <a:prstGeom prst="rect">
            <a:avLst/>
          </a:prstGeom>
          <a:noFill/>
        </p:spPr>
        <p:txBody>
          <a:bodyPr wrap="square" rtlCol="0">
            <a:spAutoFit/>
          </a:bodyPr>
          <a:lstStyle/>
          <a:p>
            <a:pPr algn="ctr"/>
            <a:r>
              <a:rPr lang="en-US" sz="1800" dirty="0" smtClean="0">
                <a:latin typeface="Segoe UI" pitchFamily="34" charset="0"/>
                <a:ea typeface="Segoe UI" pitchFamily="34" charset="0"/>
                <a:cs typeface="Segoe UI" pitchFamily="34" charset="0"/>
              </a:rPr>
              <a:t>Prior to oxygen flow</a:t>
            </a:r>
            <a:endParaRPr lang="en-US" sz="1800" dirty="0">
              <a:latin typeface="Segoe UI" pitchFamily="34" charset="0"/>
              <a:ea typeface="Segoe UI" pitchFamily="34" charset="0"/>
              <a:cs typeface="Segoe UI" pitchFamily="34" charset="0"/>
            </a:endParaRPr>
          </a:p>
        </p:txBody>
      </p:sp>
      <p:sp>
        <p:nvSpPr>
          <p:cNvPr id="39" name="TextBox 38"/>
          <p:cNvSpPr txBox="1"/>
          <p:nvPr/>
        </p:nvSpPr>
        <p:spPr>
          <a:xfrm>
            <a:off x="26588715" y="8118115"/>
            <a:ext cx="1886536" cy="369332"/>
          </a:xfrm>
          <a:prstGeom prst="rect">
            <a:avLst/>
          </a:prstGeom>
          <a:noFill/>
        </p:spPr>
        <p:txBody>
          <a:bodyPr wrap="square" rtlCol="0">
            <a:spAutoFit/>
          </a:bodyPr>
          <a:lstStyle/>
          <a:p>
            <a:pPr algn="ctr"/>
            <a:r>
              <a:rPr lang="en-US" sz="1800" dirty="0" smtClean="0">
                <a:latin typeface="Segoe UI" pitchFamily="34" charset="0"/>
                <a:ea typeface="Segoe UI" pitchFamily="34" charset="0"/>
                <a:cs typeface="Segoe UI" pitchFamily="34" charset="0"/>
              </a:rPr>
              <a:t>+1 minute</a:t>
            </a:r>
            <a:endParaRPr lang="en-US" sz="1800" dirty="0">
              <a:latin typeface="Segoe UI" pitchFamily="34" charset="0"/>
              <a:ea typeface="Segoe UI" pitchFamily="34" charset="0"/>
              <a:cs typeface="Segoe UI" pitchFamily="34" charset="0"/>
            </a:endParaRPr>
          </a:p>
        </p:txBody>
      </p:sp>
      <p:sp>
        <p:nvSpPr>
          <p:cNvPr id="40" name="TextBox 39"/>
          <p:cNvSpPr txBox="1"/>
          <p:nvPr/>
        </p:nvSpPr>
        <p:spPr>
          <a:xfrm>
            <a:off x="29224552" y="8118115"/>
            <a:ext cx="2125060" cy="369332"/>
          </a:xfrm>
          <a:prstGeom prst="rect">
            <a:avLst/>
          </a:prstGeom>
          <a:noFill/>
        </p:spPr>
        <p:txBody>
          <a:bodyPr wrap="square" rtlCol="0">
            <a:spAutoFit/>
          </a:bodyPr>
          <a:lstStyle/>
          <a:p>
            <a:pPr algn="ctr"/>
            <a:r>
              <a:rPr lang="en-US" sz="1800" dirty="0" smtClean="0">
                <a:latin typeface="Segoe UI" pitchFamily="34" charset="0"/>
                <a:ea typeface="Segoe UI" pitchFamily="34" charset="0"/>
                <a:cs typeface="Segoe UI" pitchFamily="34" charset="0"/>
              </a:rPr>
              <a:t>+3 minutes</a:t>
            </a:r>
            <a:endParaRPr lang="en-US" sz="1800" dirty="0">
              <a:latin typeface="Segoe UI" pitchFamily="34" charset="0"/>
              <a:ea typeface="Segoe UI" pitchFamily="34" charset="0"/>
              <a:cs typeface="Segoe UI" pitchFamily="34" charset="0"/>
            </a:endParaRPr>
          </a:p>
        </p:txBody>
      </p:sp>
      <p:pic>
        <p:nvPicPr>
          <p:cNvPr id="1027" name="Picture 3"/>
          <p:cNvPicPr>
            <a:picLocks noChangeAspect="1" noChangeArrowheads="1"/>
          </p:cNvPicPr>
          <p:nvPr/>
        </p:nvPicPr>
        <p:blipFill rotWithShape="1">
          <a:blip r:embed="rId11">
            <a:extLst>
              <a:ext uri="{28A0092B-C50C-407E-A947-70E740481C1C}">
                <a14:useLocalDpi xmlns:a14="http://schemas.microsoft.com/office/drawing/2010/main" val="0"/>
              </a:ext>
            </a:extLst>
          </a:blip>
          <a:srcRect l="10001" t="27705" r="12812" b="21583"/>
          <a:stretch/>
        </p:blipFill>
        <p:spPr bwMode="auto">
          <a:xfrm>
            <a:off x="781050" y="12049049"/>
            <a:ext cx="3838530" cy="1891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1" name="Straight Connector 40"/>
          <p:cNvCxnSpPr/>
          <p:nvPr/>
        </p:nvCxnSpPr>
        <p:spPr bwMode="auto">
          <a:xfrm>
            <a:off x="781050" y="16208679"/>
            <a:ext cx="82404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9021490" y="15602395"/>
            <a:ext cx="356706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TextBox 42"/>
          <p:cNvSpPr txBox="1"/>
          <p:nvPr/>
        </p:nvSpPr>
        <p:spPr>
          <a:xfrm>
            <a:off x="4901270" y="12069608"/>
            <a:ext cx="3843527" cy="1938992"/>
          </a:xfrm>
          <a:prstGeom prst="rect">
            <a:avLst/>
          </a:prstGeom>
          <a:noFill/>
        </p:spPr>
        <p:txBody>
          <a:bodyPr wrap="square" rtlCol="0">
            <a:spAutoFit/>
          </a:bodyPr>
          <a:lstStyle/>
          <a:p>
            <a:pPr algn="just"/>
            <a:r>
              <a:rPr lang="en-US" sz="2000" dirty="0">
                <a:latin typeface="Segoe UI" pitchFamily="34" charset="0"/>
                <a:ea typeface="Segoe UI" pitchFamily="34" charset="0"/>
                <a:cs typeface="Segoe UI" pitchFamily="34" charset="0"/>
              </a:rPr>
              <a:t>The microfluidic device is composed of the elastomeric material Polydimethylsiloxane (PDMS). The device has three parallel channels formed by indentations in the </a:t>
            </a:r>
            <a:r>
              <a:rPr lang="en-US" sz="2000" dirty="0" smtClean="0">
                <a:latin typeface="Segoe UI" pitchFamily="34" charset="0"/>
                <a:ea typeface="Segoe UI" pitchFamily="34" charset="0"/>
                <a:cs typeface="Segoe UI" pitchFamily="34" charset="0"/>
              </a:rPr>
              <a:t>PDMS.</a:t>
            </a:r>
            <a:endParaRPr lang="en-US" sz="2000" dirty="0">
              <a:latin typeface="Segoe UI" pitchFamily="34" charset="0"/>
              <a:ea typeface="Segoe UI" pitchFamily="34" charset="0"/>
              <a:cs typeface="Segoe UI" pitchFamily="34" charset="0"/>
            </a:endParaRPr>
          </a:p>
        </p:txBody>
      </p:sp>
      <p:sp>
        <p:nvSpPr>
          <p:cNvPr id="51" name="TextBox 50"/>
          <p:cNvSpPr txBox="1"/>
          <p:nvPr/>
        </p:nvSpPr>
        <p:spPr>
          <a:xfrm>
            <a:off x="9194160" y="12128716"/>
            <a:ext cx="6354299" cy="3170099"/>
          </a:xfrm>
          <a:prstGeom prst="rect">
            <a:avLst/>
          </a:prstGeom>
          <a:noFill/>
        </p:spPr>
        <p:txBody>
          <a:bodyPr wrap="square" rtlCol="0">
            <a:spAutoFit/>
          </a:bodyPr>
          <a:lstStyle/>
          <a:p>
            <a:pPr algn="just"/>
            <a:r>
              <a:rPr lang="en-US" sz="2000" i="1" dirty="0">
                <a:latin typeface="Segoe UI" pitchFamily="34" charset="0"/>
                <a:ea typeface="Segoe UI" pitchFamily="34" charset="0"/>
                <a:cs typeface="Segoe UI" pitchFamily="34" charset="0"/>
              </a:rPr>
              <a:t>Bacillus subtilis </a:t>
            </a:r>
            <a:r>
              <a:rPr lang="en-US" sz="2000" dirty="0">
                <a:latin typeface="Segoe UI" pitchFamily="34" charset="0"/>
                <a:ea typeface="Segoe UI" pitchFamily="34" charset="0"/>
                <a:cs typeface="Segoe UI" pitchFamily="34" charset="0"/>
              </a:rPr>
              <a:t>was </a:t>
            </a:r>
            <a:r>
              <a:rPr lang="en-US" sz="2000" dirty="0" smtClean="0">
                <a:latin typeface="Segoe UI" pitchFamily="34" charset="0"/>
                <a:ea typeface="Segoe UI" pitchFamily="34" charset="0"/>
                <a:cs typeface="Segoe UI" pitchFamily="34" charset="0"/>
              </a:rPr>
              <a:t>obtained from Filippo Menolascina and cultured </a:t>
            </a:r>
            <a:r>
              <a:rPr lang="en-US" sz="2000" dirty="0">
                <a:latin typeface="Segoe UI" pitchFamily="34" charset="0"/>
                <a:ea typeface="Segoe UI" pitchFamily="34" charset="0"/>
                <a:cs typeface="Segoe UI" pitchFamily="34" charset="0"/>
              </a:rPr>
              <a:t>in Cap Assay Min (CAM), a minimal nutrient broth designed to increase the aerotactic response of the bacteria by placing them in mild starvation </a:t>
            </a:r>
            <a:r>
              <a:rPr lang="en-US" sz="2000" dirty="0" smtClean="0">
                <a:latin typeface="Segoe UI" pitchFamily="34" charset="0"/>
                <a:ea typeface="Segoe UI" pitchFamily="34" charset="0"/>
                <a:cs typeface="Segoe UI" pitchFamily="34" charset="0"/>
              </a:rPr>
              <a:t>conditions. </a:t>
            </a:r>
            <a:r>
              <a:rPr lang="en-US" sz="2000" dirty="0">
                <a:latin typeface="Segoe UI" pitchFamily="34" charset="0"/>
                <a:ea typeface="Segoe UI" pitchFamily="34" charset="0"/>
                <a:cs typeface="Segoe UI" pitchFamily="34" charset="0"/>
              </a:rPr>
              <a:t>CAM contains trace amounts of tryptone, histidine, methionine, tryptophan, several mineral salts, and a phosphate buffer (pH = 7). The bacteria was cultured with </a:t>
            </a:r>
            <a:endParaRPr lang="en-US" sz="2000" dirty="0" smtClean="0">
              <a:latin typeface="Segoe UI" pitchFamily="34" charset="0"/>
              <a:ea typeface="Segoe UI" pitchFamily="34" charset="0"/>
              <a:cs typeface="Segoe UI" pitchFamily="34" charset="0"/>
            </a:endParaRPr>
          </a:p>
          <a:p>
            <a:pPr algn="just"/>
            <a:r>
              <a:rPr lang="en-US" sz="2000" dirty="0" smtClean="0">
                <a:latin typeface="Segoe UI" pitchFamily="34" charset="0"/>
                <a:ea typeface="Segoe UI" pitchFamily="34" charset="0"/>
                <a:cs typeface="Segoe UI" pitchFamily="34" charset="0"/>
              </a:rPr>
              <a:t>shaking </a:t>
            </a:r>
            <a:r>
              <a:rPr lang="en-US" sz="2000" dirty="0">
                <a:latin typeface="Segoe UI" pitchFamily="34" charset="0"/>
                <a:ea typeface="Segoe UI" pitchFamily="34" charset="0"/>
                <a:cs typeface="Segoe UI" pitchFamily="34" charset="0"/>
              </a:rPr>
              <a:t>for </a:t>
            </a:r>
            <a:r>
              <a:rPr lang="en-US" sz="2000" dirty="0" smtClean="0">
                <a:latin typeface="Segoe UI" pitchFamily="34" charset="0"/>
                <a:ea typeface="Segoe UI" pitchFamily="34" charset="0"/>
                <a:cs typeface="Segoe UI" pitchFamily="34" charset="0"/>
              </a:rPr>
              <a:t>approximately 24</a:t>
            </a:r>
          </a:p>
          <a:p>
            <a:pPr algn="just"/>
            <a:r>
              <a:rPr lang="en-US" sz="2000" dirty="0" smtClean="0">
                <a:latin typeface="Segoe UI" pitchFamily="34" charset="0"/>
                <a:ea typeface="Segoe UI" pitchFamily="34" charset="0"/>
                <a:cs typeface="Segoe UI" pitchFamily="34" charset="0"/>
              </a:rPr>
              <a:t>hours </a:t>
            </a:r>
            <a:r>
              <a:rPr lang="en-US" sz="2000" dirty="0">
                <a:latin typeface="Segoe UI" pitchFamily="34" charset="0"/>
                <a:ea typeface="Segoe UI" pitchFamily="34" charset="0"/>
                <a:cs typeface="Segoe UI" pitchFamily="34" charset="0"/>
              </a:rPr>
              <a:t>prior to experimentation.</a:t>
            </a:r>
          </a:p>
        </p:txBody>
      </p:sp>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003830" y="4611628"/>
            <a:ext cx="5243376" cy="3932532"/>
          </a:xfrm>
          <a:prstGeom prst="rect">
            <a:avLst/>
          </a:prstGeom>
        </p:spPr>
      </p:pic>
      <p:sp>
        <p:nvSpPr>
          <p:cNvPr id="21" name="TextBox 20"/>
          <p:cNvSpPr txBox="1"/>
          <p:nvPr/>
        </p:nvSpPr>
        <p:spPr>
          <a:xfrm>
            <a:off x="17825310" y="3762775"/>
            <a:ext cx="6754655" cy="646331"/>
          </a:xfrm>
          <a:prstGeom prst="rect">
            <a:avLst/>
          </a:prstGeom>
          <a:noFill/>
        </p:spPr>
        <p:txBody>
          <a:bodyPr wrap="square" rtlCol="0">
            <a:spAutoFit/>
          </a:bodyPr>
          <a:lstStyle/>
          <a:p>
            <a:pPr algn="ctr"/>
            <a:r>
              <a:rPr lang="en-US" sz="1800" dirty="0" smtClean="0">
                <a:latin typeface="Segoe UI" pitchFamily="34" charset="0"/>
                <a:ea typeface="Segoe UI" pitchFamily="34" charset="0"/>
                <a:cs typeface="Segoe UI" pitchFamily="34" charset="0"/>
              </a:rPr>
              <a:t>Comparing bacteria population and speed on two opposite sides of the channel (near oxygen and near nitrogen)</a:t>
            </a:r>
            <a:endParaRPr lang="en-US" sz="1800" dirty="0">
              <a:latin typeface="Segoe UI" pitchFamily="34" charset="0"/>
              <a:ea typeface="Segoe UI" pitchFamily="34" charset="0"/>
              <a:cs typeface="Segoe UI" pitchFamily="34" charset="0"/>
            </a:endParaRPr>
          </a:p>
        </p:txBody>
      </p:sp>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937005" y="4597620"/>
            <a:ext cx="5262054" cy="3946541"/>
          </a:xfrm>
          <a:prstGeom prst="rect">
            <a:avLst/>
          </a:prstGeom>
        </p:spPr>
      </p:pic>
      <p:sp>
        <p:nvSpPr>
          <p:cNvPr id="52" name="TextBox 51"/>
          <p:cNvSpPr txBox="1"/>
          <p:nvPr/>
        </p:nvSpPr>
        <p:spPr>
          <a:xfrm>
            <a:off x="17066360" y="8695950"/>
            <a:ext cx="6754655" cy="369332"/>
          </a:xfrm>
          <a:prstGeom prst="rect">
            <a:avLst/>
          </a:prstGeom>
          <a:noFill/>
        </p:spPr>
        <p:txBody>
          <a:bodyPr wrap="square" rtlCol="0">
            <a:spAutoFit/>
          </a:bodyPr>
          <a:lstStyle/>
          <a:p>
            <a:r>
              <a:rPr lang="en-US" sz="1800" dirty="0" smtClean="0">
                <a:latin typeface="Segoe UI" pitchFamily="34" charset="0"/>
                <a:ea typeface="Segoe UI" pitchFamily="34" charset="0"/>
                <a:cs typeface="Segoe UI" pitchFamily="34" charset="0"/>
              </a:rPr>
              <a:t>Direction of bacterial movement in the center of the </a:t>
            </a:r>
            <a:r>
              <a:rPr lang="en-US" sz="1800" dirty="0" smtClean="0">
                <a:latin typeface="Segoe UI" pitchFamily="34" charset="0"/>
                <a:ea typeface="Segoe UI" pitchFamily="34" charset="0"/>
                <a:cs typeface="Segoe UI" pitchFamily="34" charset="0"/>
              </a:rPr>
              <a:t>channel</a:t>
            </a:r>
            <a:endParaRPr lang="en-US" sz="1800" dirty="0">
              <a:latin typeface="Segoe UI" pitchFamily="34" charset="0"/>
              <a:ea typeface="Segoe UI" pitchFamily="34" charset="0"/>
              <a:cs typeface="Segoe UI" pitchFamily="34" charset="0"/>
            </a:endParaRPr>
          </a:p>
        </p:txBody>
      </p:sp>
      <p:sp>
        <p:nvSpPr>
          <p:cNvPr id="2066" name="AutoShape 696"/>
          <p:cNvSpPr>
            <a:spLocks noChangeArrowheads="1"/>
          </p:cNvSpPr>
          <p:nvPr/>
        </p:nvSpPr>
        <p:spPr bwMode="auto">
          <a:xfrm>
            <a:off x="781050" y="11124590"/>
            <a:ext cx="14736113"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Experiment</a:t>
            </a:r>
          </a:p>
        </p:txBody>
      </p:sp>
      <p:sp>
        <p:nvSpPr>
          <p:cNvPr id="53" name="TextBox 52"/>
          <p:cNvSpPr txBox="1"/>
          <p:nvPr/>
        </p:nvSpPr>
        <p:spPr>
          <a:xfrm>
            <a:off x="776053" y="14118773"/>
            <a:ext cx="8036759" cy="1631216"/>
          </a:xfrm>
          <a:prstGeom prst="rect">
            <a:avLst/>
          </a:prstGeom>
          <a:noFill/>
        </p:spPr>
        <p:txBody>
          <a:bodyPr wrap="square" rtlCol="0">
            <a:spAutoFit/>
          </a:bodyPr>
          <a:lstStyle/>
          <a:p>
            <a:pPr algn="just"/>
            <a:r>
              <a:rPr lang="en-US" sz="2000" dirty="0" smtClean="0">
                <a:latin typeface="Segoe UI" pitchFamily="34" charset="0"/>
                <a:ea typeface="Segoe UI" pitchFamily="34" charset="0"/>
                <a:cs typeface="Segoe UI" pitchFamily="34" charset="0"/>
              </a:rPr>
              <a:t>Each </a:t>
            </a:r>
            <a:r>
              <a:rPr lang="en-US" sz="2000" dirty="0">
                <a:latin typeface="Segoe UI" pitchFamily="34" charset="0"/>
                <a:ea typeface="Segoe UI" pitchFamily="34" charset="0"/>
                <a:cs typeface="Segoe UI" pitchFamily="34" charset="0"/>
              </a:rPr>
              <a:t>channel is 600 microns wide and 50 microns deep, with 200 microns of separation between each channel. Bacteria </a:t>
            </a:r>
            <a:r>
              <a:rPr lang="en-US" sz="2000" dirty="0" smtClean="0">
                <a:latin typeface="Segoe UI" pitchFamily="34" charset="0"/>
                <a:ea typeface="Segoe UI" pitchFamily="34" charset="0"/>
                <a:cs typeface="Segoe UI" pitchFamily="34" charset="0"/>
              </a:rPr>
              <a:t>were injected </a:t>
            </a:r>
            <a:r>
              <a:rPr lang="en-US" sz="2000" dirty="0">
                <a:latin typeface="Segoe UI" pitchFamily="34" charset="0"/>
                <a:ea typeface="Segoe UI" pitchFamily="34" charset="0"/>
                <a:cs typeface="Segoe UI" pitchFamily="34" charset="0"/>
              </a:rPr>
              <a:t>into the center channel and allowed to settle before data collection began. Oxygen and nitrogen flows were directed </a:t>
            </a:r>
            <a:r>
              <a:rPr lang="en-US" sz="2000" dirty="0" smtClean="0">
                <a:latin typeface="Segoe UI" pitchFamily="34" charset="0"/>
                <a:ea typeface="Segoe UI" pitchFamily="34" charset="0"/>
                <a:cs typeface="Segoe UI" pitchFamily="34" charset="0"/>
              </a:rPr>
              <a:t>through the </a:t>
            </a:r>
            <a:r>
              <a:rPr lang="en-US" sz="2000" dirty="0">
                <a:latin typeface="Segoe UI" pitchFamily="34" charset="0"/>
                <a:ea typeface="Segoe UI" pitchFamily="34" charset="0"/>
                <a:cs typeface="Segoe UI" pitchFamily="34" charset="0"/>
              </a:rPr>
              <a:t>outside channels. </a:t>
            </a:r>
          </a:p>
        </p:txBody>
      </p:sp>
      <p:sp>
        <p:nvSpPr>
          <p:cNvPr id="55" name="TextBox 54"/>
          <p:cNvSpPr txBox="1"/>
          <p:nvPr/>
        </p:nvSpPr>
        <p:spPr>
          <a:xfrm>
            <a:off x="29148657" y="4519033"/>
            <a:ext cx="2276850" cy="923330"/>
          </a:xfrm>
          <a:prstGeom prst="rect">
            <a:avLst/>
          </a:prstGeom>
          <a:noFill/>
        </p:spPr>
        <p:txBody>
          <a:bodyPr wrap="square" rtlCol="0">
            <a:spAutoFit/>
          </a:bodyPr>
          <a:lstStyle/>
          <a:p>
            <a:pPr algn="ctr"/>
            <a:r>
              <a:rPr lang="en-US" sz="1800" dirty="0" smtClean="0">
                <a:latin typeface="Segoe UI" pitchFamily="34" charset="0"/>
                <a:ea typeface="Segoe UI" pitchFamily="34" charset="0"/>
                <a:cs typeface="Segoe UI" pitchFamily="34" charset="0"/>
              </a:rPr>
              <a:t>Traces of bacterial movement, tracked with MATLAB</a:t>
            </a:r>
            <a:endParaRPr lang="en-US" sz="1800" dirty="0">
              <a:latin typeface="Segoe UI" pitchFamily="34" charset="0"/>
              <a:ea typeface="Segoe UI" pitchFamily="34" charset="0"/>
              <a:cs typeface="Segoe UI" pitchFamily="34" charset="0"/>
            </a:endParaRPr>
          </a:p>
        </p:txBody>
      </p:sp>
      <p:sp>
        <p:nvSpPr>
          <p:cNvPr id="57" name="TextBox 56"/>
          <p:cNvSpPr txBox="1"/>
          <p:nvPr/>
        </p:nvSpPr>
        <p:spPr>
          <a:xfrm>
            <a:off x="24731755" y="8695950"/>
            <a:ext cx="6754655" cy="646331"/>
          </a:xfrm>
          <a:prstGeom prst="rect">
            <a:avLst/>
          </a:prstGeom>
          <a:noFill/>
        </p:spPr>
        <p:txBody>
          <a:bodyPr wrap="square" rtlCol="0">
            <a:spAutoFit/>
          </a:bodyPr>
          <a:lstStyle/>
          <a:p>
            <a:pPr algn="ctr"/>
            <a:r>
              <a:rPr lang="en-US" sz="1800" dirty="0" smtClean="0">
                <a:latin typeface="Segoe UI" pitchFamily="34" charset="0"/>
                <a:ea typeface="Segoe UI" pitchFamily="34" charset="0"/>
                <a:cs typeface="Segoe UI" pitchFamily="34" charset="0"/>
              </a:rPr>
              <a:t>Qualitative view of bacterial gradients after beginning gas flow (</a:t>
            </a:r>
            <a:r>
              <a:rPr lang="en-US" sz="1800" dirty="0" err="1" smtClean="0">
                <a:latin typeface="Segoe UI" pitchFamily="34" charset="0"/>
                <a:ea typeface="Segoe UI" pitchFamily="34" charset="0"/>
                <a:cs typeface="Segoe UI" pitchFamily="34" charset="0"/>
              </a:rPr>
              <a:t>brightfield</a:t>
            </a:r>
            <a:r>
              <a:rPr lang="en-US" sz="1800" dirty="0" smtClean="0">
                <a:latin typeface="Segoe UI" pitchFamily="34" charset="0"/>
                <a:ea typeface="Segoe UI" pitchFamily="34" charset="0"/>
                <a:cs typeface="Segoe UI" pitchFamily="34" charset="0"/>
              </a:rPr>
              <a:t> microscopy)</a:t>
            </a:r>
            <a:endParaRPr lang="en-US" sz="1800" dirty="0">
              <a:latin typeface="Segoe UI" pitchFamily="34" charset="0"/>
              <a:ea typeface="Segoe UI" pitchFamily="34" charset="0"/>
              <a:cs typeface="Segoe UI" pitchFamily="34" charset="0"/>
            </a:endParaRPr>
          </a:p>
        </p:txBody>
      </p:sp>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0800000">
            <a:off x="24713721" y="9445790"/>
            <a:ext cx="6817024" cy="4714600"/>
          </a:xfrm>
          <a:prstGeom prst="rect">
            <a:avLst/>
          </a:prstGeom>
        </p:spPr>
      </p:pic>
      <p:sp>
        <p:nvSpPr>
          <p:cNvPr id="58" name="TextBox 57"/>
          <p:cNvSpPr txBox="1"/>
          <p:nvPr/>
        </p:nvSpPr>
        <p:spPr>
          <a:xfrm>
            <a:off x="27391838" y="13756375"/>
            <a:ext cx="1460791" cy="369332"/>
          </a:xfrm>
          <a:prstGeom prst="rect">
            <a:avLst/>
          </a:prstGeom>
          <a:noFill/>
        </p:spPr>
        <p:txBody>
          <a:bodyPr wrap="square" rtlCol="0">
            <a:spAutoFit/>
          </a:bodyPr>
          <a:lstStyle/>
          <a:p>
            <a:pPr algn="ctr"/>
            <a:r>
              <a:rPr lang="en-US" sz="1800" dirty="0" smtClean="0">
                <a:solidFill>
                  <a:schemeClr val="bg1"/>
                </a:solidFill>
              </a:rPr>
              <a:t>+10 </a:t>
            </a:r>
            <a:r>
              <a:rPr lang="en-US" sz="1800" dirty="0" smtClean="0">
                <a:solidFill>
                  <a:schemeClr val="bg1"/>
                </a:solidFill>
              </a:rPr>
              <a:t>min</a:t>
            </a:r>
            <a:endParaRPr lang="en-US" sz="1800" dirty="0">
              <a:solidFill>
                <a:schemeClr val="bg1"/>
              </a:solidFill>
            </a:endParaRPr>
          </a:p>
        </p:txBody>
      </p:sp>
      <p:sp>
        <p:nvSpPr>
          <p:cNvPr id="59" name="TextBox 58"/>
          <p:cNvSpPr txBox="1"/>
          <p:nvPr/>
        </p:nvSpPr>
        <p:spPr>
          <a:xfrm>
            <a:off x="27391838" y="12133274"/>
            <a:ext cx="1460791" cy="394929"/>
          </a:xfrm>
          <a:prstGeom prst="rect">
            <a:avLst/>
          </a:prstGeom>
          <a:noFill/>
        </p:spPr>
        <p:txBody>
          <a:bodyPr wrap="square" rtlCol="0">
            <a:spAutoFit/>
          </a:bodyPr>
          <a:lstStyle/>
          <a:p>
            <a:pPr algn="ctr"/>
            <a:r>
              <a:rPr lang="en-US" sz="1800" dirty="0" smtClean="0">
                <a:solidFill>
                  <a:schemeClr val="bg1"/>
                </a:solidFill>
              </a:rPr>
              <a:t>+5 min</a:t>
            </a:r>
            <a:endParaRPr lang="en-US" sz="1800" dirty="0">
              <a:solidFill>
                <a:schemeClr val="bg1"/>
              </a:solidFill>
            </a:endParaRPr>
          </a:p>
        </p:txBody>
      </p:sp>
      <p:sp>
        <p:nvSpPr>
          <p:cNvPr id="60" name="TextBox 59"/>
          <p:cNvSpPr txBox="1"/>
          <p:nvPr/>
        </p:nvSpPr>
        <p:spPr>
          <a:xfrm>
            <a:off x="27391838" y="10591328"/>
            <a:ext cx="1460791" cy="369332"/>
          </a:xfrm>
          <a:prstGeom prst="rect">
            <a:avLst/>
          </a:prstGeom>
          <a:noFill/>
        </p:spPr>
        <p:txBody>
          <a:bodyPr wrap="square" rtlCol="0">
            <a:spAutoFit/>
          </a:bodyPr>
          <a:lstStyle/>
          <a:p>
            <a:pPr algn="ctr"/>
            <a:r>
              <a:rPr lang="en-US" sz="1800" dirty="0" smtClean="0">
                <a:solidFill>
                  <a:schemeClr val="bg1"/>
                </a:solidFill>
              </a:rPr>
              <a:t>+0 </a:t>
            </a:r>
            <a:r>
              <a:rPr lang="en-US" sz="1800" dirty="0" smtClean="0">
                <a:solidFill>
                  <a:schemeClr val="bg1"/>
                </a:solidFill>
              </a:rPr>
              <a:t>min</a:t>
            </a:r>
            <a:endParaRPr lang="en-US" sz="1800" dirty="0">
              <a:solidFill>
                <a:schemeClr val="bg1"/>
              </a:solidFill>
            </a:endParaRPr>
          </a:p>
        </p:txBody>
      </p:sp>
      <p:sp>
        <p:nvSpPr>
          <p:cNvPr id="61" name="TextBox 60"/>
          <p:cNvSpPr txBox="1"/>
          <p:nvPr/>
        </p:nvSpPr>
        <p:spPr>
          <a:xfrm>
            <a:off x="23821015" y="9940327"/>
            <a:ext cx="1460791" cy="369332"/>
          </a:xfrm>
          <a:prstGeom prst="rect">
            <a:avLst/>
          </a:prstGeom>
          <a:noFill/>
        </p:spPr>
        <p:txBody>
          <a:bodyPr wrap="square" rtlCol="0">
            <a:spAutoFit/>
          </a:bodyPr>
          <a:lstStyle/>
          <a:p>
            <a:pPr algn="ctr"/>
            <a:r>
              <a:rPr lang="en-US" sz="1800" dirty="0" smtClean="0"/>
              <a:t>N</a:t>
            </a:r>
            <a:r>
              <a:rPr lang="en-US" sz="1800" baseline="-25000" dirty="0" smtClean="0"/>
              <a:t>2</a:t>
            </a:r>
            <a:endParaRPr lang="en-US" sz="1800" dirty="0"/>
          </a:p>
        </p:txBody>
      </p:sp>
      <p:sp>
        <p:nvSpPr>
          <p:cNvPr id="62" name="TextBox 61"/>
          <p:cNvSpPr txBox="1"/>
          <p:nvPr/>
        </p:nvSpPr>
        <p:spPr>
          <a:xfrm>
            <a:off x="23821015" y="11574274"/>
            <a:ext cx="1460791" cy="369332"/>
          </a:xfrm>
          <a:prstGeom prst="rect">
            <a:avLst/>
          </a:prstGeom>
          <a:noFill/>
        </p:spPr>
        <p:txBody>
          <a:bodyPr wrap="square" rtlCol="0">
            <a:spAutoFit/>
          </a:bodyPr>
          <a:lstStyle/>
          <a:p>
            <a:pPr algn="ctr"/>
            <a:r>
              <a:rPr lang="en-US" sz="1800" dirty="0" smtClean="0"/>
              <a:t>N</a:t>
            </a:r>
            <a:r>
              <a:rPr lang="en-US" sz="1800" baseline="-25000" dirty="0" smtClean="0"/>
              <a:t>2</a:t>
            </a:r>
            <a:endParaRPr lang="en-US" sz="1800" dirty="0"/>
          </a:p>
        </p:txBody>
      </p:sp>
      <p:sp>
        <p:nvSpPr>
          <p:cNvPr id="63" name="TextBox 62"/>
          <p:cNvSpPr txBox="1"/>
          <p:nvPr/>
        </p:nvSpPr>
        <p:spPr>
          <a:xfrm>
            <a:off x="23821015" y="13197375"/>
            <a:ext cx="1460791" cy="369332"/>
          </a:xfrm>
          <a:prstGeom prst="rect">
            <a:avLst/>
          </a:prstGeom>
          <a:noFill/>
        </p:spPr>
        <p:txBody>
          <a:bodyPr wrap="square" rtlCol="0">
            <a:spAutoFit/>
          </a:bodyPr>
          <a:lstStyle/>
          <a:p>
            <a:pPr algn="ctr"/>
            <a:r>
              <a:rPr lang="en-US" sz="1800" dirty="0" smtClean="0"/>
              <a:t>N</a:t>
            </a:r>
            <a:r>
              <a:rPr lang="en-US" sz="1800" baseline="-25000" dirty="0" smtClean="0"/>
              <a:t>2</a:t>
            </a:r>
            <a:endParaRPr lang="en-US" sz="1800" dirty="0"/>
          </a:p>
        </p:txBody>
      </p:sp>
      <p:sp>
        <p:nvSpPr>
          <p:cNvPr id="64" name="TextBox 63"/>
          <p:cNvSpPr txBox="1"/>
          <p:nvPr/>
        </p:nvSpPr>
        <p:spPr>
          <a:xfrm>
            <a:off x="31012254" y="9940327"/>
            <a:ext cx="1460791" cy="369332"/>
          </a:xfrm>
          <a:prstGeom prst="rect">
            <a:avLst/>
          </a:prstGeom>
          <a:noFill/>
        </p:spPr>
        <p:txBody>
          <a:bodyPr wrap="square" rtlCol="0">
            <a:spAutoFit/>
          </a:bodyPr>
          <a:lstStyle/>
          <a:p>
            <a:pPr algn="ctr"/>
            <a:r>
              <a:rPr lang="en-US" sz="1800" dirty="0" smtClean="0"/>
              <a:t>O</a:t>
            </a:r>
            <a:r>
              <a:rPr lang="en-US" sz="1800" baseline="-25000" dirty="0" smtClean="0"/>
              <a:t>2</a:t>
            </a:r>
            <a:endParaRPr lang="en-US" sz="1800" dirty="0"/>
          </a:p>
        </p:txBody>
      </p:sp>
      <p:sp>
        <p:nvSpPr>
          <p:cNvPr id="65" name="TextBox 64"/>
          <p:cNvSpPr txBox="1"/>
          <p:nvPr/>
        </p:nvSpPr>
        <p:spPr>
          <a:xfrm>
            <a:off x="31012254" y="11644583"/>
            <a:ext cx="1460791" cy="369332"/>
          </a:xfrm>
          <a:prstGeom prst="rect">
            <a:avLst/>
          </a:prstGeom>
          <a:noFill/>
        </p:spPr>
        <p:txBody>
          <a:bodyPr wrap="square" rtlCol="0">
            <a:spAutoFit/>
          </a:bodyPr>
          <a:lstStyle/>
          <a:p>
            <a:pPr algn="ctr"/>
            <a:r>
              <a:rPr lang="en-US" sz="1800" dirty="0" smtClean="0"/>
              <a:t>O</a:t>
            </a:r>
            <a:r>
              <a:rPr lang="en-US" sz="1800" baseline="-25000" dirty="0" smtClean="0"/>
              <a:t>2</a:t>
            </a:r>
            <a:endParaRPr lang="en-US" sz="1800" dirty="0"/>
          </a:p>
        </p:txBody>
      </p:sp>
      <p:sp>
        <p:nvSpPr>
          <p:cNvPr id="66" name="TextBox 65"/>
          <p:cNvSpPr txBox="1"/>
          <p:nvPr/>
        </p:nvSpPr>
        <p:spPr>
          <a:xfrm>
            <a:off x="31012254" y="13197375"/>
            <a:ext cx="1460791" cy="369332"/>
          </a:xfrm>
          <a:prstGeom prst="rect">
            <a:avLst/>
          </a:prstGeom>
          <a:noFill/>
        </p:spPr>
        <p:txBody>
          <a:bodyPr wrap="square" rtlCol="0">
            <a:spAutoFit/>
          </a:bodyPr>
          <a:lstStyle/>
          <a:p>
            <a:pPr algn="ctr"/>
            <a:r>
              <a:rPr lang="en-US" sz="1800" dirty="0" smtClean="0"/>
              <a:t>O</a:t>
            </a:r>
            <a:r>
              <a:rPr lang="en-US" sz="1800" baseline="-25000" dirty="0" smtClean="0"/>
              <a:t>2</a:t>
            </a:r>
            <a:endParaRPr lang="en-US" sz="1800" dirty="0"/>
          </a:p>
        </p:txBody>
      </p:sp>
      <p:sp>
        <p:nvSpPr>
          <p:cNvPr id="11" name="Rectangle 10"/>
          <p:cNvSpPr/>
          <p:nvPr/>
        </p:nvSpPr>
        <p:spPr>
          <a:xfrm>
            <a:off x="22650063" y="20140249"/>
            <a:ext cx="9562770" cy="1384995"/>
          </a:xfrm>
          <a:prstGeom prst="rect">
            <a:avLst/>
          </a:prstGeom>
        </p:spPr>
        <p:txBody>
          <a:bodyPr wrap="square">
            <a:spAutoFit/>
          </a:bodyPr>
          <a:lstStyle/>
          <a:p>
            <a:pPr marL="228600" indent="-228600"/>
            <a:r>
              <a:rPr lang="en-US" sz="1200" baseline="30000" dirty="0" smtClean="0">
                <a:latin typeface="Segoe UI"/>
                <a:cs typeface="Segoe UI"/>
              </a:rPr>
              <a:t>1 </a:t>
            </a:r>
            <a:r>
              <a:rPr lang="en-US" sz="1200" dirty="0" smtClean="0">
                <a:latin typeface="Segoe UI"/>
                <a:cs typeface="Segoe UI"/>
              </a:rPr>
              <a:t>Taylor, B.L, Igor B. </a:t>
            </a:r>
            <a:r>
              <a:rPr lang="en-US" sz="1200" dirty="0" err="1" smtClean="0">
                <a:latin typeface="Segoe UI"/>
                <a:cs typeface="Segoe UI"/>
              </a:rPr>
              <a:t>Zhulin</a:t>
            </a:r>
            <a:r>
              <a:rPr lang="en-US" sz="1200" dirty="0" smtClean="0">
                <a:latin typeface="Segoe UI"/>
                <a:cs typeface="Segoe UI"/>
              </a:rPr>
              <a:t>, and Mark S. Johnson. “Aerotaxis and other energy-sensing behavior in bacteria.”</a:t>
            </a:r>
            <a:r>
              <a:rPr lang="en-US" sz="1200" dirty="0" err="1" smtClean="0">
                <a:latin typeface="Segoe UI"/>
                <a:cs typeface="Segoe UI"/>
              </a:rPr>
              <a:t>Annu</a:t>
            </a:r>
            <a:r>
              <a:rPr lang="en-US" sz="1200" dirty="0" smtClean="0">
                <a:latin typeface="Segoe UI"/>
                <a:cs typeface="Segoe UI"/>
              </a:rPr>
              <a:t> Rev </a:t>
            </a:r>
            <a:r>
              <a:rPr lang="en-US" sz="1200" dirty="0" err="1" smtClean="0">
                <a:latin typeface="Segoe UI"/>
                <a:cs typeface="Segoe UI"/>
              </a:rPr>
              <a:t>Microbiol</a:t>
            </a:r>
            <a:r>
              <a:rPr lang="en-US" sz="1200" dirty="0" smtClean="0">
                <a:latin typeface="Segoe UI"/>
                <a:cs typeface="Segoe UI"/>
              </a:rPr>
              <a:t>. 1999;53:103-28</a:t>
            </a:r>
            <a:r>
              <a:rPr lang="en-US" sz="1200" dirty="0" smtClean="0">
                <a:latin typeface="Segoe UI"/>
                <a:cs typeface="Segoe UI"/>
              </a:rPr>
              <a:t>.</a:t>
            </a:r>
          </a:p>
          <a:p>
            <a:pPr marL="228600" indent="-228600"/>
            <a:endParaRPr lang="en-US" sz="600" dirty="0" smtClean="0">
              <a:latin typeface="Segoe UI"/>
              <a:cs typeface="Segoe UI"/>
            </a:endParaRPr>
          </a:p>
          <a:p>
            <a:pPr marL="228600" indent="-228600"/>
            <a:r>
              <a:rPr lang="en-US" sz="1200" baseline="30000" dirty="0" smtClean="0">
                <a:latin typeface="Segoe UI"/>
                <a:cs typeface="Segoe UI"/>
              </a:rPr>
              <a:t>2 </a:t>
            </a:r>
            <a:r>
              <a:rPr lang="en-US" sz="1200" dirty="0" err="1" smtClean="0">
                <a:latin typeface="Segoe UI"/>
                <a:cs typeface="Segoe UI"/>
              </a:rPr>
              <a:t>Tindall</a:t>
            </a:r>
            <a:r>
              <a:rPr lang="en-US" sz="1200" dirty="0">
                <a:latin typeface="Segoe UI"/>
                <a:cs typeface="Segoe UI"/>
              </a:rPr>
              <a:t>, M.K., P.K. </a:t>
            </a:r>
            <a:r>
              <a:rPr lang="en-US" sz="1200" dirty="0" err="1">
                <a:latin typeface="Segoe UI"/>
                <a:cs typeface="Segoe UI"/>
              </a:rPr>
              <a:t>Maini</a:t>
            </a:r>
            <a:r>
              <a:rPr lang="en-US" sz="1200" dirty="0">
                <a:latin typeface="Segoe UI"/>
                <a:cs typeface="Segoe UI"/>
              </a:rPr>
              <a:t>, S.L. Porter, &amp; J.P. </a:t>
            </a:r>
            <a:r>
              <a:rPr lang="en-US" sz="1200" dirty="0" err="1">
                <a:latin typeface="Segoe UI"/>
                <a:cs typeface="Segoe UI"/>
              </a:rPr>
              <a:t>Armitage</a:t>
            </a:r>
            <a:r>
              <a:rPr lang="en-US" sz="1200" dirty="0">
                <a:latin typeface="Segoe UI"/>
                <a:cs typeface="Segoe UI"/>
              </a:rPr>
              <a:t>. “Overview of Mathematical Approaches Used to Model Bacterial Chemotaxis I: The Single Cell.” Bull Math Biol. 2008 Aug;70(6):1525-69. </a:t>
            </a:r>
            <a:r>
              <a:rPr lang="en-US" sz="1200" dirty="0" err="1">
                <a:latin typeface="Segoe UI"/>
                <a:cs typeface="Segoe UI"/>
              </a:rPr>
              <a:t>doi</a:t>
            </a:r>
            <a:r>
              <a:rPr lang="en-US" sz="1200" dirty="0">
                <a:latin typeface="Segoe UI"/>
                <a:cs typeface="Segoe UI"/>
              </a:rPr>
              <a:t>: 10.1007/s11538-008-9321-6. </a:t>
            </a:r>
            <a:r>
              <a:rPr lang="en-US" sz="1200" dirty="0" err="1">
                <a:latin typeface="Segoe UI"/>
                <a:cs typeface="Segoe UI"/>
              </a:rPr>
              <a:t>Epub</a:t>
            </a:r>
            <a:r>
              <a:rPr lang="en-US" sz="1200" dirty="0">
                <a:latin typeface="Segoe UI"/>
                <a:cs typeface="Segoe UI"/>
              </a:rPr>
              <a:t> 2008 Jul 19</a:t>
            </a:r>
            <a:r>
              <a:rPr lang="en-US" sz="1200" dirty="0" smtClean="0">
                <a:latin typeface="Segoe UI"/>
                <a:cs typeface="Segoe UI"/>
              </a:rPr>
              <a:t>.</a:t>
            </a:r>
          </a:p>
          <a:p>
            <a:pPr marL="228600" indent="-228600"/>
            <a:endParaRPr lang="en-US" sz="600" dirty="0" smtClean="0">
              <a:latin typeface="Segoe UI"/>
              <a:cs typeface="Segoe UI"/>
            </a:endParaRPr>
          </a:p>
          <a:p>
            <a:pPr marL="228600" indent="-228600"/>
            <a:r>
              <a:rPr lang="en-US" sz="1200" baseline="30000" dirty="0" smtClean="0">
                <a:latin typeface="Segoe UI"/>
                <a:cs typeface="Segoe UI"/>
              </a:rPr>
              <a:t>3 </a:t>
            </a:r>
            <a:r>
              <a:rPr lang="en-US" sz="1200" dirty="0" err="1" smtClean="0">
                <a:latin typeface="Segoe UI"/>
                <a:cs typeface="Segoe UI"/>
              </a:rPr>
              <a:t>Tindall</a:t>
            </a:r>
            <a:r>
              <a:rPr lang="en-US" sz="1200" dirty="0">
                <a:latin typeface="Segoe UI"/>
                <a:cs typeface="Segoe UI"/>
              </a:rPr>
              <a:t>, M.K., P.K. </a:t>
            </a:r>
            <a:r>
              <a:rPr lang="en-US" sz="1200" dirty="0" err="1">
                <a:latin typeface="Segoe UI"/>
                <a:cs typeface="Segoe UI"/>
              </a:rPr>
              <a:t>Maini</a:t>
            </a:r>
            <a:r>
              <a:rPr lang="en-US" sz="1200" dirty="0">
                <a:latin typeface="Segoe UI"/>
                <a:cs typeface="Segoe UI"/>
              </a:rPr>
              <a:t>, S.L. Porter, &amp; J.P. </a:t>
            </a:r>
            <a:r>
              <a:rPr lang="en-US" sz="1200" dirty="0" err="1">
                <a:latin typeface="Segoe UI"/>
                <a:cs typeface="Segoe UI"/>
              </a:rPr>
              <a:t>Armitage</a:t>
            </a:r>
            <a:r>
              <a:rPr lang="en-US" sz="1200" dirty="0">
                <a:latin typeface="Segoe UI"/>
                <a:cs typeface="Segoe UI"/>
              </a:rPr>
              <a:t>. “Overview of Mathematical Approaches Used to Model Bacterial Chemotaxis II: Bacterial Populations.” Bull Math Biol. 2008 Aug;70(6):1570-607. </a:t>
            </a:r>
            <a:r>
              <a:rPr lang="en-US" sz="1200" dirty="0" err="1">
                <a:latin typeface="Segoe UI"/>
                <a:cs typeface="Segoe UI"/>
              </a:rPr>
              <a:t>doi</a:t>
            </a:r>
            <a:r>
              <a:rPr lang="en-US" sz="1200" dirty="0">
                <a:latin typeface="Segoe UI"/>
                <a:cs typeface="Segoe UI"/>
              </a:rPr>
              <a:t>: 10.1007/s11538-008-9322-5. </a:t>
            </a:r>
            <a:r>
              <a:rPr lang="en-US" sz="1200" dirty="0" err="1">
                <a:latin typeface="Segoe UI"/>
                <a:cs typeface="Segoe UI"/>
              </a:rPr>
              <a:t>Epub</a:t>
            </a:r>
            <a:r>
              <a:rPr lang="en-US" sz="1200" dirty="0">
                <a:latin typeface="Segoe UI"/>
                <a:cs typeface="Segoe UI"/>
              </a:rPr>
              <a:t> 2008 Jul </a:t>
            </a:r>
            <a:r>
              <a:rPr lang="en-US" sz="1200" dirty="0" smtClean="0">
                <a:latin typeface="Segoe UI"/>
                <a:cs typeface="Segoe UI"/>
              </a:rPr>
              <a:t>19</a:t>
            </a:r>
            <a:endParaRPr lang="en-US" sz="1200" dirty="0" smtClean="0">
              <a:latin typeface="Segoe UI"/>
              <a:cs typeface="Segoe UI"/>
            </a:endParaRPr>
          </a:p>
        </p:txBody>
      </p:sp>
      <p:sp>
        <p:nvSpPr>
          <p:cNvPr id="2050" name="Text Box 10"/>
          <p:cNvSpPr txBox="1">
            <a:spLocks noChangeArrowheads="1"/>
          </p:cNvSpPr>
          <p:nvPr/>
        </p:nvSpPr>
        <p:spPr bwMode="auto">
          <a:xfrm>
            <a:off x="4893075" y="223309"/>
            <a:ext cx="23064218" cy="2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7100" b="1" dirty="0" smtClean="0">
                <a:solidFill>
                  <a:srgbClr val="A50021"/>
                </a:solidFill>
                <a:latin typeface="Segoe UI" pitchFamily="34" charset="0"/>
                <a:ea typeface="Segoe UI" pitchFamily="34" charset="0"/>
                <a:cs typeface="Segoe UI" pitchFamily="34" charset="0"/>
              </a:rPr>
              <a:t>Aerotactic Behavior </a:t>
            </a:r>
            <a:r>
              <a:rPr lang="en-US" sz="7100" b="1" dirty="0">
                <a:solidFill>
                  <a:srgbClr val="A50021"/>
                </a:solidFill>
                <a:latin typeface="Segoe UI" pitchFamily="34" charset="0"/>
                <a:ea typeface="Segoe UI" pitchFamily="34" charset="0"/>
                <a:cs typeface="Segoe UI" pitchFamily="34" charset="0"/>
              </a:rPr>
              <a:t>in </a:t>
            </a:r>
            <a:r>
              <a:rPr lang="en-US" sz="7100" b="1" i="1" dirty="0">
                <a:solidFill>
                  <a:srgbClr val="A50021"/>
                </a:solidFill>
                <a:latin typeface="Segoe UI" pitchFamily="34" charset="0"/>
                <a:ea typeface="Segoe UI" pitchFamily="34" charset="0"/>
                <a:cs typeface="Segoe UI" pitchFamily="34" charset="0"/>
              </a:rPr>
              <a:t>B. subtilis</a:t>
            </a:r>
          </a:p>
          <a:p>
            <a:pPr algn="ctr" eaLnBrk="1" hangingPunct="1">
              <a:lnSpc>
                <a:spcPct val="50000"/>
              </a:lnSpc>
              <a:spcBef>
                <a:spcPct val="50000"/>
              </a:spcBef>
              <a:spcAft>
                <a:spcPct val="20000"/>
              </a:spcAft>
            </a:pPr>
            <a:r>
              <a:rPr lang="en-US" sz="3400" b="1" dirty="0" err="1">
                <a:latin typeface="Segoe UI" pitchFamily="34" charset="0"/>
                <a:ea typeface="Segoe UI" pitchFamily="34" charset="0"/>
                <a:cs typeface="Segoe UI" pitchFamily="34" charset="0"/>
              </a:rPr>
              <a:t>Kiarash</a:t>
            </a:r>
            <a:r>
              <a:rPr lang="en-US" sz="3400" b="1" dirty="0">
                <a:latin typeface="Segoe UI" pitchFamily="34" charset="0"/>
                <a:ea typeface="Segoe UI" pitchFamily="34" charset="0"/>
                <a:cs typeface="Segoe UI" pitchFamily="34" charset="0"/>
              </a:rPr>
              <a:t> </a:t>
            </a:r>
            <a:r>
              <a:rPr lang="en-US" sz="3400" b="1" dirty="0" err="1">
                <a:latin typeface="Segoe UI" pitchFamily="34" charset="0"/>
                <a:ea typeface="Segoe UI" pitchFamily="34" charset="0"/>
                <a:cs typeface="Segoe UI" pitchFamily="34" charset="0"/>
              </a:rPr>
              <a:t>Adl</a:t>
            </a:r>
            <a:r>
              <a:rPr lang="en-US" sz="3400" b="1" dirty="0">
                <a:latin typeface="Segoe UI" pitchFamily="34" charset="0"/>
                <a:ea typeface="Segoe UI" pitchFamily="34" charset="0"/>
                <a:cs typeface="Segoe UI" pitchFamily="34" charset="0"/>
              </a:rPr>
              <a:t>, Brian </a:t>
            </a:r>
            <a:r>
              <a:rPr lang="en-US" sz="3400" b="1" dirty="0" err="1">
                <a:latin typeface="Segoe UI" pitchFamily="34" charset="0"/>
                <a:ea typeface="Segoe UI" pitchFamily="34" charset="0"/>
                <a:cs typeface="Segoe UI" pitchFamily="34" charset="0"/>
              </a:rPr>
              <a:t>Djaja</a:t>
            </a:r>
            <a:r>
              <a:rPr lang="en-US" sz="3400" b="1" dirty="0" smtClean="0">
                <a:latin typeface="Segoe UI" pitchFamily="34" charset="0"/>
                <a:ea typeface="Segoe UI" pitchFamily="34" charset="0"/>
                <a:cs typeface="Segoe UI" pitchFamily="34" charset="0"/>
              </a:rPr>
              <a:t>, Katarina </a:t>
            </a:r>
            <a:r>
              <a:rPr lang="en-US" sz="3400" b="1" dirty="0" err="1" smtClean="0">
                <a:latin typeface="Segoe UI" pitchFamily="34" charset="0"/>
                <a:ea typeface="Segoe UI" pitchFamily="34" charset="0"/>
                <a:cs typeface="Segoe UI" pitchFamily="34" charset="0"/>
              </a:rPr>
              <a:t>Struckmann</a:t>
            </a:r>
            <a:r>
              <a:rPr lang="en-US" sz="3400" b="1" dirty="0" smtClean="0">
                <a:latin typeface="Segoe UI" pitchFamily="34" charset="0"/>
                <a:ea typeface="Segoe UI" pitchFamily="34" charset="0"/>
                <a:cs typeface="Segoe UI" pitchFamily="34" charset="0"/>
              </a:rPr>
              <a:t>, Logan Williams, Filippo Menolascina, Steven Nagle</a:t>
            </a:r>
            <a:endParaRPr lang="en-US" sz="3400" b="1" dirty="0">
              <a:latin typeface="Segoe UI" pitchFamily="34" charset="0"/>
              <a:ea typeface="Segoe UI" pitchFamily="34" charset="0"/>
              <a:cs typeface="Segoe UI" pitchFamily="34" charset="0"/>
            </a:endParaRPr>
          </a:p>
          <a:p>
            <a:pPr algn="ctr" eaLnBrk="1" hangingPunct="1">
              <a:lnSpc>
                <a:spcPct val="50000"/>
              </a:lnSpc>
              <a:spcBef>
                <a:spcPct val="50000"/>
              </a:spcBef>
              <a:spcAft>
                <a:spcPct val="50000"/>
              </a:spcAft>
            </a:pPr>
            <a:r>
              <a:rPr lang="en-US" sz="3100" dirty="0">
                <a:latin typeface="Segoe UI" pitchFamily="34" charset="0"/>
                <a:ea typeface="Segoe UI" pitchFamily="34" charset="0"/>
                <a:cs typeface="Segoe UI" pitchFamily="34" charset="0"/>
              </a:rPr>
              <a:t>20.345 Bioinstrumentation Project Lab</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4551</TotalTime>
  <Words>951</Words>
  <Application>Microsoft Office PowerPoint</Application>
  <PresentationFormat>Custom</PresentationFormat>
  <Paragraphs>48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Massachusetts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dc:creator>
  <cp:lastModifiedBy>Learning Biologic Genie</cp:lastModifiedBy>
  <cp:revision>159</cp:revision>
  <dcterms:created xsi:type="dcterms:W3CDTF">2008-07-15T18:17:21Z</dcterms:created>
  <dcterms:modified xsi:type="dcterms:W3CDTF">2013-05-15T19:34:39Z</dcterms:modified>
</cp:coreProperties>
</file>