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70" r:id="rId14"/>
    <p:sldId id="267" r:id="rId15"/>
    <p:sldId id="271" r:id="rId16"/>
    <p:sldId id="268" r:id="rId17"/>
    <p:sldId id="272" r:id="rId18"/>
    <p:sldId id="269" r:id="rId19"/>
    <p:sldId id="273" r:id="rId20"/>
    <p:sldId id="274" r:id="rId21"/>
    <p:sldId id="276" r:id="rId22"/>
    <p:sldId id="277" r:id="rId23"/>
    <p:sldId id="314" r:id="rId24"/>
    <p:sldId id="315" r:id="rId25"/>
    <p:sldId id="278" r:id="rId26"/>
    <p:sldId id="279" r:id="rId27"/>
    <p:sldId id="280" r:id="rId28"/>
    <p:sldId id="281" r:id="rId29"/>
    <p:sldId id="282" r:id="rId30"/>
    <p:sldId id="285" r:id="rId31"/>
    <p:sldId id="296" r:id="rId32"/>
    <p:sldId id="297" r:id="rId33"/>
    <p:sldId id="283" r:id="rId34"/>
    <p:sldId id="284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4" r:id="rId43"/>
    <p:sldId id="293" r:id="rId44"/>
    <p:sldId id="295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6" r:id="rId61"/>
    <p:sldId id="317" r:id="rId62"/>
    <p:sldId id="318" r:id="rId63"/>
    <p:sldId id="319" r:id="rId64"/>
    <p:sldId id="321" r:id="rId65"/>
    <p:sldId id="320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82425" autoAdjust="0"/>
  </p:normalViewPr>
  <p:slideViewPr>
    <p:cSldViewPr snapToGrid="0">
      <p:cViewPr varScale="1">
        <p:scale>
          <a:sx n="77" d="100"/>
          <a:sy n="7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04CBE-AC73-40FC-945F-96FAE205B2E3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FD522-506F-4CB3-87AB-F856FC9CA8D8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489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Entity = </a:t>
            </a:r>
            <a:r>
              <a:rPr lang="en-NZ" dirty="0">
                <a:solidFill>
                  <a:srgbClr val="00B050"/>
                </a:solidFill>
              </a:rPr>
              <a:t>An entity is a person, place, thing, or event for which data is collected and maintained.</a:t>
            </a:r>
          </a:p>
          <a:p>
            <a:endParaRPr lang="en-N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Table/file = </a:t>
            </a:r>
            <a:r>
              <a:rPr lang="en-NZ" dirty="0">
                <a:solidFill>
                  <a:srgbClr val="00B050"/>
                </a:solidFill>
              </a:rPr>
              <a:t>data is organised into tables or files. They contain a set of related records that store data about a specific entity.  They are shown as 2D structures that consist of vertical columns and horizontal rows. Each column represents a field or characteristic of the entity and each row represents a record, which is an individual instance, or occurrence of the entity</a:t>
            </a:r>
          </a:p>
          <a:p>
            <a:endParaRPr lang="en-N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="1" dirty="0">
                <a:solidFill>
                  <a:srgbClr val="00B050"/>
                </a:solidFill>
              </a:rPr>
              <a:t>Field / Attribute </a:t>
            </a:r>
            <a:r>
              <a:rPr lang="en-NZ" dirty="0">
                <a:solidFill>
                  <a:srgbClr val="00B050"/>
                </a:solidFill>
              </a:rPr>
              <a:t>= a single characteristic or fact about an entity</a:t>
            </a:r>
          </a:p>
          <a:p>
            <a:endParaRPr lang="en-N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="1" dirty="0">
                <a:solidFill>
                  <a:srgbClr val="00B050"/>
                </a:solidFill>
              </a:rPr>
              <a:t>Record (tuple) </a:t>
            </a:r>
            <a:r>
              <a:rPr lang="en-NZ" dirty="0">
                <a:solidFill>
                  <a:srgbClr val="00B050"/>
                </a:solidFill>
              </a:rPr>
              <a:t>= A set of related fields that describes one instance or occurrence of an entity, such as one customer.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8262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solidFill>
                  <a:srgbClr val="00B050"/>
                </a:solidFill>
              </a:rPr>
              <a:t>Primary Key – Field or combination of fields the uniquely identifies a particular member of an entity. Example – Customer table – Customer number = PK</a:t>
            </a:r>
          </a:p>
          <a:p>
            <a:endParaRPr lang="en-N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solidFill>
                  <a:srgbClr val="00B050"/>
                </a:solidFill>
              </a:rPr>
              <a:t>Foreign Key – It forms the relationship between two tables. The Primary Key of the parent table is used as a Foreign Key in the child table to show the relationship/link between the two</a:t>
            </a:r>
          </a:p>
          <a:p>
            <a:endParaRPr lang="en-NZ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>
                <a:solidFill>
                  <a:srgbClr val="00B050"/>
                </a:solidFill>
              </a:rPr>
              <a:t>Candidate Key – Sometimes there is a choice of fields of field combinations to use a primary key. Any field that can serve as a primary key is called a candidate key.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514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43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Helps to define the detailed structure of the data elements in a system and the relationships</a:t>
            </a:r>
            <a:r>
              <a:rPr lang="en-NZ" baseline="0" dirty="0"/>
              <a:t> between data elements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822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38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926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40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12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41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664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D522-506F-4CB3-87AB-F856FC9CA8D8}" type="slidenum">
              <a:rPr lang="en-NZ" smtClean="0"/>
              <a:t>46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307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8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029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319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03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1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920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01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906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49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13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870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4CFE889-8773-478F-8E73-DA8BA9210B10}" type="datetimeFigureOut">
              <a:rPr lang="en-NZ" smtClean="0"/>
              <a:t>15/10/2017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DD450F4-AD40-4D6F-A9B7-993FA48EDA64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183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xZeMZhjwDE" TargetMode="External"/><Relationship Id="rId2" Type="http://schemas.openxmlformats.org/officeDocument/2006/relationships/hyperlink" Target="https://youtu.be/Lge4WO_bpc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xUkzmwNkJk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riawYS6p3M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2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Z" sz="20000" dirty="0">
                <a:solidFill>
                  <a:schemeClr val="bg1"/>
                </a:solidFill>
              </a:rPr>
              <a:t>DAT502</a:t>
            </a:r>
            <a:r>
              <a:rPr lang="en-NZ" dirty="0">
                <a:solidFill>
                  <a:schemeClr val="bg1"/>
                </a:solidFill>
              </a:rPr>
              <a:t> </a:t>
            </a:r>
            <a:br>
              <a:rPr lang="en-NZ" dirty="0">
                <a:solidFill>
                  <a:schemeClr val="bg1"/>
                </a:solidFill>
              </a:rPr>
            </a:b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1768"/>
            <a:ext cx="9144000" cy="1655762"/>
          </a:xfrm>
        </p:spPr>
        <p:txBody>
          <a:bodyPr>
            <a:normAutofit/>
          </a:bodyPr>
          <a:lstStyle/>
          <a:p>
            <a:r>
              <a:rPr lang="en-NZ" sz="6000" dirty="0">
                <a:solidFill>
                  <a:schemeClr val="bg1"/>
                </a:solidFill>
              </a:rPr>
              <a:t>Journey</a:t>
            </a:r>
          </a:p>
        </p:txBody>
      </p:sp>
    </p:spTree>
    <p:extLst>
      <p:ext uri="{BB962C8B-B14F-4D97-AF65-F5344CB8AC3E}">
        <p14:creationId xmlns:p14="http://schemas.microsoft.com/office/powerpoint/2010/main" val="377389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83" y="352168"/>
            <a:ext cx="9872871" cy="75170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NZ" sz="2800" dirty="0">
                <a:solidFill>
                  <a:schemeClr val="bg1"/>
                </a:solidFill>
              </a:rPr>
              <a:t>Cardinality – describes the numeric relationship between two entities and shows how many instances of </a:t>
            </a:r>
            <a:r>
              <a:rPr lang="en-NZ" sz="3600" dirty="0">
                <a:solidFill>
                  <a:schemeClr val="bg1"/>
                </a:solidFill>
              </a:rPr>
              <a:t>one</a:t>
            </a:r>
            <a:r>
              <a:rPr lang="en-NZ" sz="2800" dirty="0">
                <a:solidFill>
                  <a:schemeClr val="bg1"/>
                </a:solidFill>
              </a:rPr>
              <a:t> entity relates to instances of another entity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56" y="1770434"/>
            <a:ext cx="7458075" cy="49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67" y="461319"/>
            <a:ext cx="7374538" cy="55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4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5400" dirty="0">
                <a:solidFill>
                  <a:schemeClr val="bg1"/>
                </a:solidFill>
              </a:rPr>
              <a:t>Normalisation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Process in which we organise a database into tables and columns. The idea is that a table should be about a specific topic and that only those columns which support that topic are included. </a:t>
            </a:r>
          </a:p>
          <a:p>
            <a:endParaRPr lang="en-NZ" sz="2800" dirty="0">
              <a:solidFill>
                <a:schemeClr val="bg1"/>
              </a:solidFill>
            </a:endParaRPr>
          </a:p>
          <a:p>
            <a:r>
              <a:rPr lang="en-NZ" sz="2800" dirty="0">
                <a:solidFill>
                  <a:schemeClr val="bg1"/>
                </a:solidFill>
              </a:rPr>
              <a:t>Limiting the table to one purpose you reduce the number of duplicate data that is contained within the database</a:t>
            </a:r>
          </a:p>
          <a:p>
            <a:endParaRPr lang="en-NZ" sz="2800" dirty="0">
              <a:solidFill>
                <a:schemeClr val="bg1"/>
              </a:solidFill>
            </a:endParaRPr>
          </a:p>
          <a:p>
            <a:r>
              <a:rPr lang="en-NZ" sz="2800" dirty="0">
                <a:solidFill>
                  <a:schemeClr val="bg1"/>
                </a:solidFill>
              </a:rPr>
              <a:t>UNF – Table design that contains a repeating group</a:t>
            </a:r>
          </a:p>
        </p:txBody>
      </p:sp>
    </p:spTree>
    <p:extLst>
      <p:ext uri="{BB962C8B-B14F-4D97-AF65-F5344CB8AC3E}">
        <p14:creationId xmlns:p14="http://schemas.microsoft.com/office/powerpoint/2010/main" val="113842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3" y="521943"/>
            <a:ext cx="10519719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7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13" y="360406"/>
            <a:ext cx="9872871" cy="1188308"/>
          </a:xfrm>
        </p:spPr>
        <p:txBody>
          <a:bodyPr/>
          <a:lstStyle/>
          <a:p>
            <a:pPr marL="45720" indent="0">
              <a:buNone/>
            </a:pPr>
            <a:r>
              <a:rPr lang="en-NZ" sz="3200" dirty="0">
                <a:solidFill>
                  <a:schemeClr val="bg1"/>
                </a:solidFill>
              </a:rPr>
              <a:t>1NF = table is in first normal form if it has no repeating groups and there is a unique/pk noted</a:t>
            </a:r>
          </a:p>
          <a:p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9" y="1754660"/>
            <a:ext cx="4215199" cy="4130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84" y="1725440"/>
            <a:ext cx="4448432" cy="41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3" y="321275"/>
            <a:ext cx="11162270" cy="60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54" y="263391"/>
            <a:ext cx="9872871" cy="92469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NZ" sz="2800" dirty="0">
                <a:solidFill>
                  <a:schemeClr val="bg1"/>
                </a:solidFill>
              </a:rPr>
              <a:t>2NF = Table is in second normal form if it is already in first normal form and all the non key columns are dependent of the tables primary key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4" y="1722995"/>
            <a:ext cx="3705225" cy="4307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59" y="1589902"/>
            <a:ext cx="35814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" y="362465"/>
            <a:ext cx="10717428" cy="61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7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365" y="202660"/>
            <a:ext cx="9872871" cy="97412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NZ" sz="2800" dirty="0">
                <a:solidFill>
                  <a:schemeClr val="bg1"/>
                </a:solidFill>
              </a:rPr>
              <a:t>3NF = Table is in third normal form if it is in second normal form and it contains only columns that dependent on the key, whole key and nothing but the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4" y="1838265"/>
            <a:ext cx="3495675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45" y="1946479"/>
            <a:ext cx="35718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7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3" y="320760"/>
            <a:ext cx="9144644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486" y="1301577"/>
            <a:ext cx="10515600" cy="47518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NZ" sz="28700" dirty="0">
                <a:solidFill>
                  <a:schemeClr val="bg1"/>
                </a:solidFill>
              </a:rPr>
              <a:t>W.I.I.F.M.</a:t>
            </a:r>
          </a:p>
        </p:txBody>
      </p:sp>
    </p:spTree>
    <p:extLst>
      <p:ext uri="{BB962C8B-B14F-4D97-AF65-F5344CB8AC3E}">
        <p14:creationId xmlns:p14="http://schemas.microsoft.com/office/powerpoint/2010/main" val="1050746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433" y="411892"/>
            <a:ext cx="9875520" cy="1356360"/>
          </a:xfrm>
        </p:spPr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Logical Data Modelling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026508"/>
            <a:ext cx="10296525" cy="43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0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4578"/>
            <a:ext cx="9875520" cy="1356360"/>
          </a:xfrm>
        </p:spPr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Logical Model is Relational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30938"/>
            <a:ext cx="9872871" cy="5379396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Database is a set of Tables</a:t>
            </a:r>
          </a:p>
          <a:p>
            <a:r>
              <a:rPr lang="en-NZ" sz="2400" dirty="0">
                <a:solidFill>
                  <a:schemeClr val="bg1"/>
                </a:solidFill>
              </a:rPr>
              <a:t>Tables = Relations (of logical Model)</a:t>
            </a:r>
          </a:p>
          <a:p>
            <a:r>
              <a:rPr lang="en-NZ" sz="2400" dirty="0">
                <a:solidFill>
                  <a:schemeClr val="bg1"/>
                </a:solidFill>
              </a:rPr>
              <a:t>Relational Model (after normalisation) will be implemented as a set of tables and columns in a DBMS</a:t>
            </a:r>
          </a:p>
          <a:p>
            <a:r>
              <a:rPr lang="en-NZ" sz="2400" dirty="0">
                <a:solidFill>
                  <a:schemeClr val="bg1"/>
                </a:solidFill>
              </a:rPr>
              <a:t>Entity Relational Diagram (ERD) helps us to visualise data requirements of an information system</a:t>
            </a:r>
          </a:p>
          <a:p>
            <a:r>
              <a:rPr lang="en-NZ" sz="2400" dirty="0">
                <a:solidFill>
                  <a:schemeClr val="bg1"/>
                </a:solidFill>
              </a:rPr>
              <a:t>ERD is for a non0technical audience</a:t>
            </a:r>
          </a:p>
          <a:p>
            <a:r>
              <a:rPr lang="en-NZ" sz="2400" dirty="0">
                <a:solidFill>
                  <a:schemeClr val="bg1"/>
                </a:solidFill>
              </a:rPr>
              <a:t>Logical Model helps us to visualise physical data model</a:t>
            </a:r>
          </a:p>
          <a:p>
            <a:r>
              <a:rPr lang="en-NZ" sz="2400" dirty="0">
                <a:solidFill>
                  <a:schemeClr val="bg1"/>
                </a:solidFill>
              </a:rPr>
              <a:t>Logical Model for technical audience</a:t>
            </a:r>
          </a:p>
          <a:p>
            <a:r>
              <a:rPr lang="en-NZ" sz="2400" dirty="0">
                <a:solidFill>
                  <a:schemeClr val="bg1"/>
                </a:solidFill>
              </a:rPr>
              <a:t>Normalisation = journey from conceptual to logical</a:t>
            </a:r>
          </a:p>
        </p:txBody>
      </p:sp>
    </p:spTree>
    <p:extLst>
      <p:ext uri="{BB962C8B-B14F-4D97-AF65-F5344CB8AC3E}">
        <p14:creationId xmlns:p14="http://schemas.microsoft.com/office/powerpoint/2010/main" val="56969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Physical 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Translates the logical data model into a set of SQL statements that define the database</a:t>
            </a:r>
          </a:p>
          <a:p>
            <a:r>
              <a:rPr lang="en-NZ" dirty="0">
                <a:solidFill>
                  <a:schemeClr val="bg1"/>
                </a:solidFill>
              </a:rPr>
              <a:t>Relation = table</a:t>
            </a:r>
          </a:p>
          <a:p>
            <a:r>
              <a:rPr lang="en-NZ" dirty="0">
                <a:solidFill>
                  <a:schemeClr val="bg1"/>
                </a:solidFill>
              </a:rPr>
              <a:t>Attribute = column</a:t>
            </a:r>
          </a:p>
          <a:p>
            <a:r>
              <a:rPr lang="en-NZ" dirty="0">
                <a:solidFill>
                  <a:schemeClr val="bg1"/>
                </a:solidFill>
              </a:rPr>
              <a:t>Key = PK</a:t>
            </a:r>
          </a:p>
          <a:p>
            <a:r>
              <a:rPr lang="en-NZ" dirty="0">
                <a:solidFill>
                  <a:schemeClr val="bg1"/>
                </a:solidFill>
              </a:rPr>
              <a:t>Relationships are modelled as FK</a:t>
            </a:r>
          </a:p>
          <a:p>
            <a:r>
              <a:rPr lang="en-NZ" dirty="0">
                <a:solidFill>
                  <a:schemeClr val="bg1"/>
                </a:solidFill>
              </a:rPr>
              <a:t>Datatypes = char, varchar, date, number, bit, Boolean etc.</a:t>
            </a:r>
          </a:p>
          <a:p>
            <a:r>
              <a:rPr lang="en-NZ" dirty="0">
                <a:solidFill>
                  <a:schemeClr val="bg1"/>
                </a:solidFill>
              </a:rPr>
              <a:t>Constraints – Unique, not null, value within a range</a:t>
            </a:r>
          </a:p>
        </p:txBody>
      </p:sp>
    </p:spTree>
    <p:extLst>
      <p:ext uri="{BB962C8B-B14F-4D97-AF65-F5344CB8AC3E}">
        <p14:creationId xmlns:p14="http://schemas.microsoft.com/office/powerpoint/2010/main" val="10284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8FF6-C194-4D46-AAF0-08BB87C4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9CE9-19AF-4A4C-910F-6C5A790A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951514" cy="33147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Describes the variables of the database.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Sometimes called the Data Definition Matrix</a:t>
            </a:r>
          </a:p>
          <a:p>
            <a:endParaRPr lang="en-US" dirty="0"/>
          </a:p>
        </p:txBody>
      </p:sp>
      <p:sp>
        <p:nvSpPr>
          <p:cNvPr id="4" name="AutoShape 2" descr="http://ecampus.nmit.ac.nz/moodle/pluginfile.php/807663/mod_label/intro/Physical%20Data%20Dictionary.PNG">
            <a:extLst>
              <a:ext uri="{FF2B5EF4-FFF2-40B4-BE49-F238E27FC236}">
                <a16:creationId xmlns:a16="http://schemas.microsoft.com/office/drawing/2014/main" id="{D4EA9163-C036-46B7-AC87-0E47AF6298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252399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F2D97-3D15-40AD-8C5D-1BEB1754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40" y="609600"/>
            <a:ext cx="6281131" cy="54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7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F4FA-A3A8-4BE9-A759-00D1FF85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88932"/>
            <a:ext cx="9872871" cy="1565753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Estimate the size of your database.</a:t>
            </a:r>
          </a:p>
          <a:p>
            <a:r>
              <a:rPr lang="en-US" dirty="0">
                <a:solidFill>
                  <a:schemeClr val="bg1"/>
                </a:solidFill>
              </a:rPr>
              <a:t>This is done using the data dictionary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A84C5-B96B-4222-8A18-3BCFB373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5" y="1901998"/>
            <a:ext cx="11049000" cy="34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Structured Query Language</a:t>
            </a:r>
          </a:p>
          <a:p>
            <a:r>
              <a:rPr lang="en-NZ" dirty="0">
                <a:solidFill>
                  <a:schemeClr val="bg1"/>
                </a:solidFill>
              </a:rPr>
              <a:t>Used to access or manipulate the data in a relational database</a:t>
            </a:r>
          </a:p>
          <a:p>
            <a:r>
              <a:rPr lang="en-NZ" dirty="0">
                <a:solidFill>
                  <a:schemeClr val="bg1"/>
                </a:solidFill>
              </a:rPr>
              <a:t>Data Definition Language  (DDL) = CREATE table, DROP table, ALTER table statements</a:t>
            </a:r>
          </a:p>
          <a:p>
            <a:r>
              <a:rPr lang="en-NZ" dirty="0">
                <a:solidFill>
                  <a:schemeClr val="bg1"/>
                </a:solidFill>
              </a:rPr>
              <a:t>Data Manipulation Language (DML) = SELECT, INSERT, UPDATE, DELETE statements</a:t>
            </a:r>
          </a:p>
          <a:p>
            <a:pPr marL="4572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9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138136"/>
          </a:xfrm>
        </p:spPr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Data Definition Language (DDL)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0416"/>
            <a:ext cx="1101587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CREATE TABLE – SQL</a:t>
            </a:r>
          </a:p>
          <a:p>
            <a:pPr marL="4572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DROP TABLE – SQL</a:t>
            </a:r>
          </a:p>
          <a:p>
            <a:pPr marL="45720" indent="0">
              <a:buNone/>
            </a:pPr>
            <a:endParaRPr lang="en-NZ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ALTER TABLE– SQL</a:t>
            </a:r>
          </a:p>
          <a:p>
            <a:pPr marL="45720" indent="0">
              <a:buNone/>
            </a:pPr>
            <a:endParaRPr lang="en-NZ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2780"/>
              </p:ext>
            </p:extLst>
          </p:nvPr>
        </p:nvGraphicFramePr>
        <p:xfrm>
          <a:off x="2799555" y="1024848"/>
          <a:ext cx="8128000" cy="17996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41609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3448492"/>
                    </a:ext>
                  </a:extLst>
                </a:gridCol>
              </a:tblGrid>
              <a:tr h="1799617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CREATE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TABLE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column_name1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data_type(size),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column_name2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data_type(size),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column_name3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data_type(size),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 …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CREATE TABLE person</a:t>
                      </a:r>
                    </a:p>
                    <a:p>
                      <a:pPr lvl="1"/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PersonID int,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 Last_Name varchar(255)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 First_Name varchar(255)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 …</a:t>
                      </a:r>
                    </a:p>
                    <a:p>
                      <a:pPr lvl="1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265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86426"/>
              </p:ext>
            </p:extLst>
          </p:nvPr>
        </p:nvGraphicFramePr>
        <p:xfrm>
          <a:off x="2799555" y="3216896"/>
          <a:ext cx="8128000" cy="5073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26825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5702179"/>
                    </a:ext>
                  </a:extLst>
                </a:gridCol>
              </a:tblGrid>
              <a:tr h="507377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DROP TABLE </a:t>
                      </a:r>
                      <a:r>
                        <a:rPr lang="en-NZ" i="1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DROP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TABLE persons</a:t>
                      </a:r>
                      <a:endParaRPr lang="en-NZ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07276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29785"/>
              </p:ext>
            </p:extLst>
          </p:nvPr>
        </p:nvGraphicFramePr>
        <p:xfrm>
          <a:off x="2799555" y="4116704"/>
          <a:ext cx="9225564" cy="23054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31947">
                  <a:extLst>
                    <a:ext uri="{9D8B030D-6E8A-4147-A177-3AD203B41FA5}">
                      <a16:colId xmlns:a16="http://schemas.microsoft.com/office/drawing/2014/main" val="3919165524"/>
                    </a:ext>
                  </a:extLst>
                </a:gridCol>
                <a:gridCol w="4293617">
                  <a:extLst>
                    <a:ext uri="{9D8B030D-6E8A-4147-A177-3AD203B41FA5}">
                      <a16:colId xmlns:a16="http://schemas.microsoft.com/office/drawing/2014/main" val="3784004401"/>
                    </a:ext>
                  </a:extLst>
                </a:gridCol>
              </a:tblGrid>
              <a:tr h="2305455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ALTER TABLE </a:t>
                      </a:r>
                      <a:r>
                        <a:rPr lang="en-NZ" i="1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  <a:p>
                      <a:r>
                        <a:rPr lang="en-NZ" i="0" dirty="0">
                          <a:solidFill>
                            <a:schemeClr val="bg1"/>
                          </a:solidFill>
                        </a:rPr>
                        <a:t>ADD</a:t>
                      </a:r>
                      <a:r>
                        <a:rPr lang="en-NZ" i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column_name</a:t>
                      </a:r>
                      <a:r>
                        <a:rPr lang="en-NZ" i="0" baseline="0" dirty="0">
                          <a:solidFill>
                            <a:schemeClr val="bg1"/>
                          </a:solidFill>
                        </a:rPr>
                        <a:t> data_type(size);</a:t>
                      </a:r>
                    </a:p>
                    <a:p>
                      <a:endParaRPr lang="en-NZ" i="0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i="0" baseline="0" dirty="0">
                          <a:solidFill>
                            <a:schemeClr val="bg1"/>
                          </a:solidFill>
                        </a:rPr>
                        <a:t>ALTER TABLE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  <a:p>
                      <a:r>
                        <a:rPr lang="en-NZ" i="0" baseline="0" dirty="0">
                          <a:solidFill>
                            <a:schemeClr val="bg1"/>
                          </a:solidFill>
                        </a:rPr>
                        <a:t>DROP COLUMN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column_name;</a:t>
                      </a:r>
                    </a:p>
                    <a:p>
                      <a:endParaRPr lang="en-NZ" i="1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i="0" baseline="0" dirty="0">
                          <a:solidFill>
                            <a:schemeClr val="bg1"/>
                          </a:solidFill>
                        </a:rPr>
                        <a:t>ALTER TABLE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  <a:p>
                      <a:r>
                        <a:rPr lang="en-NZ" i="0" baseline="0" dirty="0">
                          <a:solidFill>
                            <a:schemeClr val="bg1"/>
                          </a:solidFill>
                        </a:rPr>
                        <a:t>ALTER COLUMN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column_name data_type(size);</a:t>
                      </a:r>
                      <a:endParaRPr lang="en-NZ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ALTER TABLE person</a:t>
                      </a:r>
                    </a:p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ADD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Primary_Phone varchar(30);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4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72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875520" cy="1356360"/>
          </a:xfrm>
        </p:spPr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Data Manipulation Language (DML)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9" y="1270819"/>
            <a:ext cx="10612748" cy="4038600"/>
          </a:xfrm>
        </p:spPr>
        <p:txBody>
          <a:bodyPr/>
          <a:lstStyle/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INSERT Statement - SQL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83995"/>
              </p:ext>
            </p:extLst>
          </p:nvPr>
        </p:nvGraphicFramePr>
        <p:xfrm>
          <a:off x="1383071" y="1801214"/>
          <a:ext cx="8128000" cy="39309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952632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0784560"/>
                    </a:ext>
                  </a:extLst>
                </a:gridCol>
              </a:tblGrid>
              <a:tr h="3930991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INSERT INTO </a:t>
                      </a:r>
                      <a:r>
                        <a:rPr lang="en-NZ" i="1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VALUES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 (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value1, value2, value3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, …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AND</a:t>
                      </a: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INSERT INTO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table_name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column1, column2, column3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,…)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VALUES (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value1, value2, value3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,…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INSERT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INTO persons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VALUES (1, ‘Smith’, ‘John’, ‘Queen St’, ’Auckland’);</a:t>
                      </a: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INSERT INTO persons (personid, last_name, first_name….)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VALUES (1, ‘Smith’, ‘John’…);</a:t>
                      </a: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INSERT INTO persons (last_name,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first_name, city)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VALUES (‘Smith’, ‘John’, ‘Auckland’);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29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864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34" y="113490"/>
            <a:ext cx="9875520" cy="1356360"/>
          </a:xfrm>
        </p:spPr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DML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3" y="1103671"/>
            <a:ext cx="10622581" cy="4038600"/>
          </a:xfrm>
        </p:spPr>
        <p:txBody>
          <a:bodyPr/>
          <a:lstStyle/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DELETE Statement – SQL</a:t>
            </a:r>
          </a:p>
          <a:p>
            <a:pPr marL="45720" indent="0">
              <a:buNone/>
            </a:pPr>
            <a:endParaRPr lang="en-NZ" dirty="0"/>
          </a:p>
          <a:p>
            <a:pPr marL="45720" indent="0">
              <a:buNone/>
            </a:pPr>
            <a:endParaRPr lang="en-NZ" dirty="0"/>
          </a:p>
          <a:p>
            <a:pPr marL="45720" indent="0">
              <a:buNone/>
            </a:pPr>
            <a:endParaRPr lang="en-NZ" dirty="0"/>
          </a:p>
          <a:p>
            <a:pPr marL="45720" indent="0">
              <a:buNone/>
            </a:pPr>
            <a:endParaRPr lang="en-NZ" dirty="0"/>
          </a:p>
          <a:p>
            <a:pPr marL="45720" indent="0">
              <a:buNone/>
            </a:pPr>
            <a:endParaRPr lang="en-NZ" dirty="0"/>
          </a:p>
          <a:p>
            <a:pPr marL="45720" indent="0">
              <a:buNone/>
            </a:pPr>
            <a:endParaRPr lang="en-NZ" dirty="0"/>
          </a:p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UPDATE Statement – SQL</a:t>
            </a:r>
          </a:p>
          <a:p>
            <a:pPr marL="45720" indent="0">
              <a:buNone/>
            </a:pP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9591"/>
              </p:ext>
            </p:extLst>
          </p:nvPr>
        </p:nvGraphicFramePr>
        <p:xfrm>
          <a:off x="894735" y="1702892"/>
          <a:ext cx="1093347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6735">
                  <a:extLst>
                    <a:ext uri="{9D8B030D-6E8A-4147-A177-3AD203B41FA5}">
                      <a16:colId xmlns:a16="http://schemas.microsoft.com/office/drawing/2014/main" val="357823297"/>
                    </a:ext>
                  </a:extLst>
                </a:gridCol>
                <a:gridCol w="5466735">
                  <a:extLst>
                    <a:ext uri="{9D8B030D-6E8A-4147-A177-3AD203B41FA5}">
                      <a16:colId xmlns:a16="http://schemas.microsoft.com/office/drawing/2014/main" val="1782295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DELETE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* FROM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table_name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(delete all records in table)</a:t>
                      </a: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AND</a:t>
                      </a: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DELETE * FROM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WHERE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some_column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some_value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pPr lvl="0"/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(delete specific records matching a condition)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DELETE FROM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person;</a:t>
                      </a: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NZ" baseline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DELETE FROM person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WHERE id=1;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722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22907"/>
              </p:ext>
            </p:extLst>
          </p:nvPr>
        </p:nvGraphicFramePr>
        <p:xfrm>
          <a:off x="894733" y="5142271"/>
          <a:ext cx="11002298" cy="12290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1149">
                  <a:extLst>
                    <a:ext uri="{9D8B030D-6E8A-4147-A177-3AD203B41FA5}">
                      <a16:colId xmlns:a16="http://schemas.microsoft.com/office/drawing/2014/main" val="2700830402"/>
                    </a:ext>
                  </a:extLst>
                </a:gridCol>
                <a:gridCol w="5501149">
                  <a:extLst>
                    <a:ext uri="{9D8B030D-6E8A-4147-A177-3AD203B41FA5}">
                      <a16:colId xmlns:a16="http://schemas.microsoft.com/office/drawing/2014/main" val="3305508994"/>
                    </a:ext>
                  </a:extLst>
                </a:gridCol>
              </a:tblGrid>
              <a:tr h="1229032"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UPDATE </a:t>
                      </a:r>
                      <a:r>
                        <a:rPr lang="en-NZ" i="1" dirty="0">
                          <a:solidFill>
                            <a:schemeClr val="bg1"/>
                          </a:solidFill>
                        </a:rPr>
                        <a:t>table_name</a:t>
                      </a:r>
                    </a:p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SET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column1=value1, column2=value2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WHERE </a:t>
                      </a:r>
                      <a:r>
                        <a:rPr lang="en-NZ" i="1" baseline="0" dirty="0">
                          <a:solidFill>
                            <a:schemeClr val="bg1"/>
                          </a:solidFill>
                        </a:rPr>
                        <a:t>some_column=some_value;</a:t>
                      </a:r>
                      <a:endParaRPr lang="en-NZ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UPDATE person</a:t>
                      </a:r>
                    </a:p>
                    <a:p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SET address=‘Hardy St’, city</a:t>
                      </a:r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 =‘Nelson’</a:t>
                      </a:r>
                    </a:p>
                    <a:p>
                      <a:r>
                        <a:rPr lang="en-NZ" baseline="0" dirty="0">
                          <a:solidFill>
                            <a:schemeClr val="bg1"/>
                          </a:solidFill>
                        </a:rPr>
                        <a:t>WHERE id=1;</a:t>
                      </a:r>
                      <a:endParaRPr lang="en-NZ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3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87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79379"/>
            <a:ext cx="9872871" cy="2071213"/>
          </a:xfrm>
        </p:spPr>
        <p:txBody>
          <a:bodyPr/>
          <a:lstStyle/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SELECT statement – SQL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SELECT statement retrieves data from a database.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 is returned in a table-like structure called a result-set.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SELECT is the most frequently used action on a database.</a:t>
            </a:r>
          </a:p>
          <a:p>
            <a:pPr marL="45720" indent="0">
              <a:buNone/>
            </a:pPr>
            <a:endParaRPr lang="en-NZ" dirty="0"/>
          </a:p>
          <a:p>
            <a:pPr marL="45720" indent="0">
              <a:buNone/>
            </a:pP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2621F-A4A7-4BCA-BE07-E9985C5BC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9253"/>
              </p:ext>
            </p:extLst>
          </p:nvPr>
        </p:nvGraphicFramePr>
        <p:xfrm>
          <a:off x="1142999" y="2450592"/>
          <a:ext cx="9591806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95903">
                  <a:extLst>
                    <a:ext uri="{9D8B030D-6E8A-4147-A177-3AD203B41FA5}">
                      <a16:colId xmlns:a16="http://schemas.microsoft.com/office/drawing/2014/main" val="3173955664"/>
                    </a:ext>
                  </a:extLst>
                </a:gridCol>
                <a:gridCol w="4795903">
                  <a:extLst>
                    <a:ext uri="{9D8B030D-6E8A-4147-A177-3AD203B41FA5}">
                      <a16:colId xmlns:a16="http://schemas.microsoft.com/office/drawing/2014/main" val="2382840618"/>
                    </a:ext>
                  </a:extLst>
                </a:gridCol>
              </a:tblGrid>
              <a:tr h="3724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 *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FROM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table_name;</a:t>
                      </a:r>
                    </a:p>
                    <a:p>
                      <a:endParaRPr lang="en-US" i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i="0" dirty="0">
                          <a:solidFill>
                            <a:schemeClr val="bg1"/>
                          </a:solidFill>
                        </a:rPr>
                        <a:t>AND</a:t>
                      </a:r>
                    </a:p>
                    <a:p>
                      <a:endParaRPr lang="en-US" i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i="0" dirty="0">
                          <a:solidFill>
                            <a:schemeClr val="bg1"/>
                          </a:solidFill>
                        </a:rPr>
                        <a:t>SELECT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column_name</a:t>
                      </a:r>
                    </a:p>
                    <a:p>
                      <a:r>
                        <a:rPr lang="en-US" i="0" dirty="0">
                          <a:solidFill>
                            <a:schemeClr val="bg1"/>
                          </a:solidFill>
                        </a:rPr>
                        <a:t>FROM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table_name;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 *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FROM person;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 First_Name, Last_Name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FROM person;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16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4B9C3-C7B9-471F-A741-C03E323A9EB7}"/>
              </a:ext>
            </a:extLst>
          </p:cNvPr>
          <p:cNvSpPr txBox="1"/>
          <p:nvPr/>
        </p:nvSpPr>
        <p:spPr>
          <a:xfrm>
            <a:off x="889348" y="4872625"/>
            <a:ext cx="10609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SELECT DISTINCT = The SELECT DISTINCT statement is used to return only different values and therefore no duplicates</a:t>
            </a:r>
          </a:p>
          <a:p>
            <a:pPr marL="4572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DCD695-8687-4FF5-8DA2-FAF290A15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29654"/>
              </p:ext>
            </p:extLst>
          </p:nvPr>
        </p:nvGraphicFramePr>
        <p:xfrm>
          <a:off x="1142999" y="5794375"/>
          <a:ext cx="8128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32444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" indent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 DISTINCT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column_name1, column_name2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….</a:t>
                      </a:r>
                    </a:p>
                    <a:p>
                      <a:pPr marL="45720" indent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FROM 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</a:rPr>
                        <a:t>table_name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3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1" y="832192"/>
            <a:ext cx="9382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6000" dirty="0">
                <a:solidFill>
                  <a:schemeClr val="bg1"/>
                </a:solidFill>
              </a:rPr>
              <a:t>Databases – </a:t>
            </a:r>
          </a:p>
          <a:p>
            <a:r>
              <a:rPr lang="en-NZ" sz="6000" dirty="0">
                <a:solidFill>
                  <a:schemeClr val="bg1"/>
                </a:solidFill>
              </a:rPr>
              <a:t>What are they? </a:t>
            </a:r>
          </a:p>
          <a:p>
            <a:r>
              <a:rPr lang="en-NZ" sz="6000" dirty="0">
                <a:solidFill>
                  <a:schemeClr val="bg1"/>
                </a:solidFill>
              </a:rPr>
              <a:t>Where did they come from? </a:t>
            </a:r>
          </a:p>
          <a:p>
            <a:r>
              <a:rPr lang="en-NZ" sz="6000" dirty="0">
                <a:solidFill>
                  <a:schemeClr val="bg1"/>
                </a:solidFill>
              </a:rPr>
              <a:t>What do they do for us? </a:t>
            </a:r>
          </a:p>
          <a:p>
            <a:r>
              <a:rPr lang="en-NZ" sz="6000" dirty="0">
                <a:solidFill>
                  <a:schemeClr val="bg1"/>
                </a:solidFill>
              </a:rPr>
              <a:t>Why are they important? </a:t>
            </a:r>
          </a:p>
        </p:txBody>
      </p:sp>
    </p:spTree>
    <p:extLst>
      <p:ext uri="{BB962C8B-B14F-4D97-AF65-F5344CB8AC3E}">
        <p14:creationId xmlns:p14="http://schemas.microsoft.com/office/powerpoint/2010/main" val="787229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0EC57-D9F5-4BD8-8221-AEE922A1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13567"/>
            <a:ext cx="10881986" cy="5582433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SELECT  TOP – SQL</a:t>
            </a:r>
          </a:p>
          <a:p>
            <a:r>
              <a:rPr lang="en-US" dirty="0">
                <a:solidFill>
                  <a:schemeClr val="bg1"/>
                </a:solidFill>
              </a:rPr>
              <a:t>The SELECT TOP statement returns a specified number of records.</a:t>
            </a:r>
          </a:p>
          <a:p>
            <a:r>
              <a:rPr lang="en-US" dirty="0">
                <a:solidFill>
                  <a:schemeClr val="bg1"/>
                </a:solidFill>
              </a:rPr>
              <a:t>SELECT TOP is useful when working with very large datasets.</a:t>
            </a:r>
          </a:p>
          <a:p>
            <a:r>
              <a:rPr lang="en-US" dirty="0">
                <a:solidFill>
                  <a:schemeClr val="bg1"/>
                </a:solidFill>
              </a:rPr>
              <a:t>Non SQL Server databases use keywords like LIMIT, OFFSET, and ROWNUM.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4353C6-231A-4AE5-90A7-AB6270959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39005"/>
              </p:ext>
            </p:extLst>
          </p:nvPr>
        </p:nvGraphicFramePr>
        <p:xfrm>
          <a:off x="1143000" y="3304783"/>
          <a:ext cx="81280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131850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0460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TOP I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TOP 10 Id, ProductName, UnitPrice, Package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UnitPrice DESC;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36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044288-41E1-47D1-93E0-3DC97F7E500D}"/>
              </a:ext>
            </a:extLst>
          </p:cNvPr>
          <p:cNvSpPr txBox="1"/>
          <p:nvPr/>
        </p:nvSpPr>
        <p:spPr>
          <a:xfrm>
            <a:off x="7632526" y="4996388"/>
            <a:ext cx="275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</a:t>
            </a:r>
            <a:r>
              <a:rPr lang="en-US" dirty="0">
                <a:solidFill>
                  <a:schemeClr val="bg1"/>
                </a:solidFill>
              </a:rPr>
              <a:t>: List top 10 most expensive products</a:t>
            </a:r>
          </a:p>
        </p:txBody>
      </p:sp>
    </p:spTree>
    <p:extLst>
      <p:ext uri="{BB962C8B-B14F-4D97-AF65-F5344CB8AC3E}">
        <p14:creationId xmlns:p14="http://schemas.microsoft.com/office/powerpoint/2010/main" val="805384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A555-6D25-4852-955F-D3369743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416"/>
            <a:ext cx="9872871" cy="5883058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MIN and MAX – SQL</a:t>
            </a:r>
          </a:p>
          <a:p>
            <a:r>
              <a:rPr lang="en-US" dirty="0">
                <a:solidFill>
                  <a:schemeClr val="bg1"/>
                </a:solidFill>
              </a:rPr>
              <a:t>SELECT MIN returns the minimum value for a column.</a:t>
            </a:r>
          </a:p>
          <a:p>
            <a:r>
              <a:rPr lang="en-US" dirty="0">
                <a:solidFill>
                  <a:schemeClr val="bg1"/>
                </a:solidFill>
              </a:rPr>
              <a:t>SELECT MAX returns the maximum value for a column.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37B8F-FE0A-443C-B47A-A4594AF5A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04006"/>
              </p:ext>
            </p:extLst>
          </p:nvPr>
        </p:nvGraphicFramePr>
        <p:xfrm>
          <a:off x="1143000" y="1746800"/>
          <a:ext cx="812800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89309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7017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MIN(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MAX(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MIN(UnitPrice)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MAX(TotalAmount)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YEAR(OrderDate) = 2014;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MAX(OrderDate)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YEAR(OrderDate) = 2013;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1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327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CDD8-9B29-492B-8FE2-B8D35D15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0208"/>
            <a:ext cx="9872871" cy="5995792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COUNT, SUM and AVG- SQL</a:t>
            </a:r>
          </a:p>
          <a:p>
            <a:r>
              <a:rPr lang="en-US" dirty="0">
                <a:solidFill>
                  <a:schemeClr val="bg1"/>
                </a:solidFill>
              </a:rPr>
              <a:t>SELECT COUNT returns a count of the number of data values.</a:t>
            </a:r>
          </a:p>
          <a:p>
            <a:r>
              <a:rPr lang="en-US" dirty="0">
                <a:solidFill>
                  <a:schemeClr val="bg1"/>
                </a:solidFill>
              </a:rPr>
              <a:t>SELECT SUM returns the sum of the data values.</a:t>
            </a:r>
          </a:p>
          <a:p>
            <a:r>
              <a:rPr lang="en-US" dirty="0">
                <a:solidFill>
                  <a:schemeClr val="bg1"/>
                </a:solidFill>
              </a:rPr>
              <a:t>SELECT AVG returns the average of the data values.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7BEE2-A6D0-497C-98E5-05DD3182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93942"/>
              </p:ext>
            </p:extLst>
          </p:nvPr>
        </p:nvGraphicFramePr>
        <p:xfrm>
          <a:off x="1143000" y="2310471"/>
          <a:ext cx="8128000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567690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13444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SUM(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AVG(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COUNT(Id)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Customer;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SUM(TotalAmount)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YEAR(OrderDate) = 2013;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AVG(TotalAmount)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652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B967-FC4C-44E3-BC95-63003451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948" y="425885"/>
            <a:ext cx="9872871" cy="230478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WHERE clause – SQL</a:t>
            </a:r>
          </a:p>
          <a:p>
            <a:r>
              <a:rPr lang="en-US" dirty="0">
                <a:solidFill>
                  <a:schemeClr val="bg1"/>
                </a:solidFill>
              </a:rPr>
              <a:t>To limit the number of rows use the WHERE clause.</a:t>
            </a:r>
          </a:p>
          <a:p>
            <a:r>
              <a:rPr lang="en-US" dirty="0">
                <a:solidFill>
                  <a:schemeClr val="bg1"/>
                </a:solidFill>
              </a:rPr>
              <a:t>The WHERE clause filters for rows that meet certain criteria.</a:t>
            </a:r>
          </a:p>
          <a:p>
            <a:r>
              <a:rPr lang="en-US" dirty="0">
                <a:solidFill>
                  <a:schemeClr val="bg1"/>
                </a:solidFill>
              </a:rPr>
              <a:t>WHERE is followed by a condition that returns either true or false.</a:t>
            </a:r>
          </a:p>
          <a:p>
            <a:r>
              <a:rPr lang="en-US" dirty="0">
                <a:solidFill>
                  <a:schemeClr val="bg1"/>
                </a:solidFill>
              </a:rPr>
              <a:t>WHERE is used with SELECT, UPDATE, and DELETE.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E19CB5-5E0C-4F9D-91B9-57023445C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98796"/>
              </p:ext>
            </p:extLst>
          </p:nvPr>
        </p:nvGraphicFramePr>
        <p:xfrm>
          <a:off x="1230335" y="2824038"/>
          <a:ext cx="812800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69519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1535329"/>
                    </a:ext>
                  </a:extLst>
                </a:gridCol>
              </a:tblGrid>
              <a:tr h="946296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UPDATE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column-name = value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DELETE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SELECT Id, FirstName, LastName, City, Country, Phone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WHERE Country = 'Sweden’;</a:t>
                      </a: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UPDATE Supplier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SET City = 'Sydney'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WHERE Name = 'Pavlova, Ltd.’;</a:t>
                      </a: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DELETE FROM Product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WHERE UnitPrice &gt; 50;</a:t>
                      </a:r>
                    </a:p>
                    <a:p>
                      <a:endParaRPr lang="en-US" sz="18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13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474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B488-7F88-45B0-B897-75CEB1D3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7682"/>
            <a:ext cx="9872871" cy="6008318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ORDER BY clause – SQL</a:t>
            </a:r>
          </a:p>
          <a:p>
            <a:r>
              <a:rPr lang="en-US" dirty="0">
                <a:solidFill>
                  <a:schemeClr val="bg1"/>
                </a:solidFill>
              </a:rPr>
              <a:t>SELECT returns records in no particular order.</a:t>
            </a:r>
          </a:p>
          <a:p>
            <a:r>
              <a:rPr lang="en-US" dirty="0">
                <a:solidFill>
                  <a:schemeClr val="bg1"/>
                </a:solidFill>
              </a:rPr>
              <a:t>To ensure a specific order use the ORDER BY clause.</a:t>
            </a:r>
          </a:p>
          <a:p>
            <a:r>
              <a:rPr lang="en-US" dirty="0">
                <a:solidFill>
                  <a:schemeClr val="bg1"/>
                </a:solidFill>
              </a:rPr>
              <a:t>ORDER BY allows sorting by one or more columns.</a:t>
            </a:r>
          </a:p>
          <a:p>
            <a:r>
              <a:rPr lang="en-US" dirty="0">
                <a:solidFill>
                  <a:schemeClr val="bg1"/>
                </a:solidFill>
              </a:rPr>
              <a:t>Records can be returned in ascending or descending order.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0FB526-07BA-4C7F-A5CF-5D626298C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83130"/>
              </p:ext>
            </p:extLst>
          </p:nvPr>
        </p:nvGraphicFramePr>
        <p:xfrm>
          <a:off x="1143000" y="3091841"/>
          <a:ext cx="8128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18492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3329619"/>
                    </a:ext>
                  </a:extLst>
                </a:gridCol>
              </a:tblGrid>
              <a:tr h="268265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CompanyName, ContactName,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CompanyName;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CompanyName, ContactName,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CompanyName DESC;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0849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C39F6D-A90B-4C9D-94B4-0E0816345CBE}"/>
              </a:ext>
            </a:extLst>
          </p:cNvPr>
          <p:cNvSpPr txBox="1"/>
          <p:nvPr/>
        </p:nvSpPr>
        <p:spPr>
          <a:xfrm>
            <a:off x="9782827" y="4484318"/>
            <a:ext cx="1954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will list all the suppliers in reverse order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57DDC3-2E2F-4A4F-9039-194A06A19CCE}"/>
              </a:ext>
            </a:extLst>
          </p:cNvPr>
          <p:cNvCxnSpPr/>
          <p:nvPr/>
        </p:nvCxnSpPr>
        <p:spPr>
          <a:xfrm flipH="1">
            <a:off x="8605381" y="4659682"/>
            <a:ext cx="1240077" cy="9770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2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ACE0-70BA-4A4A-94EC-E6BC6FD3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22" y="1217460"/>
            <a:ext cx="9872871" cy="322754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AND, OR, NOT clause – SQL</a:t>
            </a:r>
          </a:p>
          <a:p>
            <a:r>
              <a:rPr lang="en-US" dirty="0">
                <a:solidFill>
                  <a:schemeClr val="bg1"/>
                </a:solidFill>
              </a:rPr>
              <a:t>WHERE conditions can be combined with AND, OR, and NOT.</a:t>
            </a:r>
          </a:p>
          <a:p>
            <a:r>
              <a:rPr lang="en-US" dirty="0">
                <a:solidFill>
                  <a:schemeClr val="bg1"/>
                </a:solidFill>
              </a:rPr>
              <a:t>A WHERE clause with AND requires that two conditions are true.</a:t>
            </a:r>
          </a:p>
          <a:p>
            <a:r>
              <a:rPr lang="en-US" dirty="0">
                <a:solidFill>
                  <a:schemeClr val="bg1"/>
                </a:solidFill>
              </a:rPr>
              <a:t>A WHERE clause with OR requires that one of two conditions is true.</a:t>
            </a:r>
          </a:p>
          <a:p>
            <a:r>
              <a:rPr lang="en-US" dirty="0">
                <a:solidFill>
                  <a:schemeClr val="bg1"/>
                </a:solidFill>
              </a:rPr>
              <a:t>A WHERE clause with NOT negates the specified condition.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15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5AB9E6-ADCF-4556-BCA9-B28A98A85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552880"/>
              </p:ext>
            </p:extLst>
          </p:nvPr>
        </p:nvGraphicFramePr>
        <p:xfrm>
          <a:off x="354556" y="565868"/>
          <a:ext cx="11411212" cy="585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87220">
                  <a:extLst>
                    <a:ext uri="{9D8B030D-6E8A-4147-A177-3AD203B41FA5}">
                      <a16:colId xmlns:a16="http://schemas.microsoft.com/office/drawing/2014/main" val="3693465833"/>
                    </a:ext>
                  </a:extLst>
                </a:gridCol>
                <a:gridCol w="7323992">
                  <a:extLst>
                    <a:ext uri="{9D8B030D-6E8A-4147-A177-3AD203B41FA5}">
                      <a16:colId xmlns:a16="http://schemas.microsoft.com/office/drawing/2014/main" val="991284277"/>
                    </a:ext>
                  </a:extLst>
                </a:gridCol>
              </a:tblGrid>
              <a:tr h="4546566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condition2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 = value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condition2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NOT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FirstName, LastName,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FirstName = 'Thomas' AND LastName = 'Hardy’;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FirstName, LastName,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Country = 'Spain' OR Country = 'France’;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FirstName, LastName,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NOT Country = 'USA’;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OrderDate, CustomerId, TotalAmount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NOT (TotalAmount &gt;= 50 AND TotalAmount &lt;= 15000)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TotalAmount DESC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888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A40DBA-A34B-4334-907A-16D602549E72}"/>
              </a:ext>
            </a:extLst>
          </p:cNvPr>
          <p:cNvSpPr txBox="1"/>
          <p:nvPr/>
        </p:nvSpPr>
        <p:spPr>
          <a:xfrm>
            <a:off x="7869825" y="5600874"/>
            <a:ext cx="31115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</a:t>
            </a:r>
            <a:r>
              <a:rPr lang="en-US" dirty="0">
                <a:solidFill>
                  <a:schemeClr val="bg1"/>
                </a:solidFill>
              </a:rPr>
              <a:t>: List all orders that not between $50 and $15000</a:t>
            </a:r>
          </a:p>
        </p:txBody>
      </p:sp>
    </p:spTree>
    <p:extLst>
      <p:ext uri="{BB962C8B-B14F-4D97-AF65-F5344CB8AC3E}">
        <p14:creationId xmlns:p14="http://schemas.microsoft.com/office/powerpoint/2010/main" val="3464045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CA0B-C3DF-4CA0-A567-14ED2D26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2838"/>
            <a:ext cx="9872871" cy="5933162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BETWEEN – SQL</a:t>
            </a:r>
          </a:p>
          <a:p>
            <a:r>
              <a:rPr lang="en-US" dirty="0">
                <a:solidFill>
                  <a:schemeClr val="bg1"/>
                </a:solidFill>
              </a:rPr>
              <a:t>WHERE BETWEEN returns values that fall within a given range.</a:t>
            </a:r>
          </a:p>
          <a:p>
            <a:r>
              <a:rPr lang="en-US" dirty="0">
                <a:solidFill>
                  <a:schemeClr val="bg1"/>
                </a:solidFill>
              </a:rPr>
              <a:t>WHERE BETWEEN is a shorthand for &gt;= AND &lt;=.</a:t>
            </a:r>
          </a:p>
          <a:p>
            <a:r>
              <a:rPr lang="en-US" dirty="0">
                <a:solidFill>
                  <a:schemeClr val="bg1"/>
                </a:solidFill>
              </a:rPr>
              <a:t>BETWEEN operator is inclusive: begin and end values are included.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882B9-74D1-464F-B6B1-24FA2296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97624"/>
              </p:ext>
            </p:extLst>
          </p:nvPr>
        </p:nvGraphicFramePr>
        <p:xfrm>
          <a:off x="438411" y="2833735"/>
          <a:ext cx="1092269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1348">
                  <a:extLst>
                    <a:ext uri="{9D8B030D-6E8A-4147-A177-3AD203B41FA5}">
                      <a16:colId xmlns:a16="http://schemas.microsoft.com/office/drawing/2014/main" val="678257570"/>
                    </a:ext>
                  </a:extLst>
                </a:gridCol>
                <a:gridCol w="5461348">
                  <a:extLst>
                    <a:ext uri="{9D8B030D-6E8A-4147-A177-3AD203B41FA5}">
                      <a16:colId xmlns:a16="http://schemas.microsoft.com/office/drawing/2014/main" val="361489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value2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ProductName, UnitPrice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UnitPrice BETWEEN 10 AND 20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UnitPrice;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3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11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D963-7FD8-4253-8577-1ABD437B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8203"/>
            <a:ext cx="9872871" cy="5757797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IN – SQL</a:t>
            </a:r>
          </a:p>
          <a:p>
            <a:r>
              <a:rPr lang="en-US" dirty="0">
                <a:solidFill>
                  <a:schemeClr val="bg1"/>
                </a:solidFill>
              </a:rPr>
              <a:t>WHERE IN returns values that matches values in a list or subquery.</a:t>
            </a:r>
          </a:p>
          <a:p>
            <a:r>
              <a:rPr lang="en-US" dirty="0">
                <a:solidFill>
                  <a:schemeClr val="bg1"/>
                </a:solidFill>
              </a:rPr>
              <a:t>WHERE IN is a shorthand for multiple OR conditions.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85EE67-28F7-4B6F-A432-E3956EB66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31127"/>
              </p:ext>
            </p:extLst>
          </p:nvPr>
        </p:nvGraphicFramePr>
        <p:xfrm>
          <a:off x="901487" y="1959742"/>
          <a:ext cx="11161078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22699">
                  <a:extLst>
                    <a:ext uri="{9D8B030D-6E8A-4147-A177-3AD203B41FA5}">
                      <a16:colId xmlns:a16="http://schemas.microsoft.com/office/drawing/2014/main" val="747696483"/>
                    </a:ext>
                  </a:extLst>
                </a:gridCol>
                <a:gridCol w="6438379">
                  <a:extLst>
                    <a:ext uri="{9D8B030D-6E8A-4147-A177-3AD203B41FA5}">
                      <a16:colId xmlns:a16="http://schemas.microsoft.com/office/drawing/2014/main" val="4200157621"/>
                    </a:ext>
                  </a:extLst>
                </a:gridCol>
              </a:tblGrid>
              <a:tr h="263731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(values) 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CompanyName,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Country IN ('USA', 'UK', 'Japan’);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ProductName, UnitPrice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UnitPrice NOT IN (10,20,30,40,50);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FirstName, LastName,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Country IN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Country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33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F511C3-535B-4EFF-BF8B-611B25EB1603}"/>
              </a:ext>
            </a:extLst>
          </p:cNvPr>
          <p:cNvSpPr txBox="1"/>
          <p:nvPr/>
        </p:nvSpPr>
        <p:spPr>
          <a:xfrm>
            <a:off x="8770966" y="5067822"/>
            <a:ext cx="297844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</a:t>
            </a:r>
            <a:r>
              <a:rPr lang="en-US" dirty="0">
                <a:solidFill>
                  <a:schemeClr val="bg1"/>
                </a:solidFill>
              </a:rPr>
              <a:t>: List all customers that are from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same countries as the suppliers.</a:t>
            </a:r>
          </a:p>
        </p:txBody>
      </p:sp>
    </p:spTree>
    <p:extLst>
      <p:ext uri="{BB962C8B-B14F-4D97-AF65-F5344CB8AC3E}">
        <p14:creationId xmlns:p14="http://schemas.microsoft.com/office/powerpoint/2010/main" val="3360698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2D94-5E4D-48AA-91FF-8353B656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2942"/>
            <a:ext cx="9872871" cy="5883058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LIKE – SQL</a:t>
            </a:r>
          </a:p>
          <a:p>
            <a:r>
              <a:rPr lang="en-US" dirty="0">
                <a:solidFill>
                  <a:schemeClr val="bg1"/>
                </a:solidFill>
              </a:rPr>
              <a:t>WHERE LIKE determines if a character string matches a pattern.</a:t>
            </a:r>
          </a:p>
          <a:p>
            <a:r>
              <a:rPr lang="en-US" dirty="0">
                <a:solidFill>
                  <a:schemeClr val="bg1"/>
                </a:solidFill>
              </a:rPr>
              <a:t>Use WHERE LIKE when only a fragment of a text value is known.</a:t>
            </a:r>
          </a:p>
          <a:p>
            <a:r>
              <a:rPr lang="en-US" dirty="0">
                <a:solidFill>
                  <a:schemeClr val="bg1"/>
                </a:solidFill>
              </a:rPr>
              <a:t>WHERE LIKE supports two wildcard match options: % and _.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FYI – in MS ACCESS you can also use * for a wildcard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A3C77-80A2-4F98-AEAE-7D74EE7CE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94888"/>
              </p:ext>
            </p:extLst>
          </p:nvPr>
        </p:nvGraphicFramePr>
        <p:xfrm>
          <a:off x="1142999" y="2348049"/>
          <a:ext cx="950412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2062">
                  <a:extLst>
                    <a:ext uri="{9D8B030D-6E8A-4147-A177-3AD203B41FA5}">
                      <a16:colId xmlns:a16="http://schemas.microsoft.com/office/drawing/2014/main" val="3794378808"/>
                    </a:ext>
                  </a:extLst>
                </a:gridCol>
                <a:gridCol w="4752062">
                  <a:extLst>
                    <a:ext uri="{9D8B030D-6E8A-4147-A177-3AD203B41FA5}">
                      <a16:colId xmlns:a16="http://schemas.microsoft.com/office/drawing/2014/main" val="380036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column-name LIKE value 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ProductName, UnitPrice, Package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ProductName LIKE 'Ca%’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ProductName, UnitPrice, Package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ProductName LIKE 'Cha_' OR ProductName LIKE 'Chan_'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0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8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TERMS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40870" y="1855270"/>
            <a:ext cx="9872871" cy="4038600"/>
          </a:xfrm>
        </p:spPr>
        <p:txBody>
          <a:bodyPr>
            <a:normAutofit fontScale="92500" lnSpcReduction="10000"/>
          </a:bodyPr>
          <a:lstStyle/>
          <a:p>
            <a:r>
              <a:rPr lang="en-NZ" sz="3600" dirty="0">
                <a:solidFill>
                  <a:schemeClr val="bg1"/>
                </a:solidFill>
              </a:rPr>
              <a:t>Entity</a:t>
            </a:r>
          </a:p>
          <a:p>
            <a:pPr marL="45720" indent="0">
              <a:buNone/>
            </a:pPr>
            <a:endParaRPr lang="en-NZ" sz="3600" dirty="0">
              <a:solidFill>
                <a:schemeClr val="bg1"/>
              </a:solidFill>
            </a:endParaRPr>
          </a:p>
          <a:p>
            <a:r>
              <a:rPr lang="en-NZ" sz="3600" dirty="0">
                <a:solidFill>
                  <a:schemeClr val="bg1"/>
                </a:solidFill>
              </a:rPr>
              <a:t>Table/file</a:t>
            </a:r>
          </a:p>
          <a:p>
            <a:pPr marL="45720" indent="0">
              <a:buNone/>
            </a:pPr>
            <a:endParaRPr lang="en-NZ" sz="3600" dirty="0">
              <a:solidFill>
                <a:schemeClr val="bg1"/>
              </a:solidFill>
            </a:endParaRPr>
          </a:p>
          <a:p>
            <a:r>
              <a:rPr lang="en-NZ" sz="3600" dirty="0">
                <a:solidFill>
                  <a:schemeClr val="bg1"/>
                </a:solidFill>
              </a:rPr>
              <a:t>Field/Attribute</a:t>
            </a:r>
          </a:p>
          <a:p>
            <a:pPr marL="45720" indent="0">
              <a:buNone/>
            </a:pPr>
            <a:endParaRPr lang="en-NZ" sz="3600" dirty="0">
              <a:solidFill>
                <a:schemeClr val="bg1"/>
              </a:solidFill>
            </a:endParaRPr>
          </a:p>
          <a:p>
            <a:r>
              <a:rPr lang="en-NZ" sz="3600" dirty="0">
                <a:solidFill>
                  <a:schemeClr val="bg1"/>
                </a:solidFill>
              </a:rPr>
              <a:t>Record (tuple)</a:t>
            </a:r>
          </a:p>
        </p:txBody>
      </p:sp>
    </p:spTree>
    <p:extLst>
      <p:ext uri="{BB962C8B-B14F-4D97-AF65-F5344CB8AC3E}">
        <p14:creationId xmlns:p14="http://schemas.microsoft.com/office/powerpoint/2010/main" val="538900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C40D-1D4B-46EA-8004-D16419CC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3047"/>
            <a:ext cx="9872871" cy="5832953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GROUP BY clause – SQL</a:t>
            </a:r>
          </a:p>
          <a:p>
            <a:r>
              <a:rPr lang="en-US" dirty="0">
                <a:solidFill>
                  <a:schemeClr val="bg1"/>
                </a:solidFill>
              </a:rPr>
              <a:t>The GROUP BY clause groups records into summary rows.</a:t>
            </a:r>
          </a:p>
          <a:p>
            <a:r>
              <a:rPr lang="en-US" dirty="0">
                <a:solidFill>
                  <a:schemeClr val="bg1"/>
                </a:solidFill>
              </a:rPr>
              <a:t>GROUP BY returns one records for each group.</a:t>
            </a:r>
          </a:p>
          <a:p>
            <a:r>
              <a:rPr lang="en-US" dirty="0">
                <a:solidFill>
                  <a:schemeClr val="bg1"/>
                </a:solidFill>
              </a:rPr>
              <a:t>GROUP BY typically also involves aggregates: COUNT, MAX, SUM, AVG, etc.</a:t>
            </a:r>
          </a:p>
          <a:p>
            <a:r>
              <a:rPr lang="en-US" dirty="0">
                <a:solidFill>
                  <a:schemeClr val="bg1"/>
                </a:solidFill>
              </a:rPr>
              <a:t>GROUP BY can group by one or more columns.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E80AC-5B4C-49D9-9C46-7787FE771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03830"/>
              </p:ext>
            </p:extLst>
          </p:nvPr>
        </p:nvGraphicFramePr>
        <p:xfrm>
          <a:off x="455248" y="2558163"/>
          <a:ext cx="11248374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5907">
                  <a:extLst>
                    <a:ext uri="{9D8B030D-6E8A-4147-A177-3AD203B41FA5}">
                      <a16:colId xmlns:a16="http://schemas.microsoft.com/office/drawing/2014/main" val="3022592300"/>
                    </a:ext>
                  </a:extLst>
                </a:gridCol>
                <a:gridCol w="7202467">
                  <a:extLst>
                    <a:ext uri="{9D8B030D-6E8A-4147-A177-3AD203B41FA5}">
                      <a16:colId xmlns:a16="http://schemas.microsoft.com/office/drawing/2014/main" val="96246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column-names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COUNT(Id), Country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Country;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COUNT(Id), Country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COUNT(Id) DESC;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SUM(O.TotalPrice), C.FirstName, C.LastName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 O JOIN Customer C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O.CustomerId = C.Id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C.FirstName, C.LastName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SUM(O.TotalPrice) DESC;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186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CDFA57-5C60-4FC0-BF63-B8F8CAB86BD7}"/>
              </a:ext>
            </a:extLst>
          </p:cNvPr>
          <p:cNvSpPr txBox="1"/>
          <p:nvPr/>
        </p:nvSpPr>
        <p:spPr>
          <a:xfrm>
            <a:off x="8981162" y="5436296"/>
            <a:ext cx="263046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List the total amount ordered for each customer </a:t>
            </a:r>
          </a:p>
        </p:txBody>
      </p:sp>
    </p:spTree>
    <p:extLst>
      <p:ext uri="{BB962C8B-B14F-4D97-AF65-F5344CB8AC3E}">
        <p14:creationId xmlns:p14="http://schemas.microsoft.com/office/powerpoint/2010/main" val="3136396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1B90-D573-4465-94FB-F0A3DA39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625" y="688931"/>
            <a:ext cx="9872871" cy="4121064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HAVING clause – SQL</a:t>
            </a:r>
          </a:p>
          <a:p>
            <a:r>
              <a:rPr lang="en-US" dirty="0">
                <a:solidFill>
                  <a:schemeClr val="bg1"/>
                </a:solidFill>
              </a:rPr>
              <a:t>HAVING filters records that work on summarized GROUP BY results.</a:t>
            </a:r>
          </a:p>
          <a:p>
            <a:r>
              <a:rPr lang="en-US" dirty="0">
                <a:solidFill>
                  <a:schemeClr val="bg1"/>
                </a:solidFill>
              </a:rPr>
              <a:t>HAVING applies to summarized group records, whereas WHERE applies to individual records.</a:t>
            </a:r>
          </a:p>
          <a:p>
            <a:r>
              <a:rPr lang="en-US" dirty="0">
                <a:solidFill>
                  <a:schemeClr val="bg1"/>
                </a:solidFill>
              </a:rPr>
              <a:t>Only the groups that meet the HAVING criteria will be returned.</a:t>
            </a:r>
          </a:p>
          <a:p>
            <a:r>
              <a:rPr lang="en-US" dirty="0">
                <a:solidFill>
                  <a:schemeClr val="bg1"/>
                </a:solidFill>
              </a:rPr>
              <a:t>HAVING requires that a GROUP BY clause is present.</a:t>
            </a:r>
          </a:p>
          <a:p>
            <a:r>
              <a:rPr lang="en-US" dirty="0">
                <a:solidFill>
                  <a:schemeClr val="bg1"/>
                </a:solidFill>
              </a:rPr>
              <a:t>WHERE and HAVING can be in the same query.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45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3C3521-F2DA-42FE-8209-D07E089F2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73054"/>
              </p:ext>
            </p:extLst>
          </p:nvPr>
        </p:nvGraphicFramePr>
        <p:xfrm>
          <a:off x="555320" y="495300"/>
          <a:ext cx="11031255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1110">
                  <a:extLst>
                    <a:ext uri="{9D8B030D-6E8A-4147-A177-3AD203B41FA5}">
                      <a16:colId xmlns:a16="http://schemas.microsoft.com/office/drawing/2014/main" val="901716989"/>
                    </a:ext>
                  </a:extLst>
                </a:gridCol>
                <a:gridCol w="6030145">
                  <a:extLst>
                    <a:ext uri="{9D8B030D-6E8A-4147-A177-3AD203B41FA5}">
                      <a16:colId xmlns:a16="http://schemas.microsoft.com/office/drawing/2014/main" val="1174995544"/>
                    </a:ext>
                  </a:extLst>
                </a:gridCol>
              </a:tblGrid>
              <a:tr h="4840788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condition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COUNT(Id), Country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COUNT(Id) &gt; 10;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COUNT(Id), Country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Country &lt;&gt; 'USA'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COUNT(Id) &gt;= 9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COUNT(Id) DESC;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AVG(TotalAmount), FirstName, LastName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 O JOIN Customer C ON O.CustomerId = C.Id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FirstName, LastName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 AVG(TotalAmount) BETWEEN 1000 AND 1200;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547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B4816C-F985-476B-B4F7-B3F4CE33DFAD}"/>
              </a:ext>
            </a:extLst>
          </p:cNvPr>
          <p:cNvSpPr txBox="1"/>
          <p:nvPr/>
        </p:nvSpPr>
        <p:spPr>
          <a:xfrm>
            <a:off x="8332556" y="5698055"/>
            <a:ext cx="315655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List all customer with average orders between $1000 and $1200.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52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846E4-B8EF-4E66-8366-A538FBC8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38619"/>
            <a:ext cx="9872871" cy="5557381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SQL Alias</a:t>
            </a:r>
          </a:p>
          <a:p>
            <a:r>
              <a:rPr lang="en-US" dirty="0">
                <a:solidFill>
                  <a:schemeClr val="bg1"/>
                </a:solidFill>
              </a:rPr>
              <a:t>An Alias is a shorthand for a table or column name.</a:t>
            </a:r>
          </a:p>
          <a:p>
            <a:r>
              <a:rPr lang="en-US" dirty="0">
                <a:solidFill>
                  <a:schemeClr val="bg1"/>
                </a:solidFill>
              </a:rPr>
              <a:t>Aliases reduce the amount of typing required to enter a query.</a:t>
            </a:r>
          </a:p>
          <a:p>
            <a:r>
              <a:rPr lang="en-US" dirty="0">
                <a:solidFill>
                  <a:schemeClr val="bg1"/>
                </a:solidFill>
              </a:rPr>
              <a:t>Complex queries with aliases are generally easier to read.</a:t>
            </a:r>
          </a:p>
          <a:p>
            <a:r>
              <a:rPr lang="en-US" dirty="0">
                <a:solidFill>
                  <a:schemeClr val="bg1"/>
                </a:solidFill>
              </a:rPr>
              <a:t>Aliases are useful with JOINs and aggregates: SUM, COUNT, etc.</a:t>
            </a:r>
          </a:p>
          <a:p>
            <a:r>
              <a:rPr lang="en-US" dirty="0">
                <a:solidFill>
                  <a:schemeClr val="bg1"/>
                </a:solidFill>
              </a:rPr>
              <a:t>An Alias only exists for the duration of the query.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9E2082-73AE-47AD-BAD2-E121F4C7A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01986"/>
              </p:ext>
            </p:extLst>
          </p:nvPr>
        </p:nvGraphicFramePr>
        <p:xfrm>
          <a:off x="290459" y="3345702"/>
          <a:ext cx="11577951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7482">
                  <a:extLst>
                    <a:ext uri="{9D8B030D-6E8A-4147-A177-3AD203B41FA5}">
                      <a16:colId xmlns:a16="http://schemas.microsoft.com/office/drawing/2014/main" val="2354130023"/>
                    </a:ext>
                  </a:extLst>
                </a:gridCol>
                <a:gridCol w="7320469">
                  <a:extLst>
                    <a:ext uri="{9D8B030D-6E8A-4147-A177-3AD203B41FA5}">
                      <a16:colId xmlns:a16="http://schemas.microsoft.com/office/drawing/2014/main" val="164981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alias-name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 alias-name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COUNT(C.Id) AS TotalCustomers, C.Country AS Nation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 C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C.Country;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C.Id AS Identifier, C.LastName + ', ' + C.FirstName AS CustomerName,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SUM(O.TotalAmount) AS TotalSpent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 O JOIN Customer C ON O.CustomerId = C.Id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C.Id, C.LastName + ', ' + C.FirstName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TotalSpent DESC;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335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00F010-BE7E-414D-BC71-66D6A9A9F14E}"/>
              </a:ext>
            </a:extLst>
          </p:cNvPr>
          <p:cNvSpPr txBox="1"/>
          <p:nvPr/>
        </p:nvSpPr>
        <p:spPr>
          <a:xfrm>
            <a:off x="5724395" y="6211669"/>
            <a:ext cx="600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List the total amount ordered by customer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easy to read column headers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28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64B1-4959-4150-8314-C3E8C0F4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7890"/>
            <a:ext cx="9872871" cy="5908110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The aliases significantly simplify writing the JOIN and ORDER BY clauses.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C alias in C.Id helps identify the Customer Id rather then the Order Id.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307688-BB9F-41F0-9C60-9EE62093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098683"/>
              </p:ext>
            </p:extLst>
          </p:nvPr>
        </p:nvGraphicFramePr>
        <p:xfrm>
          <a:off x="1412147" y="1590127"/>
          <a:ext cx="8181975" cy="2217420"/>
        </p:xfrm>
        <a:graphic>
          <a:graphicData uri="http://schemas.openxmlformats.org/drawingml/2006/table">
            <a:tbl>
              <a:tblPr/>
              <a:tblGrid>
                <a:gridCol w="2727325">
                  <a:extLst>
                    <a:ext uri="{9D8B030D-6E8A-4147-A177-3AD203B41FA5}">
                      <a16:colId xmlns:a16="http://schemas.microsoft.com/office/drawing/2014/main" val="1828030882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1368340652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674733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Identifier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CustomerName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TotalSpent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3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63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Kloss, Horst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117483.39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608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Pavarotti, Jose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115673.39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8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Mendel, Roland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113236.68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48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McKenna, Patricia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57317.39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71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Wilson, Paula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52245.90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3304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FCF7A59-08F1-421B-BA4A-4F1EDDBE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8" y="2968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76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5893-9FB4-4DD6-9135-ECBB13D4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649" y="1668714"/>
            <a:ext cx="5235880" cy="4427286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JOIN – SQL</a:t>
            </a:r>
          </a:p>
          <a:p>
            <a:r>
              <a:rPr lang="en-US" dirty="0">
                <a:solidFill>
                  <a:schemeClr val="bg1"/>
                </a:solidFill>
              </a:rPr>
              <a:t>A SQL JOIN combines records from two tables.</a:t>
            </a:r>
          </a:p>
          <a:p>
            <a:r>
              <a:rPr lang="en-US" dirty="0">
                <a:solidFill>
                  <a:schemeClr val="bg1"/>
                </a:solidFill>
              </a:rPr>
              <a:t>A JOIN locates related column values in the two tables.</a:t>
            </a:r>
          </a:p>
          <a:p>
            <a:r>
              <a:rPr lang="en-US" dirty="0">
                <a:solidFill>
                  <a:schemeClr val="bg1"/>
                </a:solidFill>
              </a:rPr>
              <a:t>A query can contain zero, one, or multiple JOIN operations.</a:t>
            </a:r>
          </a:p>
          <a:p>
            <a:r>
              <a:rPr lang="en-US" dirty="0">
                <a:solidFill>
                  <a:schemeClr val="bg1"/>
                </a:solidFill>
              </a:rPr>
              <a:t>INNER JOIN is the same as JOIN; the keyword INNER is optional.</a:t>
            </a:r>
          </a:p>
          <a:p>
            <a:endParaRPr lang="en-US" dirty="0"/>
          </a:p>
        </p:txBody>
      </p:sp>
      <p:pic>
        <p:nvPicPr>
          <p:cNvPr id="4" name="Picture 2" descr="http://www.dofactory.com/Images/sql-inner-join.png">
            <a:extLst>
              <a:ext uri="{FF2B5EF4-FFF2-40B4-BE49-F238E27FC236}">
                <a16:creationId xmlns:a16="http://schemas.microsoft.com/office/drawing/2014/main" id="{F6B1852F-ED50-44E9-B60E-16BBEA6C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0" y="1668714"/>
            <a:ext cx="4593715" cy="351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20E31-45AB-43F9-879E-9CC5DACBC695}"/>
              </a:ext>
            </a:extLst>
          </p:cNvPr>
          <p:cNvSpPr txBox="1"/>
          <p:nvPr/>
        </p:nvSpPr>
        <p:spPr>
          <a:xfrm>
            <a:off x="1578115" y="1668714"/>
            <a:ext cx="200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INNER JOIN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54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5B8650-966D-4DE7-99BE-C1B03FAF2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78706"/>
              </p:ext>
            </p:extLst>
          </p:nvPr>
        </p:nvGraphicFramePr>
        <p:xfrm>
          <a:off x="463463" y="619458"/>
          <a:ext cx="11323530" cy="585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3145">
                  <a:extLst>
                    <a:ext uri="{9D8B030D-6E8A-4147-A177-3AD203B41FA5}">
                      <a16:colId xmlns:a16="http://schemas.microsoft.com/office/drawing/2014/main" val="873607744"/>
                    </a:ext>
                  </a:extLst>
                </a:gridCol>
                <a:gridCol w="6200385">
                  <a:extLst>
                    <a:ext uri="{9D8B030D-6E8A-4147-A177-3AD203B41FA5}">
                      <a16:colId xmlns:a16="http://schemas.microsoft.com/office/drawing/2014/main" val="234229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table-name1 JOIN table-name2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column-name1 = column-name2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INNER JOIN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table-name2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OrderNumber, TotalAmount, FirstName, LastName,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 JOIN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[Order].CustomerId = Customer.Id;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O.OrderNumber, CONVERT(date,O.OrderDate) AS Date,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P.ProductName, I.Quantity, I.UnitPrice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 O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OrderItem I ON O.Id = I.OrderId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Product P ON P.Id = I.ProductId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O.OrderNumber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Problem: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 all orders with 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names, quantities, and prices </a:t>
                      </a:r>
                    </a:p>
                    <a:p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query performs two JOIN operations with 3 tables.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O, I, and P are table aliases. Date is a column alias.</a:t>
                      </a: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933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076531-35D8-46E0-836C-3921BC3E80CF}"/>
              </a:ext>
            </a:extLst>
          </p:cNvPr>
          <p:cNvSpPr/>
          <p:nvPr/>
        </p:nvSpPr>
        <p:spPr>
          <a:xfrm>
            <a:off x="5661765" y="4759890"/>
            <a:ext cx="5711868" cy="14905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5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7538-AA39-4539-90DE-47744659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811" y="563669"/>
            <a:ext cx="5586608" cy="2705624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LEFT JOIN – SQL</a:t>
            </a:r>
          </a:p>
          <a:p>
            <a:r>
              <a:rPr lang="en-US" dirty="0">
                <a:solidFill>
                  <a:schemeClr val="bg1"/>
                </a:solidFill>
              </a:rPr>
              <a:t>LEFT JOIN performs a join starting with the first (left-most) table and then any matching second (right-most) table records.</a:t>
            </a:r>
          </a:p>
          <a:p>
            <a:r>
              <a:rPr lang="en-US" dirty="0">
                <a:solidFill>
                  <a:schemeClr val="bg1"/>
                </a:solidFill>
              </a:rPr>
              <a:t>LEFT JOIN and LEFT OUTER JOIN are the same.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9052352-CB61-44ED-AA4E-A6EE7721F3EE}"/>
              </a:ext>
            </a:extLst>
          </p:cNvPr>
          <p:cNvSpPr/>
          <p:nvPr/>
        </p:nvSpPr>
        <p:spPr>
          <a:xfrm>
            <a:off x="214505" y="781540"/>
            <a:ext cx="2940486" cy="2805831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83B1CE-829C-4B46-8F52-7E169841E223}"/>
              </a:ext>
            </a:extLst>
          </p:cNvPr>
          <p:cNvSpPr/>
          <p:nvPr/>
        </p:nvSpPr>
        <p:spPr>
          <a:xfrm>
            <a:off x="2199883" y="856106"/>
            <a:ext cx="2940486" cy="269309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6AE7B-D541-4F70-9C25-A00DC3007C11}"/>
              </a:ext>
            </a:extLst>
          </p:cNvPr>
          <p:cNvSpPr txBox="1"/>
          <p:nvPr/>
        </p:nvSpPr>
        <p:spPr>
          <a:xfrm>
            <a:off x="3394553" y="2012936"/>
            <a:ext cx="90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RIGHT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36B36-BD09-4AED-923B-05E732C961BA}"/>
              </a:ext>
            </a:extLst>
          </p:cNvPr>
          <p:cNvSpPr txBox="1"/>
          <p:nvPr/>
        </p:nvSpPr>
        <p:spPr>
          <a:xfrm>
            <a:off x="782874" y="1916481"/>
            <a:ext cx="90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7B089-F427-4B96-A366-F361642E5C52}"/>
              </a:ext>
            </a:extLst>
          </p:cNvPr>
          <p:cNvSpPr txBox="1"/>
          <p:nvPr/>
        </p:nvSpPr>
        <p:spPr>
          <a:xfrm>
            <a:off x="1139868" y="448607"/>
            <a:ext cx="29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LEFT JOIN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7D8C54-3339-4A46-8535-38F49AF7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13293"/>
              </p:ext>
            </p:extLst>
          </p:nvPr>
        </p:nvGraphicFramePr>
        <p:xfrm>
          <a:off x="175884" y="3914382"/>
          <a:ext cx="10208712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04356">
                  <a:extLst>
                    <a:ext uri="{9D8B030D-6E8A-4147-A177-3AD203B41FA5}">
                      <a16:colId xmlns:a16="http://schemas.microsoft.com/office/drawing/2014/main" val="1696665499"/>
                    </a:ext>
                  </a:extLst>
                </a:gridCol>
                <a:gridCol w="5104356">
                  <a:extLst>
                    <a:ext uri="{9D8B030D-6E8A-4147-A177-3AD203B41FA5}">
                      <a16:colId xmlns:a16="http://schemas.microsoft.com/office/drawing/2014/main" val="192623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table-name1 LEFT JOIN table-name2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column-name1 = column-name2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condition;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OrderNumber, TotalAmount, FirstName, LastName,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 C LEFT JOIN [Order] O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O.CustomerId = C.Id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TotalAmount;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964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9AEC96-9C6B-4984-94EB-C8C247D7C8FE}"/>
              </a:ext>
            </a:extLst>
          </p:cNvPr>
          <p:cNvSpPr txBox="1"/>
          <p:nvPr/>
        </p:nvSpPr>
        <p:spPr>
          <a:xfrm>
            <a:off x="6526058" y="5327064"/>
            <a:ext cx="532356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will list all customers, whether they placed any order or not.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ORDER BY TotalAmount shows the customers without orders first (i.e. TotalAmount is NULL). </a:t>
            </a:r>
          </a:p>
        </p:txBody>
      </p:sp>
    </p:spTree>
    <p:extLst>
      <p:ext uri="{BB962C8B-B14F-4D97-AF65-F5344CB8AC3E}">
        <p14:creationId xmlns:p14="http://schemas.microsoft.com/office/powerpoint/2010/main" val="200999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14AC-12D9-4993-832F-3906808E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9" y="200417"/>
            <a:ext cx="7565720" cy="2592887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RIGHT JOIN – SQL</a:t>
            </a:r>
          </a:p>
          <a:p>
            <a:r>
              <a:rPr lang="en-US" dirty="0">
                <a:solidFill>
                  <a:schemeClr val="bg1"/>
                </a:solidFill>
              </a:rPr>
              <a:t>RIGHT JOIN performs a join starting with the second (right-most) table and then any matching first (left-most) table records.</a:t>
            </a:r>
          </a:p>
          <a:p>
            <a:r>
              <a:rPr lang="en-US" dirty="0">
                <a:solidFill>
                  <a:schemeClr val="bg1"/>
                </a:solidFill>
              </a:rPr>
              <a:t>RIGHT JOIN and RIGHT OUTER JOIN are the same.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45AA2A0-11DE-48A7-B828-37190BD9B95A}"/>
              </a:ext>
            </a:extLst>
          </p:cNvPr>
          <p:cNvSpPr/>
          <p:nvPr/>
        </p:nvSpPr>
        <p:spPr>
          <a:xfrm>
            <a:off x="8982724" y="495949"/>
            <a:ext cx="2940486" cy="2805831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76035E5-85F0-4FD6-A4F5-E126910947BB}"/>
              </a:ext>
            </a:extLst>
          </p:cNvPr>
          <p:cNvSpPr/>
          <p:nvPr/>
        </p:nvSpPr>
        <p:spPr>
          <a:xfrm>
            <a:off x="7222816" y="608683"/>
            <a:ext cx="2940486" cy="269309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5C471-BF50-46F0-8E4D-98C539B05669}"/>
              </a:ext>
            </a:extLst>
          </p:cNvPr>
          <p:cNvSpPr txBox="1"/>
          <p:nvPr/>
        </p:nvSpPr>
        <p:spPr>
          <a:xfrm>
            <a:off x="10452967" y="1898865"/>
            <a:ext cx="90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RIGHT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4E0B0-0933-4C2F-B679-A2535F0856CC}"/>
              </a:ext>
            </a:extLst>
          </p:cNvPr>
          <p:cNvSpPr txBox="1"/>
          <p:nvPr/>
        </p:nvSpPr>
        <p:spPr>
          <a:xfrm>
            <a:off x="8080850" y="1898866"/>
            <a:ext cx="90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01E33-27F6-4130-89B8-36CC14F9318C}"/>
              </a:ext>
            </a:extLst>
          </p:cNvPr>
          <p:cNvSpPr txBox="1"/>
          <p:nvPr/>
        </p:nvSpPr>
        <p:spPr>
          <a:xfrm>
            <a:off x="8080850" y="296915"/>
            <a:ext cx="291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RIGHT JOIN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E251E1-B30D-47CF-BBD7-5DED79F6F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42465"/>
              </p:ext>
            </p:extLst>
          </p:nvPr>
        </p:nvGraphicFramePr>
        <p:xfrm>
          <a:off x="338202" y="3568578"/>
          <a:ext cx="11754106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77053">
                  <a:extLst>
                    <a:ext uri="{9D8B030D-6E8A-4147-A177-3AD203B41FA5}">
                      <a16:colId xmlns:a16="http://schemas.microsoft.com/office/drawing/2014/main" val="1914885360"/>
                    </a:ext>
                  </a:extLst>
                </a:gridCol>
                <a:gridCol w="5877053">
                  <a:extLst>
                    <a:ext uri="{9D8B030D-6E8A-4147-A177-3AD203B41FA5}">
                      <a16:colId xmlns:a16="http://schemas.microsoft.com/office/drawing/2014/main" val="73373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RIGHT JOIN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table-name2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column-name1 = column-name2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RIGHT OUTER JOIN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table-name2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column-name1 = column-name2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TotalAmount, FirstName, LastName, City, 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 O RIGHT JOIN Customer C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O.CustomerId = C.Id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TotalAmount IS NULL;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36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B2B9E9-EFED-4DDE-B9D5-BFB03A9E047A}"/>
              </a:ext>
            </a:extLst>
          </p:cNvPr>
          <p:cNvSpPr txBox="1"/>
          <p:nvPr/>
        </p:nvSpPr>
        <p:spPr>
          <a:xfrm>
            <a:off x="8572497" y="5123058"/>
            <a:ext cx="250989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returns customers that, when joined, have no matching order. </a:t>
            </a:r>
          </a:p>
        </p:txBody>
      </p:sp>
    </p:spTree>
    <p:extLst>
      <p:ext uri="{BB962C8B-B14F-4D97-AF65-F5344CB8AC3E}">
        <p14:creationId xmlns:p14="http://schemas.microsoft.com/office/powerpoint/2010/main" val="1527532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F563-9EB6-4A35-A00D-7DE39335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52" y="363255"/>
            <a:ext cx="10702720" cy="5732745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FULL JOIN – SQL</a:t>
            </a:r>
          </a:p>
          <a:p>
            <a:r>
              <a:rPr lang="en-US" dirty="0">
                <a:solidFill>
                  <a:schemeClr val="bg1"/>
                </a:solidFill>
              </a:rPr>
              <a:t>FULL JOIN returns all matching records from both tables whether the other table matches or not.</a:t>
            </a:r>
          </a:p>
          <a:p>
            <a:r>
              <a:rPr lang="en-US" dirty="0">
                <a:solidFill>
                  <a:schemeClr val="bg1"/>
                </a:solidFill>
              </a:rPr>
              <a:t>FULL JOIN can potentially return very large datasets.</a:t>
            </a:r>
          </a:p>
          <a:p>
            <a:r>
              <a:rPr lang="en-US" dirty="0">
                <a:solidFill>
                  <a:schemeClr val="bg1"/>
                </a:solidFill>
              </a:rPr>
              <a:t>FULL JOIN and FULL OUTER JOIN are the same.</a:t>
            </a:r>
          </a:p>
          <a:p>
            <a:pPr marL="4572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076" name="Picture 4" descr="SQL FULL OUTER JOIN">
            <a:extLst>
              <a:ext uri="{FF2B5EF4-FFF2-40B4-BE49-F238E27FC236}">
                <a16:creationId xmlns:a16="http://schemas.microsoft.com/office/drawing/2014/main" id="{91DF1CD5-75AC-447D-AA97-A710EF10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07" y="2467627"/>
            <a:ext cx="7753610" cy="41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0D258C-9E81-45CE-B411-D88FAC3DDEB6}"/>
              </a:ext>
            </a:extLst>
          </p:cNvPr>
          <p:cNvSpPr/>
          <p:nvPr/>
        </p:nvSpPr>
        <p:spPr>
          <a:xfrm>
            <a:off x="3056351" y="2655518"/>
            <a:ext cx="5386191" cy="4258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Keys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600" dirty="0">
                <a:solidFill>
                  <a:schemeClr val="bg1"/>
                </a:solidFill>
              </a:rPr>
              <a:t>Primary Key</a:t>
            </a:r>
          </a:p>
          <a:p>
            <a:endParaRPr lang="en-NZ" sz="3600" dirty="0">
              <a:solidFill>
                <a:schemeClr val="bg1"/>
              </a:solidFill>
            </a:endParaRPr>
          </a:p>
          <a:p>
            <a:r>
              <a:rPr lang="en-NZ" sz="3600" dirty="0">
                <a:solidFill>
                  <a:schemeClr val="bg1"/>
                </a:solidFill>
              </a:rPr>
              <a:t>Foreign Key</a:t>
            </a:r>
          </a:p>
          <a:p>
            <a:pPr marL="45720" indent="0">
              <a:buNone/>
            </a:pPr>
            <a:endParaRPr lang="en-NZ" sz="3600" dirty="0">
              <a:solidFill>
                <a:schemeClr val="bg1"/>
              </a:solidFill>
            </a:endParaRPr>
          </a:p>
          <a:p>
            <a:r>
              <a:rPr lang="en-NZ" sz="3600" dirty="0">
                <a:solidFill>
                  <a:schemeClr val="bg1"/>
                </a:solidFill>
              </a:rPr>
              <a:t>Candidate key/ Composite Key</a:t>
            </a:r>
          </a:p>
        </p:txBody>
      </p:sp>
    </p:spTree>
    <p:extLst>
      <p:ext uri="{BB962C8B-B14F-4D97-AF65-F5344CB8AC3E}">
        <p14:creationId xmlns:p14="http://schemas.microsoft.com/office/powerpoint/2010/main" val="224733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58A074-0455-4677-B312-CDE799154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44918"/>
              </p:ext>
            </p:extLst>
          </p:nvPr>
        </p:nvGraphicFramePr>
        <p:xfrm>
          <a:off x="175364" y="719666"/>
          <a:ext cx="11724362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36088">
                  <a:extLst>
                    <a:ext uri="{9D8B030D-6E8A-4147-A177-3AD203B41FA5}">
                      <a16:colId xmlns:a16="http://schemas.microsoft.com/office/drawing/2014/main" val="172690570"/>
                    </a:ext>
                  </a:extLst>
                </a:gridCol>
                <a:gridCol w="6388274">
                  <a:extLst>
                    <a:ext uri="{9D8B030D-6E8A-4147-A177-3AD203B41FA5}">
                      <a16:colId xmlns:a16="http://schemas.microsoft.com/office/drawing/2014/main" val="357774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FULL JOIN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table-name2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column-name1 = column-name2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FULL OUTER JOIN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table-name2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column-name1 = column-name2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C.FirstName, C.LastName, C.Country AS CustomerCountry,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S.Country AS SupplierCountry, S.CompanyName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 C FULL JOIN Supplier S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C.Country = S.Country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C.Country, S.Country;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66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4D6B1F-15B7-420A-8942-14422845AF55}"/>
              </a:ext>
            </a:extLst>
          </p:cNvPr>
          <p:cNvSpPr txBox="1"/>
          <p:nvPr/>
        </p:nvSpPr>
        <p:spPr>
          <a:xfrm>
            <a:off x="6513534" y="2705622"/>
            <a:ext cx="5160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returns suppliers that have no customers in their country,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customers that have no suppliers in their country,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customers and suppliers that are from the same country. </a:t>
            </a:r>
          </a:p>
        </p:txBody>
      </p:sp>
    </p:spTree>
    <p:extLst>
      <p:ext uri="{BB962C8B-B14F-4D97-AF65-F5344CB8AC3E}">
        <p14:creationId xmlns:p14="http://schemas.microsoft.com/office/powerpoint/2010/main" val="2570714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46BF-AF68-4C45-B0C0-FCE8F4A5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13567"/>
            <a:ext cx="9872871" cy="5582433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SELF JOIN – SQL</a:t>
            </a:r>
          </a:p>
          <a:p>
            <a:r>
              <a:rPr lang="en-US" dirty="0">
                <a:solidFill>
                  <a:schemeClr val="bg1"/>
                </a:solidFill>
              </a:rPr>
              <a:t>A self JOIN occurs when a table takes a 'selfie'.</a:t>
            </a:r>
          </a:p>
          <a:p>
            <a:r>
              <a:rPr lang="en-US" dirty="0">
                <a:solidFill>
                  <a:schemeClr val="bg1"/>
                </a:solidFill>
              </a:rPr>
              <a:t>A self JOIN is a regular join but the table is joined with itself.</a:t>
            </a:r>
          </a:p>
          <a:p>
            <a:r>
              <a:rPr lang="en-US" dirty="0">
                <a:solidFill>
                  <a:schemeClr val="bg1"/>
                </a:solidFill>
              </a:rPr>
              <a:t>This can be useful when modeling hierarchies.</a:t>
            </a:r>
          </a:p>
          <a:p>
            <a:r>
              <a:rPr lang="en-US" dirty="0">
                <a:solidFill>
                  <a:schemeClr val="bg1"/>
                </a:solidFill>
              </a:rPr>
              <a:t>They are also useful for comparisons within a table.</a:t>
            </a:r>
          </a:p>
          <a:p>
            <a:pPr marL="4572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524096-2761-474F-B0DA-EF0BC3381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50067"/>
              </p:ext>
            </p:extLst>
          </p:nvPr>
        </p:nvGraphicFramePr>
        <p:xfrm>
          <a:off x="288099" y="3304783"/>
          <a:ext cx="1137363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97260">
                  <a:extLst>
                    <a:ext uri="{9D8B030D-6E8A-4147-A177-3AD203B41FA5}">
                      <a16:colId xmlns:a16="http://schemas.microsoft.com/office/drawing/2014/main" val="3539491258"/>
                    </a:ext>
                  </a:extLst>
                </a:gridCol>
                <a:gridCol w="6676374">
                  <a:extLst>
                    <a:ext uri="{9D8B030D-6E8A-4147-A177-3AD203B41FA5}">
                      <a16:colId xmlns:a16="http://schemas.microsoft.com/office/drawing/2014/main" val="216471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 T1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 T2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B.FirstName AS FirstName1, B.LastName AS LastName1,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A.FirstName AS FirstName2, A.LastName AS LastName2,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B.City, B.Country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 A, Customer B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A.Id &lt;&gt; B.Id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A.City = B.City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A.Country = B.Country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 A.Country;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3929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C37B27-5DBB-48B1-882B-F0C61CFCCD29}"/>
              </a:ext>
            </a:extLst>
          </p:cNvPr>
          <p:cNvSpPr txBox="1"/>
          <p:nvPr/>
        </p:nvSpPr>
        <p:spPr>
          <a:xfrm>
            <a:off x="8580330" y="4471792"/>
            <a:ext cx="286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Match customers that are from the same city and country </a:t>
            </a:r>
            <a:br>
              <a:rPr lang="en-US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12AD4D-E0B9-4ABA-AC57-A2B36E9F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4193"/>
              </p:ext>
            </p:extLst>
          </p:nvPr>
        </p:nvGraphicFramePr>
        <p:xfrm>
          <a:off x="3381160" y="2630465"/>
          <a:ext cx="8606250" cy="4149836"/>
        </p:xfrm>
        <a:graphic>
          <a:graphicData uri="http://schemas.openxmlformats.org/drawingml/2006/table">
            <a:tbl>
              <a:tblPr/>
              <a:tblGrid>
                <a:gridCol w="1434375">
                  <a:extLst>
                    <a:ext uri="{9D8B030D-6E8A-4147-A177-3AD203B41FA5}">
                      <a16:colId xmlns:a16="http://schemas.microsoft.com/office/drawing/2014/main" val="3627056865"/>
                    </a:ext>
                  </a:extLst>
                </a:gridCol>
                <a:gridCol w="1434375">
                  <a:extLst>
                    <a:ext uri="{9D8B030D-6E8A-4147-A177-3AD203B41FA5}">
                      <a16:colId xmlns:a16="http://schemas.microsoft.com/office/drawing/2014/main" val="2147525672"/>
                    </a:ext>
                  </a:extLst>
                </a:gridCol>
                <a:gridCol w="1434375">
                  <a:extLst>
                    <a:ext uri="{9D8B030D-6E8A-4147-A177-3AD203B41FA5}">
                      <a16:colId xmlns:a16="http://schemas.microsoft.com/office/drawing/2014/main" val="3093990501"/>
                    </a:ext>
                  </a:extLst>
                </a:gridCol>
                <a:gridCol w="1434375">
                  <a:extLst>
                    <a:ext uri="{9D8B030D-6E8A-4147-A177-3AD203B41FA5}">
                      <a16:colId xmlns:a16="http://schemas.microsoft.com/office/drawing/2014/main" val="3737990313"/>
                    </a:ext>
                  </a:extLst>
                </a:gridCol>
                <a:gridCol w="1434375">
                  <a:extLst>
                    <a:ext uri="{9D8B030D-6E8A-4147-A177-3AD203B41FA5}">
                      <a16:colId xmlns:a16="http://schemas.microsoft.com/office/drawing/2014/main" val="580385523"/>
                    </a:ext>
                  </a:extLst>
                </a:gridCol>
                <a:gridCol w="1434375">
                  <a:extLst>
                    <a:ext uri="{9D8B030D-6E8A-4147-A177-3AD203B41FA5}">
                      <a16:colId xmlns:a16="http://schemas.microsoft.com/office/drawing/2014/main" val="2073516014"/>
                    </a:ext>
                  </a:extLst>
                </a:gridCol>
              </a:tblGrid>
              <a:tr h="2077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FirstName1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LastName1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FirstName2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LastName2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City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</a:rPr>
                        <a:t>Country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6581"/>
                  </a:ext>
                </a:extLst>
              </a:tr>
              <a:tr h="9535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Patricio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Simpson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Yvonne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Moncada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Buenos Aires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Argentina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08034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Patricio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Simpson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Sergio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Gutiérrez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Buenos Aires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Argentina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053510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Yvonne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Moncada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Patricio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Simpson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Buenos Aires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Argentina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924024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Yvonne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Moncada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Sergio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Gutiérrez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Buenos Aires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Argentina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87733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Sergio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Gutiérrez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Patricio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Simpson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Buenos Aires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Argentina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53858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Sergio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Gutiérrez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Yvonne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Moncada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Buenos Aires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Argentina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68507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Anabela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Domingues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Lúcia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Carvalho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Sao Paulo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04567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Anabela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Domingues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Aria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Cruz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Sao Paulo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199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Anabela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Domingues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Pedro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Afonso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Sao Paulo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66482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Bernardo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Batista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Janete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Limeira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Rio de Janeiro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46759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Bernardo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Batista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Mario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Pontes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Rio de Janeiro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69068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Lúcia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Carvalho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Anabela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Domingues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Sao Paulo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11603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Lúcia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Carvalho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Aria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Cruz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Sao Paulo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985610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Lúcia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Carvalho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Pedro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Afonso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Sao Paulo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58971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Janete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Limeira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Bernardo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Batista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Rio de Janeiro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570220"/>
                  </a:ext>
                </a:extLst>
              </a:tr>
              <a:tr h="2077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Janete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Limeira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Mario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Pontes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Rio de Janeiro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Brazil</a:t>
                      </a:r>
                    </a:p>
                  </a:txBody>
                  <a:tcPr marL="30614" marR="30614" marT="30614" marB="3061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341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3C28E7E-4ADD-4130-822B-4DAE6B18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8" y="200417"/>
            <a:ext cx="4140243" cy="22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D292-5321-4C29-AEC6-EAF0D503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76197"/>
            <a:ext cx="9872871" cy="5519803"/>
          </a:xfrm>
          <a:ln>
            <a:solidFill>
              <a:schemeClr val="bg1"/>
            </a:solidFill>
          </a:ln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UNION clause – SQL</a:t>
            </a:r>
          </a:p>
          <a:p>
            <a:r>
              <a:rPr lang="en-US" dirty="0">
                <a:solidFill>
                  <a:schemeClr val="bg1"/>
                </a:solidFill>
              </a:rPr>
              <a:t>UNION combines the result sets of two queries.</a:t>
            </a:r>
          </a:p>
          <a:p>
            <a:r>
              <a:rPr lang="en-US" dirty="0">
                <a:solidFill>
                  <a:schemeClr val="bg1"/>
                </a:solidFill>
              </a:rPr>
              <a:t>Column data types in the two queries must match.</a:t>
            </a:r>
          </a:p>
          <a:p>
            <a:r>
              <a:rPr lang="en-US" dirty="0">
                <a:solidFill>
                  <a:schemeClr val="bg1"/>
                </a:solidFill>
              </a:rPr>
              <a:t>UNION combines by column position rather than column name.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167F8A-D805-47F1-ABA0-1AF19D34F24D}"/>
              </a:ext>
            </a:extLst>
          </p:cNvPr>
          <p:cNvSpPr/>
          <p:nvPr/>
        </p:nvSpPr>
        <p:spPr>
          <a:xfrm>
            <a:off x="3883066" y="2592888"/>
            <a:ext cx="2880987" cy="989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set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CD167-3827-48C7-9DE5-6F03EF63DE57}"/>
              </a:ext>
            </a:extLst>
          </p:cNvPr>
          <p:cNvSpPr/>
          <p:nvPr/>
        </p:nvSpPr>
        <p:spPr>
          <a:xfrm>
            <a:off x="3883067" y="4965004"/>
            <a:ext cx="2880987" cy="989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 set 2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43A5CC89-28C1-412C-BEB3-9558E7FEA0B9}"/>
              </a:ext>
            </a:extLst>
          </p:cNvPr>
          <p:cNvSpPr/>
          <p:nvPr/>
        </p:nvSpPr>
        <p:spPr>
          <a:xfrm>
            <a:off x="4866359" y="3708747"/>
            <a:ext cx="914400" cy="914400"/>
          </a:xfrm>
          <a:prstGeom prst="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07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2EB11E-3AC5-4AA2-912C-24301EEE8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51120"/>
              </p:ext>
            </p:extLst>
          </p:nvPr>
        </p:nvGraphicFramePr>
        <p:xfrm>
          <a:off x="688931" y="719666"/>
          <a:ext cx="1086006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0543">
                  <a:extLst>
                    <a:ext uri="{9D8B030D-6E8A-4147-A177-3AD203B41FA5}">
                      <a16:colId xmlns:a16="http://schemas.microsoft.com/office/drawing/2014/main" val="4174409500"/>
                    </a:ext>
                  </a:extLst>
                </a:gridCol>
                <a:gridCol w="6989523">
                  <a:extLst>
                    <a:ext uri="{9D8B030D-6E8A-4147-A177-3AD203B41FA5}">
                      <a16:colId xmlns:a16="http://schemas.microsoft.com/office/drawing/2014/main" val="3594151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'Customer' As Type,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 + ' ' + LastName AS ContactName,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City, Country, Phone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'Supplier',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ContactName, City, Country, Phone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446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AC4922-A67E-4AE4-9880-937A350ED283}"/>
              </a:ext>
            </a:extLst>
          </p:cNvPr>
          <p:cNvSpPr txBox="1"/>
          <p:nvPr/>
        </p:nvSpPr>
        <p:spPr>
          <a:xfrm>
            <a:off x="7515616" y="3382027"/>
            <a:ext cx="346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List all contacts, i.e., suppliers and customers.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48C21-88BD-430C-A24A-34E24043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04" y="3705192"/>
            <a:ext cx="38385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84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http://www.dofactory.com/Images/ellipsis.png">
            <a:extLst>
              <a:ext uri="{FF2B5EF4-FFF2-40B4-BE49-F238E27FC236}">
                <a16:creationId xmlns:a16="http://schemas.microsoft.com/office/drawing/2014/main" id="{40C48710-0BCC-4B2D-984E-6898650B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64" y="1882799"/>
            <a:ext cx="297078" cy="9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E8A2E-9CFC-45FC-B919-8D5CB15D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701458"/>
            <a:ext cx="9391650" cy="54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6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5C87-8E7A-4698-873C-ED4B352D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109" y="141962"/>
            <a:ext cx="9872871" cy="5858005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Subqueries – SQL</a:t>
            </a:r>
          </a:p>
          <a:p>
            <a:r>
              <a:rPr lang="en-US" dirty="0">
                <a:solidFill>
                  <a:schemeClr val="bg1"/>
                </a:solidFill>
              </a:rPr>
              <a:t>A subquery is a SQL query within a query.</a:t>
            </a:r>
          </a:p>
          <a:p>
            <a:r>
              <a:rPr lang="en-US" dirty="0">
                <a:solidFill>
                  <a:schemeClr val="bg1"/>
                </a:solidFill>
              </a:rPr>
              <a:t>Subqueries are nested queries that provide data to the enclosing query.</a:t>
            </a:r>
          </a:p>
          <a:p>
            <a:r>
              <a:rPr lang="en-US" dirty="0">
                <a:solidFill>
                  <a:schemeClr val="bg1"/>
                </a:solidFill>
              </a:rPr>
              <a:t>Subqueries can return individual values or a list of records</a:t>
            </a:r>
          </a:p>
          <a:p>
            <a:r>
              <a:rPr lang="en-US" dirty="0">
                <a:solidFill>
                  <a:schemeClr val="bg1"/>
                </a:solidFill>
              </a:rPr>
              <a:t>Subqueries must be enclosed with parenthesis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00174-FEBD-4D20-ACBA-CEB74DCDA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493058"/>
              </p:ext>
            </p:extLst>
          </p:nvPr>
        </p:nvGraphicFramePr>
        <p:xfrm>
          <a:off x="250520" y="2393892"/>
          <a:ext cx="1194148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3770">
                  <a:extLst>
                    <a:ext uri="{9D8B030D-6E8A-4147-A177-3AD203B41FA5}">
                      <a16:colId xmlns:a16="http://schemas.microsoft.com/office/drawing/2014/main" val="1329727597"/>
                    </a:ext>
                  </a:extLst>
                </a:gridCol>
                <a:gridCol w="6517710">
                  <a:extLst>
                    <a:ext uri="{9D8B030D-6E8A-4147-A177-3AD203B41FA5}">
                      <a16:colId xmlns:a16="http://schemas.microsoft.com/office/drawing/2014/main" val="108549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table-name1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table-name2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WEHRE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ProductName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Id IN (SELECT ProductId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OrderItem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Quantity &gt; 100);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FirstName, LastName,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OrderCount = (SELECT COUNT(O.Id) FROM [Order] O WHERE O.CustomerId = C.Id)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 C 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954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A4B958-8F8C-4058-8C85-EC1510E17A93}"/>
              </a:ext>
            </a:extLst>
          </p:cNvPr>
          <p:cNvSpPr txBox="1"/>
          <p:nvPr/>
        </p:nvSpPr>
        <p:spPr>
          <a:xfrm>
            <a:off x="9315848" y="2470799"/>
            <a:ext cx="195757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List products with order quantities greater than 100.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61BC-B058-426F-9407-72321D5630BC}"/>
              </a:ext>
            </a:extLst>
          </p:cNvPr>
          <p:cNvSpPr txBox="1"/>
          <p:nvPr/>
        </p:nvSpPr>
        <p:spPr>
          <a:xfrm>
            <a:off x="5899760" y="5616712"/>
            <a:ext cx="620038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List all customers with their total number of orders. This is a </a:t>
            </a:r>
            <a:r>
              <a:rPr lang="en-US" b="1" dirty="0">
                <a:solidFill>
                  <a:schemeClr val="bg1"/>
                </a:solidFill>
              </a:rPr>
              <a:t>correlated subquery</a:t>
            </a:r>
            <a:r>
              <a:rPr lang="en-US" dirty="0">
                <a:solidFill>
                  <a:schemeClr val="bg1"/>
                </a:solidFill>
              </a:rPr>
              <a:t> because the subquery references the enclosing query (i.e. the C.Id in the WHERE clause).</a:t>
            </a:r>
          </a:p>
        </p:txBody>
      </p:sp>
    </p:spTree>
    <p:extLst>
      <p:ext uri="{BB962C8B-B14F-4D97-AF65-F5344CB8AC3E}">
        <p14:creationId xmlns:p14="http://schemas.microsoft.com/office/powerpoint/2010/main" val="997669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31FE-E540-4C54-B491-174A3D2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312"/>
            <a:ext cx="9872871" cy="5945688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ANY, ALL – SQL</a:t>
            </a:r>
          </a:p>
          <a:p>
            <a:r>
              <a:rPr lang="en-US" dirty="0">
                <a:solidFill>
                  <a:schemeClr val="bg1"/>
                </a:solidFill>
              </a:rPr>
              <a:t>ANY and ALL keywords are used with a WHERE or HAVING clause.</a:t>
            </a:r>
          </a:p>
          <a:p>
            <a:r>
              <a:rPr lang="en-US" dirty="0">
                <a:solidFill>
                  <a:schemeClr val="bg1"/>
                </a:solidFill>
              </a:rPr>
              <a:t>ANY and ALL operate on subqueries that return multiple values.</a:t>
            </a:r>
          </a:p>
          <a:p>
            <a:r>
              <a:rPr lang="en-US" dirty="0">
                <a:solidFill>
                  <a:schemeClr val="bg1"/>
                </a:solidFill>
              </a:rPr>
              <a:t>ANY returns true if any of the subquery values meet the condition.</a:t>
            </a:r>
          </a:p>
          <a:p>
            <a:r>
              <a:rPr lang="en-US" dirty="0">
                <a:solidFill>
                  <a:schemeClr val="bg1"/>
                </a:solidFill>
              </a:rPr>
              <a:t>ALL returns true if all of the subquery values meet the condition.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CFB0F5-4947-431F-B2BC-137BDC4C6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03184"/>
              </p:ext>
            </p:extLst>
          </p:nvPr>
        </p:nvGraphicFramePr>
        <p:xfrm>
          <a:off x="363255" y="2757396"/>
          <a:ext cx="11574049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3277">
                  <a:extLst>
                    <a:ext uri="{9D8B030D-6E8A-4147-A177-3AD203B41FA5}">
                      <a16:colId xmlns:a16="http://schemas.microsoft.com/office/drawing/2014/main" val="3916219614"/>
                    </a:ext>
                  </a:extLst>
                </a:gridCol>
                <a:gridCol w="7590772">
                  <a:extLst>
                    <a:ext uri="{9D8B030D-6E8A-4147-A177-3AD203B41FA5}">
                      <a16:colId xmlns:a16="http://schemas.microsoft.com/office/drawing/2014/main" val="339293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 ANY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operator ALL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ProductName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Id = ANY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ProductId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OrderItem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Quantity = 1);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DISTINCT FirstName + ' ' + LastName as CustomerName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Customer, [Order]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Customer.Id = [Order].CustomerId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TotalAmount &gt; ALL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AVG(TotalAmount)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[Order]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 CustomerId);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318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A58AFB-2C56-4299-8862-901E5191551B}"/>
              </a:ext>
            </a:extLst>
          </p:cNvPr>
          <p:cNvSpPr txBox="1"/>
          <p:nvPr/>
        </p:nvSpPr>
        <p:spPr>
          <a:xfrm>
            <a:off x="7749710" y="2931090"/>
            <a:ext cx="404590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</a:t>
            </a:r>
            <a:r>
              <a:rPr lang="en-US" dirty="0">
                <a:solidFill>
                  <a:schemeClr val="bg1"/>
                </a:solidFill>
              </a:rPr>
              <a:t>: Which products were sold by the unit (i.e. quantity =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6CCE8-A976-447C-A80E-9A1E4D746283}"/>
              </a:ext>
            </a:extLst>
          </p:cNvPr>
          <p:cNvSpPr txBox="1"/>
          <p:nvPr/>
        </p:nvSpPr>
        <p:spPr>
          <a:xfrm>
            <a:off x="7933288" y="5554796"/>
            <a:ext cx="400401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</a:t>
            </a:r>
            <a:r>
              <a:rPr lang="en-US" dirty="0">
                <a:solidFill>
                  <a:schemeClr val="bg1"/>
                </a:solidFill>
              </a:rPr>
              <a:t>: List customers who placed orders that are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larger than the average of each customer order</a:t>
            </a:r>
          </a:p>
        </p:txBody>
      </p:sp>
    </p:spTree>
    <p:extLst>
      <p:ext uri="{BB962C8B-B14F-4D97-AF65-F5344CB8AC3E}">
        <p14:creationId xmlns:p14="http://schemas.microsoft.com/office/powerpoint/2010/main" val="28253759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97C4-1E4D-4454-99E1-EB569F53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13567"/>
            <a:ext cx="9872871" cy="5582433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solidFill>
                  <a:schemeClr val="bg1"/>
                </a:solidFill>
              </a:rPr>
              <a:t>EXISTS – SQL</a:t>
            </a:r>
          </a:p>
          <a:p>
            <a:r>
              <a:rPr lang="en-US">
                <a:solidFill>
                  <a:schemeClr val="bg1"/>
                </a:solidFill>
              </a:rPr>
              <a:t>WHERE EXISTS tests for the existence of any records in a subquery.</a:t>
            </a:r>
          </a:p>
          <a:p>
            <a:r>
              <a:rPr lang="en-US">
                <a:solidFill>
                  <a:schemeClr val="bg1"/>
                </a:solidFill>
              </a:rPr>
              <a:t>EXISTS returns true if the subquery returns one or more records.</a:t>
            </a:r>
          </a:p>
          <a:p>
            <a:r>
              <a:rPr lang="en-US">
                <a:solidFill>
                  <a:schemeClr val="bg1"/>
                </a:solidFill>
              </a:rPr>
              <a:t>EXISTS is commonly used with correlated subqueries.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3A72FC-F5DB-4C55-AA5D-808DCEFEE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81920"/>
              </p:ext>
            </p:extLst>
          </p:nvPr>
        </p:nvGraphicFramePr>
        <p:xfrm>
          <a:off x="541402" y="2736356"/>
          <a:ext cx="11420954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0477">
                  <a:extLst>
                    <a:ext uri="{9D8B030D-6E8A-4147-A177-3AD203B41FA5}">
                      <a16:colId xmlns:a16="http://schemas.microsoft.com/office/drawing/2014/main" val="2383440622"/>
                    </a:ext>
                  </a:extLst>
                </a:gridCol>
                <a:gridCol w="5710477">
                  <a:extLst>
                    <a:ext uri="{9D8B030D-6E8A-4147-A177-3AD203B41FA5}">
                      <a16:colId xmlns:a16="http://schemas.microsoft.com/office/drawing/2014/main" val="2690401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EXISTS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CompanyName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EXISTS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(SELECT ProductName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Product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SupplierId = Supplier.Id </a:t>
                      </a:r>
                    </a:p>
                    <a:p>
                      <a:pPr lv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UnitPrice &gt; 100) ;</a:t>
                      </a:r>
                    </a:p>
                    <a:p>
                      <a:pPr lvl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13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9A4B57-A7CF-46C1-A6E5-5D0254A0AB9D}"/>
              </a:ext>
            </a:extLst>
          </p:cNvPr>
          <p:cNvSpPr txBox="1"/>
          <p:nvPr/>
        </p:nvSpPr>
        <p:spPr>
          <a:xfrm>
            <a:off x="6419168" y="4859983"/>
            <a:ext cx="519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 Find suppliers with products over $100.</a:t>
            </a:r>
          </a:p>
          <a:p>
            <a:r>
              <a:rPr lang="en-US" dirty="0">
                <a:solidFill>
                  <a:schemeClr val="bg1"/>
                </a:solidFill>
              </a:rPr>
              <a:t>s a </a:t>
            </a:r>
            <a:r>
              <a:rPr lang="en-US" b="1" dirty="0">
                <a:solidFill>
                  <a:schemeClr val="bg1"/>
                </a:solidFill>
              </a:rPr>
              <a:t>correlated subquery</a:t>
            </a:r>
            <a:r>
              <a:rPr lang="en-US" dirty="0">
                <a:solidFill>
                  <a:schemeClr val="bg1"/>
                </a:solidFill>
              </a:rPr>
              <a:t> because the subquery references the enclosing query (with </a:t>
            </a:r>
            <a:r>
              <a:rPr lang="en-US" dirty="0" err="1">
                <a:solidFill>
                  <a:schemeClr val="bg1"/>
                </a:solidFill>
              </a:rPr>
              <a:t>Supplier.Id</a:t>
            </a:r>
            <a:r>
              <a:rPr lang="en-US" dirty="0">
                <a:solidFill>
                  <a:schemeClr val="bg1"/>
                </a:solidFill>
              </a:rPr>
              <a:t>).  </a:t>
            </a:r>
          </a:p>
        </p:txBody>
      </p:sp>
    </p:spTree>
    <p:extLst>
      <p:ext uri="{BB962C8B-B14F-4D97-AF65-F5344CB8AC3E}">
        <p14:creationId xmlns:p14="http://schemas.microsoft.com/office/powerpoint/2010/main" val="955925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8AC5-E119-4B30-9FF5-34DB691D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01249"/>
            <a:ext cx="9872871" cy="5494751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NULL clause – SQL</a:t>
            </a:r>
          </a:p>
          <a:p>
            <a:r>
              <a:rPr lang="en-US" dirty="0">
                <a:solidFill>
                  <a:schemeClr val="bg1"/>
                </a:solidFill>
              </a:rPr>
              <a:t>NULL is a special value that signifies 'no value'.</a:t>
            </a:r>
          </a:p>
          <a:p>
            <a:r>
              <a:rPr lang="en-US" dirty="0">
                <a:solidFill>
                  <a:schemeClr val="bg1"/>
                </a:solidFill>
              </a:rPr>
              <a:t>Comparing a column to NULL using the = operator is undefined.</a:t>
            </a:r>
          </a:p>
          <a:p>
            <a:r>
              <a:rPr lang="en-US" dirty="0">
                <a:solidFill>
                  <a:schemeClr val="bg1"/>
                </a:solidFill>
              </a:rPr>
              <a:t>Instead, use WHERE IS NULL or WHERE IS NOT NULL.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77FDB1-9450-4D5C-91B2-2C749CA0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4462"/>
              </p:ext>
            </p:extLst>
          </p:nvPr>
        </p:nvGraphicFramePr>
        <p:xfrm>
          <a:off x="679189" y="2711304"/>
          <a:ext cx="1079465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97326">
                  <a:extLst>
                    <a:ext uri="{9D8B030D-6E8A-4147-A177-3AD203B41FA5}">
                      <a16:colId xmlns:a16="http://schemas.microsoft.com/office/drawing/2014/main" val="1425138816"/>
                    </a:ext>
                  </a:extLst>
                </a:gridCol>
                <a:gridCol w="5397326">
                  <a:extLst>
                    <a:ext uri="{9D8B030D-6E8A-4147-A177-3AD203B41FA5}">
                      <a16:colId xmlns:a16="http://schemas.microsoft.com/office/drawing/2014/main" val="237625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NULL;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column-names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table-name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column-name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NOT NULL;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CompanyName, Phone, Fax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Fax IS NULL;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Id, CompanyName, Phone, Fax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Supplier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Fax IS NOT NULL;</a:t>
                      </a:r>
                    </a:p>
                    <a:p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6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62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723" y="231483"/>
            <a:ext cx="9875520" cy="1356360"/>
          </a:xfrm>
        </p:spPr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372" y="1300549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A set of rules that avoids data inconsistency and quality problems. In a relational database it means that a FK value cannot be entered into one table unless it matches an existing PK in another.</a:t>
            </a:r>
          </a:p>
          <a:p>
            <a:pPr marL="45720" indent="0">
              <a:buNone/>
            </a:pPr>
            <a:r>
              <a:rPr lang="en-NZ" dirty="0">
                <a:solidFill>
                  <a:schemeClr val="bg1"/>
                </a:solidFill>
              </a:rPr>
              <a:t>	e.g. Referential Integrity would prevent a customer order from being entered in an order table unless that customer already exists.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65" y="3319849"/>
            <a:ext cx="7381105" cy="32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7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ACB6-B401-48E9-9760-5154997B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2107-48B9-4592-9FFA-032B11B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643970"/>
            <a:ext cx="9872871" cy="134967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how you format, summarize and present the data</a:t>
            </a:r>
          </a:p>
          <a:p>
            <a:r>
              <a:rPr lang="en-US" dirty="0">
                <a:solidFill>
                  <a:schemeClr val="bg1"/>
                </a:solidFill>
              </a:rPr>
              <a:t>Usually answers a specific question</a:t>
            </a:r>
          </a:p>
          <a:p>
            <a:r>
              <a:rPr lang="en-US" dirty="0">
                <a:solidFill>
                  <a:schemeClr val="bg1"/>
                </a:solidFill>
              </a:rPr>
              <a:t>Can be run at any time and will reflect the current data.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C951E6-3321-4312-A19E-187157FF724D}"/>
              </a:ext>
            </a:extLst>
          </p:cNvPr>
          <p:cNvSpPr txBox="1">
            <a:spLocks/>
          </p:cNvSpPr>
          <p:nvPr/>
        </p:nvSpPr>
        <p:spPr>
          <a:xfrm>
            <a:off x="1143000" y="3407078"/>
            <a:ext cx="9872871" cy="26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37F302-D0A6-42C1-ADEF-A39DCFD08D7F}"/>
              </a:ext>
            </a:extLst>
          </p:cNvPr>
          <p:cNvSpPr txBox="1">
            <a:spLocks/>
          </p:cNvSpPr>
          <p:nvPr/>
        </p:nvSpPr>
        <p:spPr>
          <a:xfrm>
            <a:off x="1292750" y="309006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Reports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9BF363-0C47-4FFD-A0F0-E78571E8528B}"/>
              </a:ext>
            </a:extLst>
          </p:cNvPr>
          <p:cNvSpPr txBox="1">
            <a:spLocks/>
          </p:cNvSpPr>
          <p:nvPr/>
        </p:nvSpPr>
        <p:spPr>
          <a:xfrm>
            <a:off x="1295399" y="1853173"/>
            <a:ext cx="9872871" cy="1349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Allow you to create a User Interface in which you can enter and edit data.</a:t>
            </a:r>
          </a:p>
          <a:p>
            <a:r>
              <a:rPr lang="en-US" dirty="0">
                <a:solidFill>
                  <a:schemeClr val="bg1"/>
                </a:solidFill>
              </a:rPr>
              <a:t>It controls how users interact with the database. Therefore you can limit what users can see and interact with</a:t>
            </a:r>
          </a:p>
        </p:txBody>
      </p:sp>
    </p:spTree>
    <p:extLst>
      <p:ext uri="{BB962C8B-B14F-4D97-AF65-F5344CB8AC3E}">
        <p14:creationId xmlns:p14="http://schemas.microsoft.com/office/powerpoint/2010/main" val="1675190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0BA8-08E9-4EE8-93F3-A2CF7F39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9" y="475989"/>
            <a:ext cx="11661731" cy="562001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800" dirty="0">
                <a:solidFill>
                  <a:schemeClr val="bg1"/>
                </a:solidFill>
                <a:hlinkClick r:id="rId2"/>
              </a:rPr>
              <a:t>How to create FORMS in MS ACCESS</a:t>
            </a:r>
            <a:endParaRPr lang="en-US" sz="48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sz="4800" dirty="0"/>
          </a:p>
          <a:p>
            <a:pPr marL="45720" indent="0">
              <a:buNone/>
            </a:pPr>
            <a:endParaRPr lang="en-US" sz="4800" dirty="0"/>
          </a:p>
          <a:p>
            <a:pPr marL="45720" indent="0">
              <a:buNone/>
            </a:pPr>
            <a:r>
              <a:rPr lang="en-US" sz="4800" dirty="0">
                <a:solidFill>
                  <a:schemeClr val="bg1"/>
                </a:solidFill>
                <a:hlinkClick r:id="rId3"/>
              </a:rPr>
              <a:t>How to create a REPORT in MS Access Part 1</a:t>
            </a:r>
            <a:endParaRPr lang="en-US" sz="4800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US" sz="4800" dirty="0">
                <a:solidFill>
                  <a:schemeClr val="bg1"/>
                </a:solidFill>
                <a:hlinkClick r:id="rId4"/>
              </a:rPr>
              <a:t>How to create a REPORT in MS Access Part 2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48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6D4-87F1-48FB-8A53-D3494418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3715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418A-6280-4468-B03D-7E3FD8096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69094"/>
            <a:ext cx="9872871" cy="46941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Indexes are used to retrieve data from the database very fast. The users cannot see the indexes, they are just used to speed up searches/queries.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bg1"/>
                </a:solidFill>
              </a:rPr>
              <a:t>Avoid using indexes when: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Indexes should not be used on small tables.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Tables that have frequent, large batch updates or insert operations.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Indexes should not be used on columns that contain a high number of NULL values.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 that are frequently manipulated should not be indexed.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000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E8EEA-31A4-4709-8360-929F117C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316450"/>
              </p:ext>
            </p:extLst>
          </p:nvPr>
        </p:nvGraphicFramePr>
        <p:xfrm>
          <a:off x="438411" y="719666"/>
          <a:ext cx="1065965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29825">
                  <a:extLst>
                    <a:ext uri="{9D8B030D-6E8A-4147-A177-3AD203B41FA5}">
                      <a16:colId xmlns:a16="http://schemas.microsoft.com/office/drawing/2014/main" val="1562072240"/>
                    </a:ext>
                  </a:extLst>
                </a:gridCol>
                <a:gridCol w="5329825">
                  <a:extLst>
                    <a:ext uri="{9D8B030D-6E8A-4147-A177-3AD203B41FA5}">
                      <a16:colId xmlns:a16="http://schemas.microsoft.com/office/drawing/2014/main" val="420216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INDEX </a:t>
                      </a:r>
                      <a:r>
                        <a:rPr lang="en-US" sz="1800" b="0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index_name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 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column2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UNIQUE INDEX 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index_name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 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column2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INDEX 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idx_lastname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 Persons (LastName);</a:t>
                      </a: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INDEX 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idx_pname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 Persons (LastName, FirstName);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474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5682ED-BB82-46B8-87D7-3F0AD66C6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35275"/>
              </p:ext>
            </p:extLst>
          </p:nvPr>
        </p:nvGraphicFramePr>
        <p:xfrm>
          <a:off x="438411" y="3281819"/>
          <a:ext cx="812800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98966268"/>
                    </a:ext>
                  </a:extLst>
                </a:gridCol>
              </a:tblGrid>
              <a:tr h="3514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 INDEX </a:t>
                      </a:r>
                      <a:r>
                        <a:rPr lang="en-US" sz="1800" b="0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index_name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 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5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50547F-53D5-4884-997F-186F70BE0B1B}"/>
              </a:ext>
            </a:extLst>
          </p:cNvPr>
          <p:cNvSpPr txBox="1"/>
          <p:nvPr/>
        </p:nvSpPr>
        <p:spPr>
          <a:xfrm>
            <a:off x="381348" y="4687518"/>
            <a:ext cx="824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linkClick r:id="rId2"/>
              </a:rPr>
              <a:t>Indexing in MS Access 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9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DF8B-091E-4355-99A8-044B13AF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2" y="-203965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5148-6AF0-450E-BE05-C5D7ABD8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6" y="977030"/>
            <a:ext cx="11703484" cy="58809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Constraints can be specified when the table is created with the CREATE TABLE statement, or after the table is created with the ALTER TABLE statement.</a:t>
            </a:r>
          </a:p>
          <a:p>
            <a:r>
              <a:rPr lang="en-US" dirty="0">
                <a:solidFill>
                  <a:schemeClr val="bg1"/>
                </a:solidFill>
              </a:rPr>
              <a:t>SQL constraints are used to specify rules for the data in a table.</a:t>
            </a:r>
          </a:p>
          <a:p>
            <a:r>
              <a:rPr lang="en-US" dirty="0">
                <a:solidFill>
                  <a:schemeClr val="bg1"/>
                </a:solidFill>
              </a:rPr>
              <a:t>Constraints are used to limit the type of data that can go into a table. This ensures the accuracy and reliability of the data in the table. If there is any violation between the constraint and the data action, the action is aborted.</a:t>
            </a:r>
          </a:p>
          <a:p>
            <a:r>
              <a:rPr lang="en-US" dirty="0">
                <a:solidFill>
                  <a:schemeClr val="bg1"/>
                </a:solidFill>
              </a:rPr>
              <a:t>Constraints can be column level or table level. Column level constraints apply to a column, and table level constraints apply to the whole table.</a:t>
            </a:r>
          </a:p>
          <a:p>
            <a:r>
              <a:rPr lang="en-US" dirty="0">
                <a:solidFill>
                  <a:schemeClr val="bg1"/>
                </a:solidFill>
              </a:rPr>
              <a:t>The following constraints are commonly used in SQL:</a:t>
            </a:r>
          </a:p>
          <a:p>
            <a:r>
              <a:rPr lang="en-US" b="1" dirty="0">
                <a:solidFill>
                  <a:schemeClr val="bg1"/>
                </a:solidFill>
                <a:hlinkClick r:id="rId2"/>
              </a:rPr>
              <a:t>NOT NULL</a:t>
            </a:r>
            <a:r>
              <a:rPr lang="en-US" dirty="0">
                <a:solidFill>
                  <a:schemeClr val="bg1"/>
                </a:solidFill>
              </a:rPr>
              <a:t> - Ensures that a column cannot have a NULL value</a:t>
            </a:r>
          </a:p>
          <a:p>
            <a:r>
              <a:rPr lang="en-US" b="1" dirty="0">
                <a:solidFill>
                  <a:schemeClr val="bg1"/>
                </a:solidFill>
                <a:hlinkClick r:id="rId3"/>
              </a:rPr>
              <a:t>UNIQUE</a:t>
            </a:r>
            <a:r>
              <a:rPr lang="en-US" dirty="0">
                <a:solidFill>
                  <a:schemeClr val="bg1"/>
                </a:solidFill>
              </a:rPr>
              <a:t> - Ensures that all values in a column are different</a:t>
            </a:r>
          </a:p>
          <a:p>
            <a:r>
              <a:rPr lang="en-US" b="1" dirty="0">
                <a:solidFill>
                  <a:schemeClr val="bg1"/>
                </a:solidFill>
                <a:hlinkClick r:id="rId4"/>
              </a:rPr>
              <a:t>PRIMARY KEY</a:t>
            </a:r>
            <a:r>
              <a:rPr lang="en-US" dirty="0">
                <a:solidFill>
                  <a:schemeClr val="bg1"/>
                </a:solidFill>
              </a:rPr>
              <a:t> - A combination of a NOT NULL and UNIQUE. Uniquely identifies each row in a table</a:t>
            </a:r>
          </a:p>
          <a:p>
            <a:r>
              <a:rPr lang="en-US" b="1" dirty="0">
                <a:solidFill>
                  <a:schemeClr val="bg1"/>
                </a:solidFill>
                <a:hlinkClick r:id="rId5"/>
              </a:rPr>
              <a:t>FOREIGN KEY</a:t>
            </a:r>
            <a:r>
              <a:rPr lang="en-US" dirty="0">
                <a:solidFill>
                  <a:schemeClr val="bg1"/>
                </a:solidFill>
              </a:rPr>
              <a:t> - Uniquely identifies a row/record in another table</a:t>
            </a:r>
          </a:p>
          <a:p>
            <a:r>
              <a:rPr lang="en-US" b="1" dirty="0">
                <a:solidFill>
                  <a:schemeClr val="bg1"/>
                </a:solidFill>
                <a:hlinkClick r:id="rId6"/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 - Ensures that all values in a column satisfies a specific condition</a:t>
            </a:r>
          </a:p>
          <a:p>
            <a:r>
              <a:rPr lang="en-US" b="1" dirty="0">
                <a:solidFill>
                  <a:schemeClr val="bg1"/>
                </a:solidFill>
                <a:hlinkClick r:id="rId7"/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 - Sets a default value for a column when no value is specified</a:t>
            </a:r>
          </a:p>
          <a:p>
            <a:r>
              <a:rPr lang="en-US" b="1" dirty="0">
                <a:solidFill>
                  <a:schemeClr val="bg1"/>
                </a:solidFill>
                <a:hlinkClick r:id="rId8"/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 - Used to create and retrieve data from the database very quickly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363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effectLst/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E09B16-4874-4AF2-86A9-1E174C2000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94" name="Picture 2" descr="Image result for Thats all folks">
            <a:extLst>
              <a:ext uri="{FF2B5EF4-FFF2-40B4-BE49-F238E27FC236}">
                <a16:creationId xmlns:a16="http://schemas.microsoft.com/office/drawing/2014/main" id="{355C9921-994B-46E7-9150-31EB78EF6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1" b="2640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557AC3B-63D5-4181-AD35-0D051F7C822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2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>
                <a:solidFill>
                  <a:schemeClr val="bg1"/>
                </a:solidFill>
              </a:rPr>
              <a:t>Conceptual Data Model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26" y="529924"/>
            <a:ext cx="5038725" cy="5781675"/>
          </a:xfrm>
          <a:prstGeom prst="rect">
            <a:avLst/>
          </a:prstGeom>
        </p:spPr>
      </p:pic>
      <p:pic>
        <p:nvPicPr>
          <p:cNvPr id="3074" name="Picture 2" descr="https://lh6.googleusercontent.com/m7H-nCEjU8msFIh9Tia70wzz6t_195Hq-Yi_pWoi6MwgOEiLAdTYCv75LrLTTW5SdlapJvtrIkAvfXCcMCcLqxXZdPKqrUqXEa8CT94uhLHa5mwZr4JtrpiMHZ9l4TDY_w3lAu5cUQ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78" y="2968711"/>
            <a:ext cx="36671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6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63920"/>
              </p:ext>
            </p:extLst>
          </p:nvPr>
        </p:nvGraphicFramePr>
        <p:xfrm>
          <a:off x="1520792" y="719666"/>
          <a:ext cx="9326880" cy="560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704074394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1200686508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3585266132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1168292696"/>
                    </a:ext>
                  </a:extLst>
                </a:gridCol>
              </a:tblGrid>
              <a:tr h="480280">
                <a:tc>
                  <a:txBody>
                    <a:bodyPr/>
                    <a:lstStyle/>
                    <a:p>
                      <a:r>
                        <a:rPr lang="en-NZ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CONCEPTUAL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LOGICAL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30673"/>
                  </a:ext>
                </a:extLst>
              </a:tr>
              <a:tr h="620224">
                <a:tc>
                  <a:txBody>
                    <a:bodyPr/>
                    <a:lstStyle/>
                    <a:p>
                      <a:r>
                        <a:rPr lang="en-NZ" dirty="0"/>
                        <a:t>Entity Names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71252"/>
                  </a:ext>
                </a:extLst>
              </a:tr>
              <a:tr h="620224">
                <a:tc>
                  <a:txBody>
                    <a:bodyPr/>
                    <a:lstStyle/>
                    <a:p>
                      <a:r>
                        <a:rPr lang="en-NZ" dirty="0"/>
                        <a:t>Entity Relationships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43355"/>
                  </a:ext>
                </a:extLst>
              </a:tr>
              <a:tr h="620224">
                <a:tc>
                  <a:txBody>
                    <a:bodyPr/>
                    <a:lstStyle/>
                    <a:p>
                      <a:r>
                        <a:rPr lang="en-NZ" dirty="0"/>
                        <a:t>Attributes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47294"/>
                  </a:ext>
                </a:extLst>
              </a:tr>
              <a:tr h="620224">
                <a:tc>
                  <a:txBody>
                    <a:bodyPr/>
                    <a:lstStyle/>
                    <a:p>
                      <a:r>
                        <a:rPr lang="en-NZ" dirty="0"/>
                        <a:t>Primary Keys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30196"/>
                  </a:ext>
                </a:extLst>
              </a:tr>
              <a:tr h="620224">
                <a:tc>
                  <a:txBody>
                    <a:bodyPr/>
                    <a:lstStyle/>
                    <a:p>
                      <a:r>
                        <a:rPr lang="en-NZ" dirty="0"/>
                        <a:t>Foreign Keys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74289"/>
                  </a:ext>
                </a:extLst>
              </a:tr>
              <a:tr h="633667">
                <a:tc>
                  <a:txBody>
                    <a:bodyPr/>
                    <a:lstStyle/>
                    <a:p>
                      <a:r>
                        <a:rPr lang="en-NZ" dirty="0"/>
                        <a:t>Tables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  <a:endParaRPr lang="en-NZ" dirty="0"/>
                    </a:p>
                    <a:p>
                      <a:pPr algn="ctr"/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91591"/>
                  </a:ext>
                </a:extLst>
              </a:tr>
              <a:tr h="536211">
                <a:tc>
                  <a:txBody>
                    <a:bodyPr/>
                    <a:lstStyle/>
                    <a:p>
                      <a:r>
                        <a:rPr lang="en-NZ" dirty="0"/>
                        <a:t>Column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</a:p>
                    <a:p>
                      <a:pPr algn="ctr"/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17054"/>
                  </a:ext>
                </a:extLst>
              </a:tr>
              <a:tr h="480280">
                <a:tc>
                  <a:txBody>
                    <a:bodyPr/>
                    <a:lstStyle/>
                    <a:p>
                      <a:r>
                        <a:rPr lang="en-NZ" dirty="0"/>
                        <a:t>Column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ym typeface="Wingdings" panose="05000000000000000000" pitchFamily="2" charset="2"/>
                        </a:rPr>
                        <a:t>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89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20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13" y="577550"/>
            <a:ext cx="8450541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13" y="2759804"/>
            <a:ext cx="8450541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13" y="4755420"/>
            <a:ext cx="8450541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7441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464</TotalTime>
  <Words>4303</Words>
  <Application>Microsoft Office PowerPoint</Application>
  <PresentationFormat>Widescreen</PresentationFormat>
  <Paragraphs>910</Paragraphs>
  <Slides>65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Corbel</vt:lpstr>
      <vt:lpstr>Wingdings</vt:lpstr>
      <vt:lpstr>Basis</vt:lpstr>
      <vt:lpstr>DAT502  </vt:lpstr>
      <vt:lpstr>PowerPoint Presentation</vt:lpstr>
      <vt:lpstr>PowerPoint Presentation</vt:lpstr>
      <vt:lpstr>TERMS</vt:lpstr>
      <vt:lpstr>Keys</vt:lpstr>
      <vt:lpstr>Referential Integrity</vt:lpstr>
      <vt:lpstr>Data Modelling</vt:lpstr>
      <vt:lpstr>PowerPoint Presentation</vt:lpstr>
      <vt:lpstr>PowerPoint Presentation</vt:lpstr>
      <vt:lpstr>PowerPoint Presentation</vt:lpstr>
      <vt:lpstr>PowerPoint Presentation</vt:lpstr>
      <vt:lpstr>Normalisation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Data Modelling</vt:lpstr>
      <vt:lpstr>Logical Model is Relational</vt:lpstr>
      <vt:lpstr>Physical Data Design</vt:lpstr>
      <vt:lpstr>Data Dictionary</vt:lpstr>
      <vt:lpstr>PowerPoint Presentation</vt:lpstr>
      <vt:lpstr>SQL</vt:lpstr>
      <vt:lpstr>Data Definition Language (DDL)</vt:lpstr>
      <vt:lpstr>Data Manipulation Language (DML)</vt:lpstr>
      <vt:lpstr>DML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Forms</vt:lpstr>
      <vt:lpstr>PowerPoint Presentation</vt:lpstr>
      <vt:lpstr>Indexes</vt:lpstr>
      <vt:lpstr>PowerPoint Presentation</vt:lpstr>
      <vt:lpstr>CONSTRAINTS</vt:lpstr>
      <vt:lpstr>PowerPoint Presentation</vt:lpstr>
    </vt:vector>
  </TitlesOfParts>
  <Company>NMIT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DAT502  </dc:title>
  <dc:creator>Liz Trudeau</dc:creator>
  <cp:lastModifiedBy>Liz Trudeau</cp:lastModifiedBy>
  <cp:revision>38</cp:revision>
  <dcterms:created xsi:type="dcterms:W3CDTF">2017-10-10T02:31:50Z</dcterms:created>
  <dcterms:modified xsi:type="dcterms:W3CDTF">2017-10-15T00:54:59Z</dcterms:modified>
</cp:coreProperties>
</file>