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55157D-3BE2-4B8B-8A4C-AB7D4A5EF258}">
  <a:tblStyle styleId="{EA55157D-3BE2-4B8B-8A4C-AB7D4A5EF2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648b50eb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648b50eb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648b50eb8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648b50eb8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6232ba5e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6232ba5e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6232ba5e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6232ba5e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634291ab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634291ab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634291ab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634291ab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61ad2c7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61ad2c7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6232ba5e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6232ba5e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6232ba5e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6232ba5e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6232ba5e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6232ba5e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6232ba5e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6232ba5e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634291ab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634291a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634291ab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634291ab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634291ab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634291ab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ata.world/datasets/solar" TargetMode="External"/><Relationship Id="rId4" Type="http://schemas.openxmlformats.org/officeDocument/2006/relationships/hyperlink" Target="https://stackoverflow.com/questions/1120140/how-can-i-read-and-parse-csv-files-in-c" TargetMode="External"/><Relationship Id="rId5" Type="http://schemas.openxmlformats.org/officeDocument/2006/relationships/hyperlink" Target="https://solarcar.mst.edu/wp-content/uploads/sites/14/2019/10/Data-Collection-and-Analysis-Techniques-for-Solar-Car-Telemetry-Data.pdf" TargetMode="External"/><Relationship Id="rId6" Type="http://schemas.openxmlformats.org/officeDocument/2006/relationships/hyperlink" Target="https://www.lrde.epita.fr/~bleton/doc/parallel-depth-first-search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oday.appstate.edu/2021/08/12/sunergy-wins" TargetMode="External"/><Relationship Id="rId4" Type="http://schemas.openxmlformats.org/officeDocument/2006/relationships/hyperlink" Target="http://www.baeldung.com/cs/quicksort-vs-heapsort" TargetMode="External"/><Relationship Id="rId5" Type="http://schemas.openxmlformats.org/officeDocument/2006/relationships/hyperlink" Target="https://iq.opengenus.org/parallel-quicksort" TargetMode="External"/><Relationship Id="rId6" Type="http://schemas.openxmlformats.org/officeDocument/2006/relationships/hyperlink" Target="https://linuxhint.com/merge-sort-pyth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918900" y="1847700"/>
            <a:ext cx="7306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/>
              <a:t>Quick-Merge Sorting Parallelization</a:t>
            </a:r>
            <a:endParaRPr sz="3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/>
              <a:t>With Solar Vehicle Applications</a:t>
            </a:r>
            <a:endParaRPr sz="342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Logan Richardson &amp; Isaac Allen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393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Speedups </a:t>
            </a:r>
            <a:br>
              <a:rPr lang="en" sz="2600"/>
            </a:br>
            <a:r>
              <a:rPr lang="en" sz="2600"/>
              <a:t>(Average of 5 Runs / 10K data Size)</a:t>
            </a:r>
            <a:endParaRPr sz="2600"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819150" y="1796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22"/>
          <p:cNvGraphicFramePr/>
          <p:nvPr/>
        </p:nvGraphicFramePr>
        <p:xfrm>
          <a:off x="819125" y="1348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{EA55157D-3BE2-4B8B-8A4C-AB7D4A5EF258}</a:tableStyleId>
              </a:tblPr>
              <a:tblGrid>
                <a:gridCol w="2112475"/>
                <a:gridCol w="3115700"/>
                <a:gridCol w="2614100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# Threads (Y)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Merge Sort (Rose Data)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-n 10k -t Y -m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Quicksort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(Rose Data)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-n 10k -t Y -q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1.524744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1.214641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1.833836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2.155357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1.580675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1.846779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1.593436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1.233407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1.225889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1.159587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0.459724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0.281805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819150" y="289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Speedups </a:t>
            </a:r>
            <a:br>
              <a:rPr lang="en" sz="2600"/>
            </a:br>
            <a:r>
              <a:rPr lang="en" sz="2600"/>
              <a:t>(Average of 5 Runs / 10K data Size)</a:t>
            </a:r>
            <a:endParaRPr sz="2600"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819150" y="1796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50" y="1243675"/>
            <a:ext cx="60864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Challenges we faced</a:t>
            </a:r>
            <a:endParaRPr sz="4000"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GPU Quicksort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Inaccessible</a:t>
            </a:r>
            <a:r>
              <a:rPr lang="en" sz="3000"/>
              <a:t> documentation / UML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Time Constraints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strike="sngStrike"/>
              <a:t>Speedups</a:t>
            </a:r>
            <a:r>
              <a:rPr lang="en" sz="3000"/>
              <a:t> &gt;&gt;</a:t>
            </a:r>
            <a:r>
              <a:rPr lang="en" sz="3000"/>
              <a:t> </a:t>
            </a:r>
            <a:r>
              <a:rPr lang="en" sz="3000" strike="sngStrike"/>
              <a:t>Slowdowns</a:t>
            </a:r>
            <a:r>
              <a:rPr lang="en" sz="3000"/>
              <a:t> &gt;&gt; WE FIXED IT!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819150" y="554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Future</a:t>
            </a:r>
            <a:r>
              <a:rPr lang="en" sz="4000"/>
              <a:t> Ideas</a:t>
            </a:r>
            <a:endParaRPr sz="4000"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819150" y="1509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Features: Choose sort variable, choose pivot</a:t>
            </a:r>
            <a:endParaRPr sz="3000"/>
          </a:p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Graphical user interface / Polished app</a:t>
            </a:r>
            <a:endParaRPr sz="3000"/>
          </a:p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Implementing GPU Quicksort</a:t>
            </a:r>
            <a:endParaRPr sz="3000"/>
          </a:p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Requests from Sunergy team members</a:t>
            </a:r>
            <a:endParaRPr sz="3000"/>
          </a:p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Imp. bash script to take avg speedup/100 runs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875750" y="587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Sources</a:t>
            </a:r>
            <a:endParaRPr sz="4000"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819150" y="1542350"/>
            <a:ext cx="75057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Websites</a:t>
            </a:r>
            <a:endParaRPr b="1" sz="20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uFill>
                  <a:noFill/>
                </a:uFill>
                <a:hlinkClick r:id="rId3"/>
              </a:rPr>
              <a:t>https://data.world/datasets/solar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uFill>
                  <a:noFill/>
                </a:uFill>
                <a:hlinkClick r:id="rId4"/>
              </a:rPr>
              <a:t>https://stackoverflow.com/questions/1120140/how-can-i-read-and-parse-csv-files-in-c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www.baeldung.com/cs/quicksort-vs-heapsort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 u="sng"/>
              <a:t>Papers / Books</a:t>
            </a:r>
            <a:endParaRPr b="1" sz="2000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uFill>
                  <a:noFill/>
                </a:uFill>
                <a:hlinkClick r:id="rId5"/>
              </a:rPr>
              <a:t>https://solarcar.mst.edu/wp-content/uploads/sites/14/2019/10/Data-Collection-and-Analysis-Techniques-for-Solar-Car-Telemetry-Data.pdf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uFill>
                  <a:noFill/>
                </a:uFill>
                <a:hlinkClick r:id="rId6"/>
              </a:rPr>
              <a:t>https://www.lrde.epita.fr/~bleton/doc/parallel-depth-first-search.pdf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Quicksort: an improved GPU-based implementation of quicksort </a:t>
            </a:r>
            <a:r>
              <a:rPr lang="en" sz="1000"/>
              <a:t>by Daniel Cederman &amp; Philippas Tsigas</a:t>
            </a:r>
            <a:endParaRPr sz="1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Parallel Programming, Concepts and Practice, textbook </a:t>
            </a:r>
            <a:r>
              <a:rPr lang="en" sz="700"/>
              <a:t>by Bertil Schmidt, Jorge Gonazales-Dominguez, Christian Hundt, &amp; Moritz Schlarb</a:t>
            </a:r>
            <a:endParaRPr sz="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875750" y="587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Sources</a:t>
            </a:r>
            <a:endParaRPr sz="4000"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345450" y="1480925"/>
            <a:ext cx="83910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Images</a:t>
            </a:r>
            <a:endParaRPr b="1" sz="2000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“Rose” - Solar Car, Team Sunergy 		</a:t>
            </a:r>
            <a:r>
              <a:rPr lang="en">
                <a:uFill>
                  <a:noFill/>
                </a:uFill>
                <a:hlinkClick r:id="rId3"/>
              </a:rPr>
              <a:t>https://today.appstate.edu/2021/08/12/sunergy-wins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 Sunergy Dataset			Team Sunergy Data Archives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Sequential Quicksort 	 		</a:t>
            </a:r>
            <a:r>
              <a:rPr lang="en">
                <a:uFill>
                  <a:noFill/>
                </a:uFill>
                <a:hlinkClick r:id="rId4"/>
              </a:rPr>
              <a:t>www.baeldung.com/cs/quicksort-vs-heapsort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Parallelized Quicksort 	 		</a:t>
            </a:r>
            <a:r>
              <a:rPr lang="en">
                <a:uFill>
                  <a:noFill/>
                </a:uFill>
                <a:hlinkClick r:id="rId5"/>
              </a:rPr>
              <a:t>https://iq.opengenus.org/parallel-quicksort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Sequential Merge Sort 			</a:t>
            </a:r>
            <a:r>
              <a:rPr lang="en">
                <a:uFill>
                  <a:noFill/>
                </a:uFill>
                <a:hlinkClick r:id="rId6"/>
              </a:rPr>
              <a:t>https://linuxhint.com/merge-sort-python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Parallelized Merge Sort			</a:t>
            </a:r>
            <a:r>
              <a:rPr lang="en" sz="1100"/>
              <a:t>https://www.dcc.fc.up.pt/~ricroc/aulas/1516/cp/apontamentos/slides_sorting.pdf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Description of Project</a:t>
            </a:r>
            <a:endParaRPr sz="40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00200"/>
            <a:ext cx="7505700" cy="26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Parallelized</a:t>
            </a:r>
            <a:r>
              <a:rPr lang="en" sz="1600"/>
              <a:t> quickSort using OpenMP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Goals: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Practice </a:t>
            </a:r>
            <a:r>
              <a:rPr lang="en" sz="1400"/>
              <a:t>parallel programming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Build a useful tool for Team Sunergy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 Procedure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Scan dataset into data structure from comma separated value file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Sort  dataset with sequential quicksort and/or sequential merge sort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Sort data with parallelized quicksort and/or parallelized merge sort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Report speedup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59850"/>
            <a:ext cx="7505700" cy="13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Team Sunergy: 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Solar Vehicle Applications</a:t>
            </a:r>
            <a:endParaRPr sz="4000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200" y="1933548"/>
            <a:ext cx="3775975" cy="251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394600" y="1945425"/>
            <a:ext cx="44766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●"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Optimize data sorting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●"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driven strategy analysis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●"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Advance Sustain. Tech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585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Dataset</a:t>
            </a:r>
            <a:endParaRPr sz="40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00" y="1686425"/>
            <a:ext cx="5332500" cy="28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5946325" y="1800200"/>
            <a:ext cx="27351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Sunergy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Battery Management System live race data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30 unique Variables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Over 78,000 Data points generated in 7 hours.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54525" y="670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Sequential Quicksort </a:t>
            </a:r>
            <a:r>
              <a:rPr lang="en" sz="4000"/>
              <a:t>Algorithm</a:t>
            </a:r>
            <a:endParaRPr sz="4000"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459875" y="1625025"/>
            <a:ext cx="5122500" cy="26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Key </a:t>
            </a:r>
            <a:r>
              <a:rPr b="1" lang="en" sz="3000">
                <a:solidFill>
                  <a:schemeClr val="lt1"/>
                </a:solidFill>
              </a:rPr>
              <a:t>Aspects</a:t>
            </a:r>
            <a:endParaRPr b="1" sz="3000">
              <a:solidFill>
                <a:schemeClr val="lt1"/>
              </a:solidFill>
            </a:endParaRPr>
          </a:p>
          <a:p>
            <a:pPr indent="-3905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Left / Right Pointer</a:t>
            </a:r>
            <a:endParaRPr sz="3000"/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Choose pivot</a:t>
            </a:r>
            <a:endParaRPr sz="3000"/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L &amp; R move inward</a:t>
            </a:r>
            <a:endParaRPr sz="3000"/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Swap numbers around pivot</a:t>
            </a:r>
            <a:endParaRPr sz="3000"/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Divide &amp; c</a:t>
            </a:r>
            <a:r>
              <a:rPr lang="en" sz="3000"/>
              <a:t>onquer</a:t>
            </a:r>
            <a:r>
              <a:rPr lang="en" sz="3000"/>
              <a:t> strategy</a:t>
            </a:r>
            <a:endParaRPr sz="30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900" y="1440775"/>
            <a:ext cx="2623959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5714625" y="4414775"/>
            <a:ext cx="2596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Source: www.baeldung.com/cs/quicksort-vs-heapsor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00" y="1517196"/>
            <a:ext cx="4747025" cy="25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562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Parallelized Quicksort </a:t>
            </a:r>
            <a:r>
              <a:rPr lang="en" sz="4000"/>
              <a:t>Algorithm</a:t>
            </a:r>
            <a:endParaRPr sz="4000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4492600" y="1365725"/>
            <a:ext cx="4209600" cy="28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Key Aspect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Recursive partitioning divided among threads up to 2* thread Count</a:t>
            </a:r>
            <a:endParaRPr sz="3000"/>
          </a:p>
        </p:txBody>
      </p:sp>
      <p:sp>
        <p:nvSpPr>
          <p:cNvPr id="165" name="Google Shape;165;p18"/>
          <p:cNvSpPr txBox="1"/>
          <p:nvPr/>
        </p:nvSpPr>
        <p:spPr>
          <a:xfrm>
            <a:off x="1666263" y="3886025"/>
            <a:ext cx="219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Source: https://iq.opengenus.org/parallel-quicksort/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075" y="1476175"/>
            <a:ext cx="3910941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713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Sequential Merge Sort Algorithm</a:t>
            </a:r>
            <a:endParaRPr sz="40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445725" y="1667625"/>
            <a:ext cx="4450200" cy="26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Key Aspects</a:t>
            </a:r>
            <a:endParaRPr sz="3200"/>
          </a:p>
          <a:p>
            <a:pPr indent="-40481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Divides data until single element reached</a:t>
            </a:r>
            <a:endParaRPr sz="3000"/>
          </a:p>
          <a:p>
            <a:pPr indent="-4048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Then “merges” together</a:t>
            </a:r>
            <a:endParaRPr sz="3000"/>
          </a:p>
          <a:p>
            <a:pPr indent="-4048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Divide &amp; conquer strategy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5663100" y="4252050"/>
            <a:ext cx="205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Source: https://linuxhint.com/merge-sort-python/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730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Parallelized Merge Sort Algorithm</a:t>
            </a:r>
            <a:endParaRPr sz="4000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4821075" y="1685050"/>
            <a:ext cx="3715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3">
                <a:solidFill>
                  <a:schemeClr val="lt1"/>
                </a:solidFill>
              </a:rPr>
              <a:t>Key Aspects</a:t>
            </a:r>
            <a:endParaRPr sz="3903"/>
          </a:p>
          <a:p>
            <a:pPr indent="-3762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Recursively divides sequences amongst threads</a:t>
            </a:r>
            <a:endParaRPr sz="3000"/>
          </a:p>
          <a:p>
            <a:pPr indent="-3762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Main thread in charge of merging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99" y="1630850"/>
            <a:ext cx="4361800" cy="27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/>
        </p:nvSpPr>
        <p:spPr>
          <a:xfrm>
            <a:off x="973300" y="4375800"/>
            <a:ext cx="3485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Source: https://www.dcc.fc.up.pt/~ricroc/aulas/1516/cp/apontamentos/slides_sorting.pdf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19150" y="445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Quicksort vs. Merge Sort</a:t>
            </a:r>
            <a:endParaRPr sz="4000"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80225" y="1289350"/>
            <a:ext cx="4186800" cy="3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/>
              <a:t>Quicksort</a:t>
            </a:r>
            <a:endParaRPr b="1" sz="2200" u="sng"/>
          </a:p>
          <a:p>
            <a:pPr indent="-368300" lvl="1" marL="914400" rtl="0" algn="l">
              <a:spcBef>
                <a:spcPts val="12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Internal Alg.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Efficiency dependent on pivot points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Less effective on large datasets </a:t>
            </a:r>
            <a:endParaRPr sz="2200"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4270075" y="1289350"/>
            <a:ext cx="4672200" cy="3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/>
              <a:t>Merge Sort</a:t>
            </a:r>
            <a:endParaRPr b="1" sz="2200" u="sng"/>
          </a:p>
          <a:p>
            <a:pPr indent="-368300" lvl="1" marL="914400" rtl="0" algn="l">
              <a:spcBef>
                <a:spcPts val="12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External Alg.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Uses aux. arrays (more memory)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Works well on large datasets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