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1" r:id="rId5"/>
    <p:sldId id="280" r:id="rId6"/>
    <p:sldId id="281" r:id="rId7"/>
    <p:sldId id="282" r:id="rId8"/>
    <p:sldId id="283" r:id="rId9"/>
    <p:sldId id="284" r:id="rId10"/>
    <p:sldId id="285" r:id="rId11"/>
    <p:sldId id="286" r:id="rId12"/>
    <p:sldId id="258" r:id="rId13"/>
    <p:sldId id="287" r:id="rId14"/>
    <p:sldId id="259" r:id="rId15"/>
    <p:sldId id="279" r:id="rId16"/>
    <p:sldId id="262" r:id="rId17"/>
    <p:sldId id="264" r:id="rId18"/>
    <p:sldId id="276" r:id="rId19"/>
    <p:sldId id="277" r:id="rId20"/>
    <p:sldId id="263" r:id="rId21"/>
    <p:sldId id="269" r:id="rId22"/>
    <p:sldId id="271" r:id="rId23"/>
    <p:sldId id="272" r:id="rId24"/>
    <p:sldId id="273" r:id="rId25"/>
    <p:sldId id="274" r:id="rId26"/>
    <p:sldId id="275"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2" autoAdjust="0"/>
    <p:restoredTop sz="86040" autoAdjust="0"/>
  </p:normalViewPr>
  <p:slideViewPr>
    <p:cSldViewPr snapToGrid="0">
      <p:cViewPr varScale="1">
        <p:scale>
          <a:sx n="74" d="100"/>
          <a:sy n="74" d="100"/>
        </p:scale>
        <p:origin x="9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建筑物内部信息检索系统（对于商场，则是可以检索商家的信息；对于办公楼，则是可以检索不同的办公区域的信息</a:t>
            </a:r>
            <a:r>
              <a:rPr lang="en-US" altLang="zh-CN"/>
              <a:t>……</a:t>
            </a:r>
            <a:r>
              <a:rPr lang="zh-CN" altLang="en-US"/>
              <a: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建筑物内部信息检索系统（对于商场，则是可以检索商家的信息；对于办公楼，则是可以检索不同的办公区域的信息</a:t>
            </a:r>
            <a:r>
              <a:rPr lang="en-US" altLang="zh-CN"/>
              <a:t>……</a:t>
            </a:r>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r>
              <a:rPr lang="en-US" altLang="zh-CN"/>
              <a:t>1</a:t>
            </a:r>
            <a:r>
              <a:rPr lang="zh-CN" altLang="en-US"/>
              <a:t>）用户可以在上传地图的同时，上传建筑物内部各个区域划分的信息（如名称、功能类别、营业时间等）</a:t>
            </a:r>
            <a:endParaRPr lang="zh-CN" altLang="en-US"/>
          </a:p>
          <a:p>
            <a:r>
              <a:rPr lang="zh-CN" altLang="en-US"/>
              <a:t>（</a:t>
            </a:r>
            <a:r>
              <a:rPr lang="en-US" altLang="zh-CN"/>
              <a:t>2</a:t>
            </a:r>
            <a:r>
              <a:rPr lang="zh-CN" altLang="en-US"/>
              <a:t>）用户可以检索整个建筑物内的区域信息：按名称</a:t>
            </a:r>
            <a:r>
              <a:rPr lang="en-US" altLang="zh-CN"/>
              <a:t>/</a:t>
            </a:r>
            <a:r>
              <a:rPr lang="zh-CN" altLang="en-US"/>
              <a:t>功能类别</a:t>
            </a:r>
            <a:r>
              <a:rPr lang="en-US" altLang="zh-CN"/>
              <a:t>/</a:t>
            </a:r>
            <a:r>
              <a:rPr lang="zh-CN" altLang="en-US"/>
              <a:t>当前是否还在营业</a:t>
            </a:r>
            <a:r>
              <a:rPr lang="en-US" altLang="zh-CN"/>
              <a:t>...</a:t>
            </a:r>
            <a:r>
              <a:rPr lang="zh-CN" altLang="en-US"/>
              <a:t>检索</a:t>
            </a:r>
            <a:endParaRPr lang="zh-CN" altLang="en-US"/>
          </a:p>
          <a:p>
            <a:r>
              <a:rPr lang="zh-CN" altLang="en-US"/>
              <a:t>（</a:t>
            </a:r>
            <a:r>
              <a:rPr lang="en-US" altLang="zh-CN"/>
              <a:t>3</a:t>
            </a:r>
            <a:r>
              <a:rPr lang="zh-CN" altLang="en-US"/>
              <a:t>）用户可以对每个区域进行评论（例如，评论商家的服务态度</a:t>
            </a:r>
            <a:r>
              <a:rPr lang="en-US" altLang="zh-CN"/>
              <a:t>/</a:t>
            </a:r>
            <a:r>
              <a:rPr lang="zh-CN" altLang="en-US"/>
              <a:t>产品质量等；评论办公场所的服务态度</a:t>
            </a:r>
            <a:r>
              <a:rPr lang="en-US" altLang="zh-CN"/>
              <a:t>/</a:t>
            </a:r>
            <a:r>
              <a:rPr lang="zh-CN" altLang="en-US"/>
              <a:t>办事效率等）、评分</a:t>
            </a:r>
            <a:endParaRPr lang="zh-CN" altLang="en-US"/>
          </a:p>
          <a:p>
            <a:r>
              <a:rPr lang="zh-CN" altLang="en-US"/>
              <a:t>（</a:t>
            </a:r>
            <a:r>
              <a:rPr lang="en-US" altLang="zh-CN"/>
              <a:t>4</a:t>
            </a:r>
            <a:r>
              <a:rPr lang="zh-CN" altLang="en-US"/>
              <a:t>）系统可以为用户推荐商家：系统可以根据评论或评分矩阵等进行预测</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a:t>
            </a:r>
            <a:r>
              <a:rPr lang="en-US" altLang="zh-CN" dirty="0"/>
              <a:t>1</a:t>
            </a:r>
            <a:r>
              <a:rPr lang="zh-CN" altLang="en-US" dirty="0"/>
              <a:t>）用户可以在上传地图的同时，上传建筑物内部各个区域划分的信息（如名称、功能类别、营业时间等）</a:t>
            </a:r>
            <a:endParaRPr lang="zh-CN" altLang="en-US" dirty="0"/>
          </a:p>
          <a:p>
            <a:r>
              <a:rPr lang="zh-CN" altLang="en-US" dirty="0"/>
              <a:t>（</a:t>
            </a:r>
            <a:r>
              <a:rPr lang="en-US" altLang="zh-CN" dirty="0"/>
              <a:t>2</a:t>
            </a:r>
            <a:r>
              <a:rPr lang="zh-CN" altLang="en-US" dirty="0"/>
              <a:t>）用户可以检索整个建筑物内的区域信息：按名称</a:t>
            </a:r>
            <a:r>
              <a:rPr lang="en-US" altLang="zh-CN" dirty="0"/>
              <a:t>/</a:t>
            </a:r>
            <a:r>
              <a:rPr lang="zh-CN" altLang="en-US" dirty="0"/>
              <a:t>功能类别</a:t>
            </a:r>
            <a:r>
              <a:rPr lang="en-US" altLang="zh-CN" dirty="0"/>
              <a:t>/</a:t>
            </a:r>
            <a:r>
              <a:rPr lang="zh-CN" altLang="en-US" dirty="0"/>
              <a:t>当前是否还在营业</a:t>
            </a:r>
            <a:r>
              <a:rPr lang="en-US" altLang="zh-CN" dirty="0"/>
              <a:t>...</a:t>
            </a:r>
            <a:r>
              <a:rPr lang="zh-CN" altLang="en-US" dirty="0"/>
              <a:t>检索</a:t>
            </a:r>
            <a:endParaRPr lang="zh-CN" altLang="en-US" dirty="0"/>
          </a:p>
          <a:p>
            <a:r>
              <a:rPr lang="zh-CN" altLang="en-US" dirty="0"/>
              <a:t>（</a:t>
            </a:r>
            <a:r>
              <a:rPr lang="en-US" altLang="zh-CN" dirty="0"/>
              <a:t>3</a:t>
            </a:r>
            <a:r>
              <a:rPr lang="zh-CN" altLang="en-US" dirty="0"/>
              <a:t>）用户可以对每个区域进行评论（例如，评论商家的服务态度</a:t>
            </a:r>
            <a:r>
              <a:rPr lang="en-US" altLang="zh-CN" dirty="0"/>
              <a:t>/</a:t>
            </a:r>
            <a:r>
              <a:rPr lang="zh-CN" altLang="en-US" dirty="0"/>
              <a:t>产品质量等；评论办公场所的服务态度</a:t>
            </a:r>
            <a:r>
              <a:rPr lang="en-US" altLang="zh-CN" dirty="0"/>
              <a:t>/</a:t>
            </a:r>
            <a:r>
              <a:rPr lang="zh-CN" altLang="en-US" dirty="0"/>
              <a:t>办事效率等）、评分</a:t>
            </a:r>
            <a:endParaRPr lang="zh-CN" altLang="en-US" dirty="0"/>
          </a:p>
          <a:p>
            <a:r>
              <a:rPr lang="zh-CN" altLang="en-US" dirty="0"/>
              <a:t>（</a:t>
            </a:r>
            <a:r>
              <a:rPr lang="en-US" altLang="zh-CN" dirty="0"/>
              <a:t>4</a:t>
            </a:r>
            <a:r>
              <a:rPr lang="zh-CN" altLang="en-US" dirty="0"/>
              <a:t>）系统可以为用户推荐商家：系统可以根据评论或评分矩阵等进行预测</a:t>
            </a:r>
            <a:endParaRPr lang="zh-CN" altLang="en-US" dirty="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r>
              <a:rPr lang="en-US" altLang="zh-CN"/>
              <a:t>1</a:t>
            </a:r>
            <a:r>
              <a:rPr lang="zh-CN" altLang="en-US"/>
              <a:t>）用户可以在上传地图的同时，上传建筑物内部各个区域划分的信息（如名称、功能类别、营业时间等）</a:t>
            </a:r>
            <a:endParaRPr lang="zh-CN" altLang="en-US"/>
          </a:p>
          <a:p>
            <a:r>
              <a:rPr lang="zh-CN" altLang="en-US"/>
              <a:t>（</a:t>
            </a:r>
            <a:r>
              <a:rPr lang="en-US" altLang="zh-CN"/>
              <a:t>2</a:t>
            </a:r>
            <a:r>
              <a:rPr lang="zh-CN" altLang="en-US"/>
              <a:t>）用户可以检索整个建筑物内的区域信息：按名称</a:t>
            </a:r>
            <a:r>
              <a:rPr lang="en-US" altLang="zh-CN"/>
              <a:t>/</a:t>
            </a:r>
            <a:r>
              <a:rPr lang="zh-CN" altLang="en-US"/>
              <a:t>功能类别</a:t>
            </a:r>
            <a:r>
              <a:rPr lang="en-US" altLang="zh-CN"/>
              <a:t>/</a:t>
            </a:r>
            <a:r>
              <a:rPr lang="zh-CN" altLang="en-US"/>
              <a:t>当前是否还在营业</a:t>
            </a:r>
            <a:r>
              <a:rPr lang="en-US" altLang="zh-CN"/>
              <a:t>...</a:t>
            </a:r>
            <a:r>
              <a:rPr lang="zh-CN" altLang="en-US"/>
              <a:t>检索</a:t>
            </a:r>
            <a:endParaRPr lang="zh-CN" altLang="en-US"/>
          </a:p>
          <a:p>
            <a:r>
              <a:rPr lang="zh-CN" altLang="en-US"/>
              <a:t>（</a:t>
            </a:r>
            <a:r>
              <a:rPr lang="en-US" altLang="zh-CN"/>
              <a:t>3</a:t>
            </a:r>
            <a:r>
              <a:rPr lang="zh-CN" altLang="en-US"/>
              <a:t>）用户可以对每个区域进行评论（例如，评论商家的服务态度</a:t>
            </a:r>
            <a:r>
              <a:rPr lang="en-US" altLang="zh-CN"/>
              <a:t>/</a:t>
            </a:r>
            <a:r>
              <a:rPr lang="zh-CN" altLang="en-US"/>
              <a:t>产品质量等；评论办公场所的服务态度</a:t>
            </a:r>
            <a:r>
              <a:rPr lang="en-US" altLang="zh-CN"/>
              <a:t>/</a:t>
            </a:r>
            <a:r>
              <a:rPr lang="zh-CN" altLang="en-US"/>
              <a:t>办事效率等）、评分</a:t>
            </a:r>
            <a:endParaRPr lang="zh-CN" altLang="en-US"/>
          </a:p>
          <a:p>
            <a:r>
              <a:rPr lang="zh-CN" altLang="en-US"/>
              <a:t>（</a:t>
            </a:r>
            <a:r>
              <a:rPr lang="en-US" altLang="zh-CN"/>
              <a:t>4</a:t>
            </a:r>
            <a:r>
              <a:rPr lang="zh-CN" altLang="en-US"/>
              <a:t>）系统可以为用户推荐商家：系统可以根据评论或评分矩阵等进行预测</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r>
              <a:rPr lang="en-US" altLang="zh-CN"/>
              <a:t>1</a:t>
            </a:r>
            <a:r>
              <a:rPr lang="zh-CN" altLang="en-US"/>
              <a:t>）用户可以在上传地图的同时，上传建筑物内部各个区域划分的信息（如名称、功能类别、营业时间等）</a:t>
            </a:r>
            <a:endParaRPr lang="zh-CN" altLang="en-US"/>
          </a:p>
          <a:p>
            <a:r>
              <a:rPr lang="zh-CN" altLang="en-US"/>
              <a:t>（</a:t>
            </a:r>
            <a:r>
              <a:rPr lang="en-US" altLang="zh-CN"/>
              <a:t>2</a:t>
            </a:r>
            <a:r>
              <a:rPr lang="zh-CN" altLang="en-US"/>
              <a:t>）用户可以检索整个建筑物内的区域信息：按名称</a:t>
            </a:r>
            <a:r>
              <a:rPr lang="en-US" altLang="zh-CN"/>
              <a:t>/</a:t>
            </a:r>
            <a:r>
              <a:rPr lang="zh-CN" altLang="en-US"/>
              <a:t>功能类别</a:t>
            </a:r>
            <a:r>
              <a:rPr lang="en-US" altLang="zh-CN"/>
              <a:t>/</a:t>
            </a:r>
            <a:r>
              <a:rPr lang="zh-CN" altLang="en-US"/>
              <a:t>当前是否还在营业</a:t>
            </a:r>
            <a:r>
              <a:rPr lang="en-US" altLang="zh-CN"/>
              <a:t>...</a:t>
            </a:r>
            <a:r>
              <a:rPr lang="zh-CN" altLang="en-US"/>
              <a:t>检索</a:t>
            </a:r>
            <a:endParaRPr lang="zh-CN" altLang="en-US"/>
          </a:p>
          <a:p>
            <a:r>
              <a:rPr lang="zh-CN" altLang="en-US"/>
              <a:t>（</a:t>
            </a:r>
            <a:r>
              <a:rPr lang="en-US" altLang="zh-CN"/>
              <a:t>3</a:t>
            </a:r>
            <a:r>
              <a:rPr lang="zh-CN" altLang="en-US"/>
              <a:t>）用户可以对每个区域进行评论（例如，评论商家的服务态度</a:t>
            </a:r>
            <a:r>
              <a:rPr lang="en-US" altLang="zh-CN"/>
              <a:t>/</a:t>
            </a:r>
            <a:r>
              <a:rPr lang="zh-CN" altLang="en-US"/>
              <a:t>产品质量等；评论办公场所的服务态度</a:t>
            </a:r>
            <a:r>
              <a:rPr lang="en-US" altLang="zh-CN"/>
              <a:t>/</a:t>
            </a:r>
            <a:r>
              <a:rPr lang="zh-CN" altLang="en-US"/>
              <a:t>办事效率等）、评分</a:t>
            </a:r>
            <a:endParaRPr lang="zh-CN" altLang="en-US"/>
          </a:p>
          <a:p>
            <a:r>
              <a:rPr lang="zh-CN" altLang="en-US"/>
              <a:t>（</a:t>
            </a:r>
            <a:r>
              <a:rPr lang="en-US" altLang="zh-CN"/>
              <a:t>4</a:t>
            </a:r>
            <a:r>
              <a:rPr lang="zh-CN" altLang="en-US"/>
              <a:t>）系统可以为用户推荐商家：系统可以根据评论或评分矩阵等进行预测</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a:fillRect/>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a:fillRect/>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92398" y="1719929"/>
            <a:ext cx="6815669" cy="1515533"/>
          </a:xfrm>
        </p:spPr>
        <p:txBody>
          <a:bodyPr/>
          <a:lstStyle/>
          <a:p>
            <a:r>
              <a:rPr lang="en-US" altLang="zh-CN" b="1" dirty="0">
                <a:latin typeface="Times New Roman" panose="02020603050405020304" pitchFamily="18" charset="0"/>
                <a:cs typeface="Times New Roman" panose="02020603050405020304" pitchFamily="18" charset="0"/>
              </a:rPr>
              <a:t>Database module</a:t>
            </a:r>
            <a:endParaRPr lang="zh-CN" altLang="en-US" dirty="0"/>
          </a:p>
        </p:txBody>
      </p:sp>
      <p:sp>
        <p:nvSpPr>
          <p:cNvPr id="3" name="副标题 2"/>
          <p:cNvSpPr>
            <a:spLocks noGrp="1"/>
          </p:cNvSpPr>
          <p:nvPr>
            <p:ph type="subTitle" idx="1"/>
          </p:nvPr>
        </p:nvSpPr>
        <p:spPr>
          <a:xfrm>
            <a:off x="7496175" y="3771900"/>
            <a:ext cx="2234565" cy="1539240"/>
          </a:xfrm>
        </p:spPr>
        <p:txBody>
          <a:bodyPr>
            <a:normAutofit fontScale="85000"/>
          </a:bodyPr>
          <a:lstStyle/>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pPr algn="r"/>
            <a:r>
              <a:rPr lang="en-US" altLang="zh-CN" sz="2400" b="1" dirty="0">
                <a:latin typeface="Times New Roman" panose="02020603050405020304" pitchFamily="18" charset="0"/>
                <a:cs typeface="Times New Roman" panose="02020603050405020304" pitchFamily="18" charset="0"/>
              </a:rPr>
              <a:t>Minimum debug</a:t>
            </a:r>
            <a:endParaRPr lang="en-US" altLang="zh-CN" sz="2400" b="1" dirty="0">
              <a:latin typeface="Times New Roman" panose="02020603050405020304" pitchFamily="18" charset="0"/>
              <a:cs typeface="Times New Roman" panose="02020603050405020304" pitchFamily="18" charset="0"/>
            </a:endParaRPr>
          </a:p>
          <a:p>
            <a:pPr algn="r"/>
            <a:endParaRPr lang="zh-CN" altLang="en-US" sz="2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352040" y="3605530"/>
            <a:ext cx="6377305" cy="119888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Achievements-Haotian Feng</a:t>
            </a:r>
            <a:endParaRPr lang="en-US" altLang="zh-CN" sz="2400" dirty="0"/>
          </a:p>
          <a:p>
            <a:pPr marL="285750" indent="-285750">
              <a:buFont typeface="Arial" panose="020B0604020202020204" pitchFamily="34" charset="0"/>
              <a:buChar char="•"/>
            </a:pPr>
            <a:r>
              <a:rPr lang="en-US" altLang="zh-CN" sz="2400" dirty="0"/>
              <a:t>Problems      -Joao Silva</a:t>
            </a:r>
            <a:endParaRPr lang="en-US" altLang="zh-CN" sz="2400" dirty="0"/>
          </a:p>
          <a:p>
            <a:pPr marL="285750" indent="-285750">
              <a:buFont typeface="Arial" panose="020B0604020202020204" pitchFamily="34" charset="0"/>
              <a:buChar char="•"/>
            </a:pPr>
            <a:r>
              <a:rPr lang="en-US" altLang="zh-CN" sz="2400" dirty="0"/>
              <a:t>Plans           -Siyuan Guo</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95400" y="1218624"/>
            <a:ext cx="9601200" cy="130333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Implement</a:t>
            </a:r>
            <a:r>
              <a:rPr lang="en-US" altLang="zh-CN" sz="4400" dirty="0">
                <a:latin typeface="Times New Roman" panose="02020603050405020304" pitchFamily="18" charset="0"/>
                <a:cs typeface="Times New Roman" panose="02020603050405020304" pitchFamily="18" charset="0"/>
              </a:rPr>
              <a:t> details</a:t>
            </a:r>
            <a:endParaRPr lang="zh-CN" altLang="en-US" sz="4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295400" y="2521961"/>
            <a:ext cx="3724276" cy="830997"/>
          </a:xfrm>
          <a:prstGeom prst="rect">
            <a:avLst/>
          </a:prstGeom>
          <a:noFill/>
        </p:spPr>
        <p:txBody>
          <a:bodyPr wrap="square" rtlCol="0">
            <a:spAutoFit/>
          </a:bodyPr>
          <a:lstStyle/>
          <a:p>
            <a:pPr marL="457200" indent="-457200">
              <a:buAutoNum type="arabicPeriod"/>
            </a:pPr>
            <a:r>
              <a:rPr lang="en-US" altLang="zh-CN" sz="2400" dirty="0">
                <a:latin typeface="Times New Roman" panose="02020603050405020304" pitchFamily="18" charset="0"/>
                <a:cs typeface="Times New Roman" panose="02020603050405020304" pitchFamily="18" charset="0"/>
              </a:rPr>
              <a:t>Python + MySQL. </a:t>
            </a:r>
            <a:endParaRPr lang="en-US" altLang="zh-CN" sz="2400" dirty="0">
              <a:latin typeface="Times New Roman" panose="02020603050405020304" pitchFamily="18" charset="0"/>
              <a:cs typeface="Times New Roman" panose="02020603050405020304" pitchFamily="18" charset="0"/>
            </a:endParaRPr>
          </a:p>
          <a:p>
            <a:pPr marL="457200" indent="-457200">
              <a:buAutoNum type="arabicPeriod"/>
            </a:pPr>
            <a:r>
              <a:rPr lang="en-US" altLang="zh-CN" sz="2400" dirty="0">
                <a:latin typeface="Times New Roman" panose="02020603050405020304" pitchFamily="18" charset="0"/>
                <a:cs typeface="Times New Roman" panose="02020603050405020304" pitchFamily="18" charset="0"/>
              </a:rPr>
              <a:t>Encapsulated as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lib.</a:t>
            </a:r>
            <a:endParaRPr lang="en-US" altLang="zh-CN"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43475" y="2469550"/>
            <a:ext cx="6896100" cy="37329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95400" y="1218624"/>
            <a:ext cx="9601200" cy="130333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Implement</a:t>
            </a:r>
            <a:r>
              <a:rPr lang="en-US" altLang="zh-CN" sz="4400" dirty="0">
                <a:latin typeface="Times New Roman" panose="02020603050405020304" pitchFamily="18" charset="0"/>
                <a:cs typeface="Times New Roman" panose="02020603050405020304" pitchFamily="18" charset="0"/>
              </a:rPr>
              <a:t> details</a:t>
            </a:r>
            <a:endParaRPr lang="zh-CN" altLang="en-US" sz="4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295400" y="2521961"/>
            <a:ext cx="372427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3.   Database Connection.</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885932" y="2521960"/>
            <a:ext cx="4848923" cy="3213821"/>
          </a:xfrm>
          <a:prstGeom prst="rect">
            <a:avLst/>
          </a:prstGeom>
        </p:spPr>
      </p:pic>
      <p:pic>
        <p:nvPicPr>
          <p:cNvPr id="2" name="图片 1"/>
          <p:cNvPicPr>
            <a:picLocks noChangeAspect="1"/>
          </p:cNvPicPr>
          <p:nvPr/>
        </p:nvPicPr>
        <p:blipFill>
          <a:blip r:embed="rId2"/>
          <a:stretch>
            <a:fillRect/>
          </a:stretch>
        </p:blipFill>
        <p:spPr>
          <a:xfrm>
            <a:off x="1602617" y="3306516"/>
            <a:ext cx="3322673" cy="2429265"/>
          </a:xfrm>
          <a:prstGeom prst="rect">
            <a:avLst/>
          </a:prstGeom>
        </p:spPr>
      </p:pic>
      <p:sp>
        <p:nvSpPr>
          <p:cNvPr id="3" name="箭头: 下 2"/>
          <p:cNvSpPr/>
          <p:nvPr/>
        </p:nvSpPr>
        <p:spPr>
          <a:xfrm rot="4780561">
            <a:off x="4858376" y="2403984"/>
            <a:ext cx="416984" cy="1519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1457325" y="982132"/>
            <a:ext cx="9601200" cy="1303337"/>
          </a:xfrm>
          <a:prstGeom prst="rect">
            <a:avLst/>
          </a:prstGeom>
          <a:noFill/>
          <a:effectLst/>
        </p:spPr>
        <p:txBody>
          <a:bodyPr vert="horz" wrap="square"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800" dirty="0">
                <a:latin typeface="Times New Roman" panose="02020603050405020304" pitchFamily="18" charset="0"/>
                <a:cs typeface="Times New Roman" panose="02020603050405020304" pitchFamily="18" charset="0"/>
              </a:rPr>
              <a:t>Implement</a:t>
            </a:r>
            <a:r>
              <a:rPr lang="en-US" altLang="zh-CN" dirty="0">
                <a:latin typeface="Times New Roman" panose="02020603050405020304" pitchFamily="18" charset="0"/>
                <a:cs typeface="Times New Roman" panose="02020603050405020304" pitchFamily="18" charset="0"/>
              </a:rPr>
              <a:t> details</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313902" y="2571213"/>
            <a:ext cx="1030605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4.   Return type: dictionary</a:t>
            </a:r>
            <a:endParaRPr lang="en-US" altLang="zh-CN"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113" y="3702663"/>
            <a:ext cx="10422028" cy="619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A test case</a:t>
            </a:r>
            <a:endParaRPr lang="zh-CN" altLang="en-US" sz="48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295402" y="2912534"/>
            <a:ext cx="9601196" cy="3318936"/>
          </a:xfrm>
        </p:spPr>
        <p:txBody>
          <a:bodyPr/>
          <a:lstStyle/>
          <a:p>
            <a:r>
              <a:rPr lang="en-US" altLang="zh-CN" dirty="0" err="1">
                <a:latin typeface="Times New Roman" panose="02020603050405020304" pitchFamily="18" charset="0"/>
                <a:cs typeface="Times New Roman" panose="02020603050405020304" pitchFamily="18" charset="0"/>
              </a:rPr>
              <a:t>delete_invalid_code</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p>
        </p:txBody>
      </p:sp>
      <p:pic>
        <p:nvPicPr>
          <p:cNvPr id="5" name="图片 4"/>
          <p:cNvPicPr>
            <a:picLocks noChangeAspect="1"/>
          </p:cNvPicPr>
          <p:nvPr/>
        </p:nvPicPr>
        <p:blipFill>
          <a:blip r:embed="rId1"/>
          <a:stretch>
            <a:fillRect/>
          </a:stretch>
        </p:blipFill>
        <p:spPr>
          <a:xfrm>
            <a:off x="6014035" y="2581028"/>
            <a:ext cx="2781443" cy="2717940"/>
          </a:xfrm>
          <a:prstGeom prst="rect">
            <a:avLst/>
          </a:prstGeom>
        </p:spPr>
      </p:pic>
      <p:pic>
        <p:nvPicPr>
          <p:cNvPr id="7" name="图片 6"/>
          <p:cNvPicPr>
            <a:picLocks noChangeAspect="1"/>
          </p:cNvPicPr>
          <p:nvPr/>
        </p:nvPicPr>
        <p:blipFill>
          <a:blip r:embed="rId2"/>
          <a:stretch>
            <a:fillRect/>
          </a:stretch>
        </p:blipFill>
        <p:spPr>
          <a:xfrm>
            <a:off x="1803468" y="5486773"/>
            <a:ext cx="8421135" cy="389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Problems</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latin typeface="Times New Roman" panose="02020603050405020304" pitchFamily="18" charset="0"/>
                <a:cs typeface="Times New Roman" panose="02020603050405020304" pitchFamily="18" charset="0"/>
              </a:rPr>
              <a:t>Understanding</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1. Different group think differently for one thing. </a:t>
            </a:r>
            <a:endParaRPr lang="en-US" altLang="zh-CN" sz="2800" dirty="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	E.g.	</a:t>
            </a:r>
            <a:endParaRPr lang="en-US" altLang="zh-CN" sz="2800" dirty="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	The question about whether the username can be modified had been discussed several times. After determining the requirements with the customer, we finally determined that the user name can not be modified.</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latin typeface="Times New Roman" panose="02020603050405020304" pitchFamily="18" charset="0"/>
                <a:cs typeface="Times New Roman" panose="02020603050405020304" pitchFamily="18" charset="0"/>
              </a:rPr>
              <a:t>Consistency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2. About the consistency  of the system.</a:t>
            </a:r>
            <a:endParaRPr lang="en-US" altLang="zh-CN" sz="3200"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At the very beginning, the programming language we use is different from the server module and algorithm module. To keep the system consistent, we switched to another programming language.</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latin typeface="Times New Roman" panose="02020603050405020304" pitchFamily="18" charset="0"/>
                <a:cs typeface="Times New Roman" panose="02020603050405020304" pitchFamily="18" charset="0"/>
              </a:rPr>
              <a:t>programming skill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3. About the programming skill.</a:t>
            </a:r>
            <a:endParaRPr lang="en-US" altLang="zh-CN" sz="36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When implementing the Database module, we have met several problems. Like how to use the “</a:t>
            </a:r>
            <a:r>
              <a:rPr lang="en-US" altLang="zh-CN" sz="3200" dirty="0" err="1">
                <a:latin typeface="Times New Roman" panose="02020603050405020304" pitchFamily="18" charset="0"/>
                <a:cs typeface="Times New Roman" panose="02020603050405020304" pitchFamily="18" charset="0"/>
              </a:rPr>
              <a:t>DateTime</a:t>
            </a:r>
            <a:r>
              <a:rPr lang="en-US" altLang="zh-CN" sz="3200" dirty="0">
                <a:latin typeface="Times New Roman" panose="02020603050405020304" pitchFamily="18" charset="0"/>
                <a:cs typeface="Times New Roman" panose="02020603050405020304" pitchFamily="18" charset="0"/>
              </a:rPr>
              <a:t>” datatype, how to connect the database.</a:t>
            </a:r>
            <a:endParaRPr lang="en-US"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Plans</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95400" y="953988"/>
            <a:ext cx="9601200" cy="1568450"/>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Builiding Internal Information Retrieval System</a:t>
            </a:r>
            <a:endParaRPr lang="en-US" sz="4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2976245" y="2522220"/>
            <a:ext cx="6130290" cy="3670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Achievements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95400" y="953988"/>
            <a:ext cx="9601200" cy="1568450"/>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Builiding Internal Information Retrieval System</a:t>
            </a:r>
            <a:endParaRPr lang="en-US" sz="4400" dirty="0">
              <a:latin typeface="Times New Roman" panose="02020603050405020304" pitchFamily="18" charset="0"/>
              <a:cs typeface="Times New Roman" panose="02020603050405020304" pitchFamily="18" charset="0"/>
            </a:endParaRPr>
          </a:p>
        </p:txBody>
      </p:sp>
      <p:pic>
        <p:nvPicPr>
          <p:cNvPr id="3" name="图片 2" descr="a"/>
          <p:cNvPicPr>
            <a:picLocks noChangeAspect="1"/>
          </p:cNvPicPr>
          <p:nvPr/>
        </p:nvPicPr>
        <p:blipFill>
          <a:blip r:embed="rId1"/>
          <a:stretch>
            <a:fillRect/>
          </a:stretch>
        </p:blipFill>
        <p:spPr>
          <a:xfrm>
            <a:off x="3230245" y="2522220"/>
            <a:ext cx="6210935" cy="3616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23010" y="1360071"/>
            <a:ext cx="9601200" cy="829945"/>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Specifically</a:t>
            </a:r>
            <a:endParaRPr lang="en-US" sz="4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52792" y="2531027"/>
            <a:ext cx="10306050" cy="304609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 User can upload the internal area information when uploading a map:</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e.g.</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Name: ZhangLiang  Spicy Hot Pot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Class:	 1. Restaurant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1.1 Spicy Hot Pot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Business hours: 9:00-20:00</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23010" y="1360071"/>
            <a:ext cx="9601200" cy="829945"/>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Specifically</a:t>
            </a:r>
            <a:endParaRPr lang="en-US" sz="4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24852" y="2531027"/>
            <a:ext cx="10306050" cy="304609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(2) User can search for the area that they need</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e.g.</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Search by name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Search by class</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Search by ...</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23010" y="1360071"/>
            <a:ext cx="9601200" cy="829945"/>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Specifically</a:t>
            </a:r>
            <a:endParaRPr lang="en-US" sz="4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24852" y="2531027"/>
            <a:ext cx="10306050" cy="341503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(3) User can rate and review the area about ...</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e.g.</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For business: service attitude, item quality, environment...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For office: service attitude, efficiency, environment....</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223010" y="1360071"/>
            <a:ext cx="9601200" cy="829945"/>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Specifically</a:t>
            </a:r>
            <a:endParaRPr lang="en-US" sz="4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24852" y="2531027"/>
            <a:ext cx="10306050" cy="230695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(4)System can make recommendation about what users might need.</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e.g.</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rating-based recommendation</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review-based recommendation</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Thanks for your listening.</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pic>
        <p:nvPicPr>
          <p:cNvPr id="7" name="图片 6"/>
          <p:cNvPicPr>
            <a:picLocks noChangeAspect="1"/>
          </p:cNvPicPr>
          <p:nvPr/>
        </p:nvPicPr>
        <p:blipFill>
          <a:blip r:embed="rId1"/>
          <a:stretch>
            <a:fillRect/>
          </a:stretch>
        </p:blipFill>
        <p:spPr>
          <a:xfrm>
            <a:off x="5169659" y="2891297"/>
            <a:ext cx="5649769" cy="2584712"/>
          </a:xfrm>
          <a:prstGeom prst="rect">
            <a:avLst/>
          </a:prstGeom>
        </p:spPr>
      </p:pic>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① </a:t>
            </a:r>
            <a:r>
              <a:rPr lang="en-US" altLang="zh-CN" sz="2400" dirty="0" err="1"/>
              <a:t>userinfomation</a:t>
            </a:r>
            <a:r>
              <a:rPr lang="en-US" altLang="zh-CN" sz="2400" dirty="0"/>
              <a:t>:</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② </a:t>
            </a:r>
            <a:r>
              <a:rPr lang="en-US" altLang="zh-CN" sz="2400" dirty="0" err="1"/>
              <a:t>wifi</a:t>
            </a:r>
            <a:r>
              <a:rPr lang="en-US" altLang="zh-CN" sz="2400" dirty="0"/>
              <a:t>:</a:t>
            </a:r>
            <a:endParaRPr lang="zh-CN" altLang="en-US" sz="2400" dirty="0"/>
          </a:p>
        </p:txBody>
      </p:sp>
      <p:pic>
        <p:nvPicPr>
          <p:cNvPr id="3" name="图片 2"/>
          <p:cNvPicPr>
            <a:picLocks noChangeAspect="1"/>
          </p:cNvPicPr>
          <p:nvPr/>
        </p:nvPicPr>
        <p:blipFill>
          <a:blip r:embed="rId1"/>
          <a:stretch>
            <a:fillRect/>
          </a:stretch>
        </p:blipFill>
        <p:spPr>
          <a:xfrm>
            <a:off x="3671929" y="3033215"/>
            <a:ext cx="7738918" cy="14348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③ </a:t>
            </a:r>
            <a:r>
              <a:rPr lang="en-US" altLang="zh-CN" sz="2400" dirty="0" err="1"/>
              <a:t>historyposition</a:t>
            </a:r>
            <a:r>
              <a:rPr lang="en-US" altLang="zh-CN" sz="2400" dirty="0"/>
              <a:t>:</a:t>
            </a:r>
            <a:endParaRPr lang="zh-CN" altLang="en-US" sz="2400" dirty="0"/>
          </a:p>
        </p:txBody>
      </p:sp>
      <p:pic>
        <p:nvPicPr>
          <p:cNvPr id="3" name="图片 2"/>
          <p:cNvPicPr>
            <a:picLocks noChangeAspect="1"/>
          </p:cNvPicPr>
          <p:nvPr/>
        </p:nvPicPr>
        <p:blipFill>
          <a:blip r:embed="rId1"/>
          <a:stretch>
            <a:fillRect/>
          </a:stretch>
        </p:blipFill>
        <p:spPr>
          <a:xfrm>
            <a:off x="4728751" y="3033215"/>
            <a:ext cx="5958870" cy="19819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④ </a:t>
            </a:r>
            <a:r>
              <a:rPr lang="en-US" altLang="zh-CN" sz="2400" dirty="0" err="1"/>
              <a:t>mapdata</a:t>
            </a:r>
            <a:r>
              <a:rPr lang="en-US" altLang="zh-CN" sz="2400" dirty="0"/>
              <a:t>:</a:t>
            </a:r>
            <a:endParaRPr lang="zh-CN" altLang="en-US" sz="2400" dirty="0"/>
          </a:p>
        </p:txBody>
      </p:sp>
      <p:pic>
        <p:nvPicPr>
          <p:cNvPr id="4" name="图片 3"/>
          <p:cNvPicPr>
            <a:picLocks noChangeAspect="1"/>
          </p:cNvPicPr>
          <p:nvPr/>
        </p:nvPicPr>
        <p:blipFill>
          <a:blip r:embed="rId1"/>
          <a:stretch>
            <a:fillRect/>
          </a:stretch>
        </p:blipFill>
        <p:spPr>
          <a:xfrm>
            <a:off x="4406340" y="3033215"/>
            <a:ext cx="6413088" cy="1832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⑤</a:t>
            </a:r>
            <a:r>
              <a:rPr lang="en-US" altLang="zh-CN" sz="2400" dirty="0"/>
              <a:t> coordinate:</a:t>
            </a:r>
            <a:endParaRPr lang="zh-CN" altLang="en-US" sz="2400" dirty="0"/>
          </a:p>
        </p:txBody>
      </p:sp>
      <p:pic>
        <p:nvPicPr>
          <p:cNvPr id="4" name="图片 3"/>
          <p:cNvPicPr>
            <a:picLocks noChangeAspect="1"/>
          </p:cNvPicPr>
          <p:nvPr/>
        </p:nvPicPr>
        <p:blipFill>
          <a:blip r:embed="rId1"/>
          <a:stretch>
            <a:fillRect/>
          </a:stretch>
        </p:blipFill>
        <p:spPr>
          <a:xfrm>
            <a:off x="4834103" y="3033215"/>
            <a:ext cx="6062495" cy="2348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⑥ </a:t>
            </a:r>
            <a:r>
              <a:rPr lang="en-US" altLang="zh-CN" sz="2400" dirty="0"/>
              <a:t>model:</a:t>
            </a:r>
            <a:endParaRPr lang="zh-CN" altLang="en-US" sz="2400" dirty="0"/>
          </a:p>
        </p:txBody>
      </p:sp>
      <p:pic>
        <p:nvPicPr>
          <p:cNvPr id="4" name="图片 3"/>
          <p:cNvPicPr>
            <a:picLocks noChangeAspect="1"/>
          </p:cNvPicPr>
          <p:nvPr/>
        </p:nvPicPr>
        <p:blipFill>
          <a:blip r:embed="rId1"/>
          <a:stretch>
            <a:fillRect/>
          </a:stretch>
        </p:blipFill>
        <p:spPr>
          <a:xfrm>
            <a:off x="3562811" y="3271006"/>
            <a:ext cx="8016804" cy="17789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40568"/>
            <a:ext cx="9601196" cy="1303867"/>
          </a:xfrm>
        </p:spPr>
        <p:txBody>
          <a:bodyPr>
            <a:normAutofit/>
          </a:bodyPr>
          <a:lstStyle/>
          <a:p>
            <a:r>
              <a:rPr lang="en-US" altLang="zh-CN" b="1" dirty="0">
                <a:latin typeface="Times New Roman" panose="02020603050405020304" pitchFamily="18" charset="0"/>
                <a:cs typeface="Times New Roman" panose="02020603050405020304" pitchFamily="18" charset="0"/>
              </a:rPr>
              <a:t>Tables</a:t>
            </a:r>
            <a:endParaRPr lang="zh-CN" altLang="en-US" dirty="0"/>
          </a:p>
        </p:txBody>
      </p:sp>
      <p:sp>
        <p:nvSpPr>
          <p:cNvPr id="8" name="文本框 7"/>
          <p:cNvSpPr txBox="1"/>
          <p:nvPr/>
        </p:nvSpPr>
        <p:spPr>
          <a:xfrm>
            <a:off x="1372572" y="2571550"/>
            <a:ext cx="2829789" cy="461665"/>
          </a:xfrm>
          <a:prstGeom prst="rect">
            <a:avLst/>
          </a:prstGeom>
          <a:noFill/>
        </p:spPr>
        <p:txBody>
          <a:bodyPr wrap="square" rtlCol="0">
            <a:spAutoFit/>
          </a:bodyPr>
          <a:lstStyle/>
          <a:p>
            <a:r>
              <a:rPr lang="zh-CN" altLang="en-US" sz="2400" dirty="0"/>
              <a:t>⑦ </a:t>
            </a:r>
            <a:r>
              <a:rPr lang="en-US" altLang="zh-CN" sz="2400" dirty="0"/>
              <a:t>verification:</a:t>
            </a:r>
            <a:endParaRPr lang="zh-CN" altLang="en-US" sz="2400" dirty="0"/>
          </a:p>
        </p:txBody>
      </p:sp>
      <p:pic>
        <p:nvPicPr>
          <p:cNvPr id="4" name="图片 3"/>
          <p:cNvPicPr>
            <a:picLocks noChangeAspect="1"/>
          </p:cNvPicPr>
          <p:nvPr/>
        </p:nvPicPr>
        <p:blipFill>
          <a:blip r:embed="rId1"/>
          <a:stretch>
            <a:fillRect/>
          </a:stretch>
        </p:blipFill>
        <p:spPr>
          <a:xfrm>
            <a:off x="4069263" y="3258894"/>
            <a:ext cx="7099303" cy="1749523"/>
          </a:xfrm>
          <a:prstGeom prst="rect">
            <a:avLst/>
          </a:prstGeom>
        </p:spPr>
      </p:pic>
    </p:spTree>
  </p:cSld>
  <p:clrMapOvr>
    <a:masterClrMapping/>
  </p:clrMapOvr>
</p:sld>
</file>

<file path=ppt/tags/tag1.xml><?xml version="1.0" encoding="utf-8"?>
<p:tagLst xmlns:p="http://schemas.openxmlformats.org/presentationml/2006/main">
  <p:tag name="REFSHAPE" val="630131996"/>
  <p:tag name="KSO_WM_UNIT_PLACING_PICTURE_USER_VIEWPORT" val="{&quot;height&quot;:7824,&quot;width&quot;:13068}"/>
</p:tagLst>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1873</Words>
  <Application>WPS 演示</Application>
  <PresentationFormat>宽屏</PresentationFormat>
  <Paragraphs>128</Paragraphs>
  <Slides>25</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Arial</vt:lpstr>
      <vt:lpstr>Times New Roman</vt:lpstr>
      <vt:lpstr>Garamond</vt:lpstr>
      <vt:lpstr>Segoe Print</vt:lpstr>
      <vt:lpstr>微软雅黑</vt:lpstr>
      <vt:lpstr>Arial Unicode MS</vt:lpstr>
      <vt:lpstr>方正舒体</vt:lpstr>
      <vt:lpstr>Calibri</vt:lpstr>
      <vt:lpstr>环保</vt:lpstr>
      <vt:lpstr>Database module</vt:lpstr>
      <vt:lpstr>Achievements</vt:lpstr>
      <vt:lpstr>Tables</vt:lpstr>
      <vt:lpstr>Tables</vt:lpstr>
      <vt:lpstr>Tables</vt:lpstr>
      <vt:lpstr>Tables</vt:lpstr>
      <vt:lpstr>Tables</vt:lpstr>
      <vt:lpstr>Tables</vt:lpstr>
      <vt:lpstr>Tables</vt:lpstr>
      <vt:lpstr>Implement details</vt:lpstr>
      <vt:lpstr>Implement details</vt:lpstr>
      <vt:lpstr>PowerPoint 演示文稿</vt:lpstr>
      <vt:lpstr>A test case</vt:lpstr>
      <vt:lpstr>Problems</vt:lpstr>
      <vt:lpstr>Understanding</vt:lpstr>
      <vt:lpstr>Consistency </vt:lpstr>
      <vt:lpstr>programming skill  </vt:lpstr>
      <vt:lpstr>Plans</vt:lpstr>
      <vt:lpstr>Builiding Internal Information Retrieval System</vt:lpstr>
      <vt:lpstr>Builiding Internal Information Retrieval System</vt:lpstr>
      <vt:lpstr>Specifically</vt:lpstr>
      <vt:lpstr>Specifically</vt:lpstr>
      <vt:lpstr>Specifically</vt:lpstr>
      <vt:lpstr>Specifically</vt:lpstr>
      <vt:lpstr>Thanks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module</dc:title>
  <dc:creator>张 震宇</dc:creator>
  <cp:lastModifiedBy>Administrator</cp:lastModifiedBy>
  <cp:revision>28</cp:revision>
  <dcterms:created xsi:type="dcterms:W3CDTF">2020-05-11T06:26:00Z</dcterms:created>
  <dcterms:modified xsi:type="dcterms:W3CDTF">2020-05-18T08:53:44Z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