
<file path=[Content_Types].xml><?xml version="1.0" encoding="utf-8"?>
<Types xmlns="http://schemas.openxmlformats.org/package/2006/content-types">
  <Default Extension="png" ContentType="image/png"/>
  <Default Extension="bmp" ContentType="image/bmp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77" r:id="rId6"/>
    <p:sldId id="258" r:id="rId7"/>
    <p:sldId id="259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2" r:id="rId18"/>
    <p:sldId id="288" r:id="rId19"/>
    <p:sldId id="289" r:id="rId20"/>
    <p:sldId id="287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b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b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b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b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bmp"/><Relationship Id="rId2" Type="http://schemas.openxmlformats.org/officeDocument/2006/relationships/image" Target="../media/image33.b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人工智能是目前最热的一个话题，从较早的谷歌大脑到近期的百度无人车，谷歌</a:t>
            </a:r>
            <a:r>
              <a:rPr lang="en-US" altLang="zh-CN" sz="2000" dirty="0" err="1" smtClean="0"/>
              <a:t>AlphaGo</a:t>
            </a:r>
            <a:r>
              <a:rPr lang="zh-CN" altLang="en-US" sz="2000" dirty="0" smtClean="0"/>
              <a:t>大师，一个个人工智能的新应用都在不断刷新人们对机器能力的认知。人们开始关注下一个被机器取代的功能会是什么，甚至下一个被机器取代的职业会是什么。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网络安全也是国内外非常热门的一个话题，从大量的大型网站密码泄露到大半个美国网络瘫痪，再到直接影响美国总统大选的结果，一个个安全事件让大家意识到安全的重要性，网络安全已经是国家安全战略层面问题。人工智能在网络安全领域是否可以创造奇迹？现状又是怎样呢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本</a:t>
            </a:r>
            <a:r>
              <a:rPr lang="zh-CN" altLang="en-US" sz="2000" dirty="0" smtClean="0"/>
              <a:t>次报告目的是简要介绍机器学习和深度学习的相关概念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72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分类问题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352752" cy="38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6012160" y="2708920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372200" y="2420888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sigmoid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56176" y="3645024"/>
                <a:ext cx="1685461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𝑜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645024"/>
                <a:ext cx="1685461" cy="622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6" idx="4"/>
            <a:endCxn id="12" idx="0"/>
          </p:cNvCxnSpPr>
          <p:nvPr/>
        </p:nvCxnSpPr>
        <p:spPr>
          <a:xfrm>
            <a:off x="6948264" y="2996952"/>
            <a:ext cx="5064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408204" y="620688"/>
                <a:ext cx="2052228" cy="8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𝑠𝑖𝑔𝑚𝑜𝑖𝑑</m:t>
                      </m:r>
                      <m:r>
                        <a:rPr lang="zh-CN" altLang="en-US" i="1">
                          <a:latin typeface="Cambria Math"/>
                        </a:rPr>
                        <m:t>函数</m:t>
                      </m:r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620688"/>
                <a:ext cx="2052228" cy="888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89040"/>
            <a:ext cx="3816424" cy="23042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5736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：房子性价比分类问题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分类问题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这里的最后输出为：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o</m:t>
                    </m:r>
                    <m:r>
                      <a:rPr lang="en-US" altLang="zh-CN" sz="24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−(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𝑤𝑥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/>
                  <a:t>，同时希望对样本输出的结果损失函数最小。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/>
                      </a:rPr>
                      <m:t>ar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𝑔𝑚𝑖𝑛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⁡(1−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)))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{</a:t>
                </a:r>
                <a:r>
                  <a:rPr lang="en-US" altLang="zh-CN" sz="2400" dirty="0" err="1" smtClean="0"/>
                  <a:t>y</a:t>
                </a:r>
                <a:r>
                  <a:rPr lang="en-US" altLang="zh-CN" sz="2400" baseline="-25000" dirty="0" err="1" smtClean="0"/>
                  <a:t>i</a:t>
                </a:r>
                <a:r>
                  <a:rPr lang="zh-CN" altLang="en-US" sz="2400" dirty="0" smtClean="0"/>
                  <a:t>为真实值，</a:t>
                </a:r>
                <a:r>
                  <a:rPr lang="en-US" altLang="zh-CN" sz="2400" dirty="0" err="1" smtClean="0"/>
                  <a:t>o</a:t>
                </a:r>
                <a:r>
                  <a:rPr lang="en-US" altLang="zh-CN" sz="2400" baseline="-25000" dirty="0" err="1" smtClean="0"/>
                  <a:t>i</a:t>
                </a:r>
                <a:r>
                  <a:rPr lang="zh-CN" altLang="en-US" sz="2400" dirty="0" smtClean="0"/>
                  <a:t>为预测值</a:t>
                </a:r>
                <a:r>
                  <a:rPr lang="en-US" altLang="zh-CN" sz="2400" dirty="0" smtClean="0"/>
                  <a:t>}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神经网络简介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06360"/>
            <a:ext cx="5314801" cy="33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63000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：人体神经网络图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853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人体大脑是由无数神经元组成的复杂网络，神经元由细胞体、轴突、和树突组成。􃔌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18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神经网络简介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1399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2000" dirty="0" smtClean="0"/>
              <a:t>图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：神经元信息传递处理过程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08720"/>
            <a:ext cx="72771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53" y="3356992"/>
            <a:ext cx="6457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59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神经网络简介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 smtClean="0"/>
              <a:t>神经网络算法是模拟人体神经元工作原理，多个输入参数，分别具有各自权重，经过激励函数处理后，得到输出，如图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所示。输出对接下一级的神经网络的输入，从而组成更加复杂的神经网络。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图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：人工神经网络传递过程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677269"/>
            <a:ext cx="66198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89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神经网络简介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前馈神经网络如图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所示：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 algn="ctr">
              <a:buNone/>
            </a:pPr>
            <a:r>
              <a:rPr lang="zh-CN" altLang="en-US" sz="1800" dirty="0" smtClean="0"/>
              <a:t>图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：前馈网络神经网络</a:t>
            </a:r>
            <a:endParaRPr lang="en-US" altLang="zh-CN" sz="1800" dirty="0" smtClean="0"/>
          </a:p>
          <a:p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705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33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神经网络简介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1259632" y="21328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59632" y="30689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/>
              <p:cNvSpPr/>
              <p:nvPr/>
            </p:nvSpPr>
            <p:spPr>
              <a:xfrm>
                <a:off x="3707904" y="1628800"/>
                <a:ext cx="1512168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628800"/>
                <a:ext cx="1512168" cy="50405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3707904" y="2636912"/>
            <a:ext cx="1512168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07904" y="3573016"/>
            <a:ext cx="1512168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/>
              <p:cNvSpPr/>
              <p:nvPr/>
            </p:nvSpPr>
            <p:spPr>
              <a:xfrm>
                <a:off x="6588224" y="2564904"/>
                <a:ext cx="1656184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564904"/>
                <a:ext cx="1656184" cy="50405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4" idx="6"/>
            <a:endCxn id="8" idx="2"/>
          </p:cNvCxnSpPr>
          <p:nvPr/>
        </p:nvCxnSpPr>
        <p:spPr>
          <a:xfrm flipV="1">
            <a:off x="1907704" y="18808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9" idx="2"/>
          </p:cNvCxnSpPr>
          <p:nvPr/>
        </p:nvCxnSpPr>
        <p:spPr>
          <a:xfrm>
            <a:off x="1907704" y="2384884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6"/>
            <a:endCxn id="10" idx="2"/>
          </p:cNvCxnSpPr>
          <p:nvPr/>
        </p:nvCxnSpPr>
        <p:spPr>
          <a:xfrm>
            <a:off x="1907704" y="2384884"/>
            <a:ext cx="180020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8" idx="2"/>
          </p:cNvCxnSpPr>
          <p:nvPr/>
        </p:nvCxnSpPr>
        <p:spPr>
          <a:xfrm flipV="1">
            <a:off x="1907704" y="1880828"/>
            <a:ext cx="180020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07704" y="2888940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6"/>
            <a:endCxn id="10" idx="2"/>
          </p:cNvCxnSpPr>
          <p:nvPr/>
        </p:nvCxnSpPr>
        <p:spPr>
          <a:xfrm>
            <a:off x="1907704" y="332098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6"/>
            <a:endCxn id="11" idx="2"/>
          </p:cNvCxnSpPr>
          <p:nvPr/>
        </p:nvCxnSpPr>
        <p:spPr>
          <a:xfrm>
            <a:off x="5220072" y="188082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11" idx="2"/>
          </p:cNvCxnSpPr>
          <p:nvPr/>
        </p:nvCxnSpPr>
        <p:spPr>
          <a:xfrm flipV="1">
            <a:off x="5220072" y="2816932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6"/>
            <a:endCxn id="11" idx="2"/>
          </p:cNvCxnSpPr>
          <p:nvPr/>
        </p:nvCxnSpPr>
        <p:spPr>
          <a:xfrm flipV="1">
            <a:off x="5220072" y="2816932"/>
            <a:ext cx="13681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31640" y="1052736"/>
            <a:ext cx="64807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input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067944" y="10538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layer1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804248" y="1052736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output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195736" y="1947520"/>
                <a:ext cx="52920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47520"/>
                <a:ext cx="529208" cy="284693"/>
              </a:xfrm>
              <a:prstGeom prst="rect">
                <a:avLst/>
              </a:prstGeom>
              <a:blipFill rotWithShape="1">
                <a:blip r:embed="rId4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724128" y="2204864"/>
                <a:ext cx="52920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204864"/>
                <a:ext cx="529208" cy="284693"/>
              </a:xfrm>
              <a:prstGeom prst="rect">
                <a:avLst/>
              </a:prstGeom>
              <a:blipFill rotWithShape="1">
                <a:blip r:embed="rId5"/>
                <a:stretch>
                  <a:fillRect r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267744" y="3429000"/>
                <a:ext cx="52920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429000"/>
                <a:ext cx="529208" cy="284693"/>
              </a:xfrm>
              <a:prstGeom prst="rect">
                <a:avLst/>
              </a:prstGeom>
              <a:blipFill rotWithShape="1"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" name="TextBox 8192"/>
          <p:cNvSpPr txBox="1"/>
          <p:nvPr/>
        </p:nvSpPr>
        <p:spPr>
          <a:xfrm>
            <a:off x="2915816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：三层前馈神经网络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TextBox 8194"/>
              <p:cNvSpPr txBox="1"/>
              <p:nvPr/>
            </p:nvSpPr>
            <p:spPr>
              <a:xfrm>
                <a:off x="1151620" y="4870012"/>
                <a:ext cx="6624736" cy="152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195" name="TextBox 8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870012"/>
                <a:ext cx="6624736" cy="15232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TextBox 8195"/>
          <p:cNvSpPr txBox="1"/>
          <p:nvPr/>
        </p:nvSpPr>
        <p:spPr>
          <a:xfrm>
            <a:off x="1259632" y="616530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反向传播算法推导见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81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88" y="1484784"/>
            <a:ext cx="6286823" cy="3276768"/>
          </a:xfrm>
        </p:spPr>
      </p:pic>
      <p:sp>
        <p:nvSpPr>
          <p:cNvPr id="5" name="TextBox 4"/>
          <p:cNvSpPr txBox="1"/>
          <p:nvPr/>
        </p:nvSpPr>
        <p:spPr>
          <a:xfrm>
            <a:off x="1547664" y="486916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采用更深层的网络模型进行学习，在如图像处理，自然语言处理中具有更好的效果，像卷积神经网络，循环神经网络等等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952"/>
            <a:ext cx="9144000" cy="3140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9318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：卷积神经网络结构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8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1" y="1340768"/>
            <a:ext cx="6019800" cy="2392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5775" y="43651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：循环神经网络结构图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12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人工智能、机器学习、深度学习关系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2632551"/>
            <a:ext cx="4663440" cy="2461260"/>
          </a:xfrm>
        </p:spPr>
      </p:pic>
      <p:sp>
        <p:nvSpPr>
          <p:cNvPr id="5" name="TextBox 4"/>
          <p:cNvSpPr txBox="1"/>
          <p:nvPr/>
        </p:nvSpPr>
        <p:spPr>
          <a:xfrm>
            <a:off x="2123728" y="53732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：人工智能、机器学习、深度学习关系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9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5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23" y="2996952"/>
            <a:ext cx="6241321" cy="3068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BP</a:t>
            </a:r>
            <a:r>
              <a:rPr lang="zh-CN" altLang="en-US" dirty="0" smtClean="0"/>
              <a:t>算法思想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、先计算每一层的状态和激活值，直到最后一层（即前向传播算法）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、计算每一层的误差，误差从最后一层开始</a:t>
            </a: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、更新参数使误差变小。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9" y="1600200"/>
            <a:ext cx="7994841" cy="4525963"/>
          </a:xfrm>
        </p:spPr>
      </p:pic>
    </p:spTree>
    <p:extLst>
      <p:ext uri="{BB962C8B-B14F-4D97-AF65-F5344CB8AC3E}">
        <p14:creationId xmlns:p14="http://schemas.microsoft.com/office/powerpoint/2010/main" val="30419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280920" cy="4713387"/>
          </a:xfrm>
        </p:spPr>
      </p:pic>
    </p:spTree>
    <p:extLst>
      <p:ext uri="{BB962C8B-B14F-4D97-AF65-F5344CB8AC3E}">
        <p14:creationId xmlns:p14="http://schemas.microsoft.com/office/powerpoint/2010/main" val="1182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12968" cy="5760640"/>
          </a:xfrm>
        </p:spPr>
      </p:pic>
    </p:spTree>
    <p:extLst>
      <p:ext uri="{BB962C8B-B14F-4D97-AF65-F5344CB8AC3E}">
        <p14:creationId xmlns:p14="http://schemas.microsoft.com/office/powerpoint/2010/main" val="29825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608512"/>
          </a:xfrm>
        </p:spPr>
      </p:pic>
    </p:spTree>
    <p:extLst>
      <p:ext uri="{BB962C8B-B14F-4D97-AF65-F5344CB8AC3E}">
        <p14:creationId xmlns:p14="http://schemas.microsoft.com/office/powerpoint/2010/main" val="29023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624"/>
            <a:ext cx="8568952" cy="6772599"/>
          </a:xfrm>
        </p:spPr>
      </p:pic>
    </p:spTree>
    <p:extLst>
      <p:ext uri="{BB962C8B-B14F-4D97-AF65-F5344CB8AC3E}">
        <p14:creationId xmlns:p14="http://schemas.microsoft.com/office/powerpoint/2010/main" val="35301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48989"/>
            <a:ext cx="8784976" cy="6916159"/>
          </a:xfrm>
        </p:spPr>
      </p:pic>
    </p:spTree>
    <p:extLst>
      <p:ext uri="{BB962C8B-B14F-4D97-AF65-F5344CB8AC3E}">
        <p14:creationId xmlns:p14="http://schemas.microsoft.com/office/powerpoint/2010/main" val="13326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84976" cy="2392801"/>
          </a:xfrm>
        </p:spPr>
      </p:pic>
    </p:spTree>
    <p:extLst>
      <p:ext uri="{BB962C8B-B14F-4D97-AF65-F5344CB8AC3E}">
        <p14:creationId xmlns:p14="http://schemas.microsoft.com/office/powerpoint/2010/main" val="3942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640"/>
            <a:ext cx="5976664" cy="6202756"/>
          </a:xfrm>
        </p:spPr>
      </p:pic>
    </p:spTree>
    <p:extLst>
      <p:ext uri="{BB962C8B-B14F-4D97-AF65-F5344CB8AC3E}">
        <p14:creationId xmlns:p14="http://schemas.microsoft.com/office/powerpoint/2010/main" val="32922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什么是机器学习？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" y="1412776"/>
            <a:ext cx="8688277" cy="16919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81999"/>
            <a:ext cx="8673793" cy="20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84410"/>
            <a:ext cx="7560839" cy="6656958"/>
          </a:xfrm>
        </p:spPr>
      </p:pic>
    </p:spTree>
    <p:extLst>
      <p:ext uri="{BB962C8B-B14F-4D97-AF65-F5344CB8AC3E}">
        <p14:creationId xmlns:p14="http://schemas.microsoft.com/office/powerpoint/2010/main" val="31834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机器学习过程与人类对历史经验归纳对比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3962889"/>
          </a:xfrm>
        </p:spPr>
      </p:pic>
      <p:sp>
        <p:nvSpPr>
          <p:cNvPr id="3" name="TextBox 2"/>
          <p:cNvSpPr txBox="1"/>
          <p:nvPr/>
        </p:nvSpPr>
        <p:spPr>
          <a:xfrm>
            <a:off x="611560" y="574603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field of study that gives computers the ability to learn without being explicitly programmed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  	------</a:t>
            </a:r>
            <a:r>
              <a:rPr lang="en-US" altLang="zh-CN" dirty="0"/>
              <a:t>Arthur Samuel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51571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：机器学习与人类归纳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机器学习十大经典算法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13305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SVM(Support Vector Machine)</a:t>
            </a:r>
          </a:p>
          <a:p>
            <a:r>
              <a:rPr lang="zh-CN" altLang="en-US" dirty="0" smtClean="0"/>
              <a:t>决策树</a:t>
            </a:r>
            <a:endParaRPr lang="en-US" altLang="zh-CN" dirty="0" smtClean="0"/>
          </a:p>
          <a:p>
            <a:r>
              <a:rPr lang="zh-CN" altLang="en-US" dirty="0" smtClean="0"/>
              <a:t>随机森林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 smtClean="0"/>
              <a:t>朴素贝叶斯</a:t>
            </a:r>
            <a:endParaRPr lang="en-US" altLang="zh-CN" dirty="0" smtClean="0"/>
          </a:p>
          <a:p>
            <a:r>
              <a:rPr lang="en-US" altLang="zh-CN" dirty="0" smtClean="0"/>
              <a:t>KNN(K Nearest Neighbor)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r>
              <a:rPr lang="zh-CN" altLang="en-US" dirty="0" smtClean="0"/>
              <a:t>马尔可夫</a:t>
            </a:r>
            <a:endParaRPr lang="en-US" altLang="zh-CN" dirty="0" smtClean="0"/>
          </a:p>
          <a:p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统计学习方法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李航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周志华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440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例子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在空白处填写正确数字：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  4   ()	   8	10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3344" y="2852936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例子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zh-CN" altLang="en-US" sz="32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47317"/>
              </p:ext>
            </p:extLst>
          </p:nvPr>
        </p:nvGraphicFramePr>
        <p:xfrm>
          <a:off x="1019944" y="338896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地理位置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房间数量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房子朝向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售价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坐东朝西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4542" y="26064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传统算法和机器学习算法区别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11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传统算法和机器学习算法区别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传统算法是人类直接告诉计算机应当遵守什么样的规则，按照怎样的映射进行计算，很多时候人类并不清楚这种映射关系。机器学习优点是在人类不知道这种映射关系时，自己去学习映射</a:t>
            </a:r>
            <a:r>
              <a:rPr lang="zh-CN" altLang="en-US" sz="2400" dirty="0" smtClean="0"/>
              <a:t>关系。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如何学习映射关系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中房价与房子特征的关系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回归问题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507288" cy="1296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 smtClean="0"/>
                  <a:t>假设有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个房子样本</a:t>
                </a:r>
                <a:r>
                  <a:rPr lang="en-US" altLang="zh-CN" sz="2000" dirty="0" smtClean="0"/>
                  <a:t>{X1:Y1,X2:Y2,…,X</a:t>
                </a:r>
                <a:r>
                  <a:rPr lang="en-US" altLang="zh-CN" sz="2000" baseline="-25000" dirty="0" smtClean="0"/>
                  <a:t>M</a:t>
                </a:r>
                <a:r>
                  <a:rPr lang="en-US" altLang="zh-CN" sz="2000" dirty="0" smtClean="0"/>
                  <a:t>:Y</a:t>
                </a:r>
                <a:r>
                  <a:rPr lang="en-US" altLang="zh-CN" sz="2000" baseline="-25000" dirty="0" smtClean="0"/>
                  <a:t>M</a:t>
                </a:r>
                <a:r>
                  <a:rPr lang="en-US" altLang="zh-CN" sz="2000" dirty="0" smtClean="0"/>
                  <a:t>}</a:t>
                </a:r>
                <a:r>
                  <a:rPr lang="zh-CN" altLang="en-US" sz="2000" dirty="0" smtClean="0"/>
                  <a:t>，每个样本有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个特征</a:t>
                </a:r>
                <a:r>
                  <a:rPr lang="en-US" altLang="zh-CN" sz="2000" dirty="0" smtClean="0"/>
                  <a:t>:{x</a:t>
                </a:r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 smtClean="0"/>
                  <a:t>,x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,…,</a:t>
                </a:r>
                <a:r>
                  <a:rPr lang="en-US" altLang="zh-CN" sz="2000" dirty="0" err="1" smtClean="0"/>
                  <a:t>x</a:t>
                </a:r>
                <a:r>
                  <a:rPr lang="en-US" altLang="zh-CN" sz="2000" baseline="-25000" dirty="0" err="1" smtClean="0"/>
                  <a:t>n</a:t>
                </a:r>
                <a:r>
                  <a:rPr lang="en-US" altLang="zh-CN" sz="2000" dirty="0" smtClean="0"/>
                  <a:t>}</a:t>
                </a:r>
                <a:r>
                  <a:rPr lang="zh-CN" altLang="en-US" sz="2000" dirty="0" smtClean="0"/>
                  <a:t>，房价和特征的关系如下：</a:t>
                </a:r>
                <a:r>
                  <a:rPr lang="en-US" altLang="zh-CN" sz="2000" dirty="0" smtClean="0"/>
                  <a:t>F(x)=w</a:t>
                </a:r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 smtClean="0"/>
                  <a:t>+w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+w</a:t>
                </a:r>
                <a:r>
                  <a:rPr lang="en-US" altLang="zh-CN" sz="2000" baseline="-25000" dirty="0" smtClean="0"/>
                  <a:t>3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baseline="-25000" dirty="0" smtClean="0"/>
                  <a:t>3</a:t>
                </a:r>
                <a:r>
                  <a:rPr lang="en-US" altLang="zh-CN" sz="2000" dirty="0" smtClean="0"/>
                  <a:t>+…+</a:t>
                </a:r>
                <a:r>
                  <a:rPr lang="en-US" altLang="zh-CN" sz="2000" dirty="0" err="1" smtClean="0"/>
                  <a:t>w</a:t>
                </a:r>
                <a:r>
                  <a:rPr lang="en-US" altLang="zh-CN" sz="2000" baseline="-25000" dirty="0" err="1" smtClean="0"/>
                  <a:t>n</a:t>
                </a:r>
                <a:r>
                  <a:rPr lang="en-US" altLang="zh-CN" sz="2000" dirty="0" err="1" smtClean="0"/>
                  <a:t>x</a:t>
                </a:r>
                <a:r>
                  <a:rPr lang="en-US" altLang="zh-CN" sz="2000" baseline="-25000" dirty="0" err="1" smtClean="0"/>
                  <a:t>n</a:t>
                </a:r>
                <a:r>
                  <a:rPr lang="en-US" altLang="zh-CN" sz="2000" dirty="0" err="1" smtClean="0"/>
                  <a:t>+b</a:t>
                </a:r>
                <a:r>
                  <a:rPr lang="zh-CN" altLang="en-US" sz="2000" dirty="0" smtClean="0"/>
                  <a:t>，他们的关系可以作图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，我们试图学习</a:t>
                </a:r>
                <a:r>
                  <a:rPr lang="en-US" altLang="zh-CN" sz="2000" dirty="0" smtClean="0"/>
                  <a:t>F(x)</a:t>
                </a:r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CN" sz="2000" dirty="0" smtClean="0"/>
                  <a:t> Y</a:t>
                </a:r>
                <a:r>
                  <a:rPr lang="zh-CN" altLang="en-US" sz="2000" dirty="0" smtClean="0"/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𝑎𝑟𝑔𝑚𝑖𝑛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aseline="30000" dirty="0" smtClean="0"/>
                  <a:t>2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endParaRPr lang="zh-CN" altLang="en-US" sz="2400" baseline="30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507288" cy="1296144"/>
              </a:xfrm>
              <a:blipFill rotWithShape="1">
                <a:blip r:embed="rId2"/>
                <a:stretch>
                  <a:fillRect l="-645" r="-788" b="-46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43757"/>
            <a:ext cx="5353050" cy="386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5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分类问题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93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稍作修改，在最后一列加上房子性价比，现在要在给定一组房子特征的情况下预测房子性价比。房子性价比高用数值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表示，低用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4502"/>
              </p:ext>
            </p:extLst>
          </p:nvPr>
        </p:nvGraphicFramePr>
        <p:xfrm>
          <a:off x="827584" y="2564904"/>
          <a:ext cx="705678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地理位置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房间数量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房子朝向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售价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房子性价比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坐东朝西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1056</Words>
  <Application>Microsoft Office PowerPoint</Application>
  <PresentationFormat>全屏显示(4:3)</PresentationFormat>
  <Paragraphs>190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人工智能概述</vt:lpstr>
      <vt:lpstr>人工智能、机器学习、深度学习关系</vt:lpstr>
      <vt:lpstr>什么是机器学习？</vt:lpstr>
      <vt:lpstr>机器学习过程与人类对历史经验归纳对比</vt:lpstr>
      <vt:lpstr>机器学习十大经典算法</vt:lpstr>
      <vt:lpstr>PowerPoint 演示文稿</vt:lpstr>
      <vt:lpstr>传统算法和机器学习算法区别</vt:lpstr>
      <vt:lpstr>回归问题</vt:lpstr>
      <vt:lpstr>分类问题</vt:lpstr>
      <vt:lpstr>分类问题</vt:lpstr>
      <vt:lpstr>分类问题</vt:lpstr>
      <vt:lpstr>神经网络简介</vt:lpstr>
      <vt:lpstr>神经网络简介</vt:lpstr>
      <vt:lpstr>神经网络简介</vt:lpstr>
      <vt:lpstr>神经网络简介</vt:lpstr>
      <vt:lpstr>神经网络简介</vt:lpstr>
      <vt:lpstr>深度学习</vt:lpstr>
      <vt:lpstr>PowerPoint 演示文稿</vt:lpstr>
      <vt:lpstr>PowerPoint 演示文稿</vt:lpstr>
      <vt:lpstr>附录1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什么是机器学习？</dc:title>
  <dc:creator>logcode</dc:creator>
  <cp:lastModifiedBy>logcode</cp:lastModifiedBy>
  <cp:revision>48</cp:revision>
  <dcterms:created xsi:type="dcterms:W3CDTF">2019-03-31T08:59:14Z</dcterms:created>
  <dcterms:modified xsi:type="dcterms:W3CDTF">2019-04-13T10:14:05Z</dcterms:modified>
</cp:coreProperties>
</file>