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7" d="100"/>
          <a:sy n="117" d="100"/>
        </p:scale>
        <p:origin x="-318"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046697F9-CA68-424F-A18C-E6E4BFBF9BFF}" type="datetimeFigureOut">
              <a:rPr lang="en-IN" smtClean="0"/>
              <a:t>01-04-2024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1F02A24-6860-4679-9497-31F39A63BC89}" type="slidenum">
              <a:rPr lang="en-IN" smtClean="0"/>
              <a:t>‹#›</a:t>
            </a:fld>
            <a:endParaRPr lang="en-IN"/>
          </a:p>
        </p:txBody>
      </p:sp>
    </p:spTree>
    <p:extLst>
      <p:ext uri="{BB962C8B-B14F-4D97-AF65-F5344CB8AC3E}">
        <p14:creationId xmlns:p14="http://schemas.microsoft.com/office/powerpoint/2010/main" val="3075318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1F02A24-6860-4679-9497-31F39A63BC89}" type="slidenum">
              <a:rPr lang="en-IN" smtClean="0"/>
              <a:t>5</a:t>
            </a:fld>
            <a:endParaRPr lang="en-IN"/>
          </a:p>
        </p:txBody>
      </p:sp>
    </p:spTree>
    <p:extLst>
      <p:ext uri="{BB962C8B-B14F-4D97-AF65-F5344CB8AC3E}">
        <p14:creationId xmlns:p14="http://schemas.microsoft.com/office/powerpoint/2010/main" val="1865341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Rectangle 11"/>
          <p:cNvSpPr/>
          <p:nvPr/>
        </p:nvSpPr>
        <p:spPr>
          <a:xfrm>
            <a:off x="6400800" y="2286000"/>
            <a:ext cx="3460428" cy="523220"/>
          </a:xfrm>
          <a:prstGeom prst="rect">
            <a:avLst/>
          </a:prstGeom>
        </p:spPr>
        <p:txBody>
          <a:bodyPr wrap="square">
            <a:spAutoFit/>
          </a:bodyPr>
          <a:lstStyle/>
          <a:p>
            <a:r>
              <a:rPr lang="en-IN" sz="2800" dirty="0" err="1" smtClean="0">
                <a:latin typeface="Trebuchet MS" pitchFamily="34" charset="0"/>
              </a:rPr>
              <a:t>Logeshwaran</a:t>
            </a:r>
            <a:r>
              <a:rPr lang="en-IN" sz="2800" dirty="0" smtClean="0">
                <a:latin typeface="Trebuchet MS" pitchFamily="34" charset="0"/>
              </a:rPr>
              <a:t> S</a:t>
            </a:r>
            <a:endParaRPr lang="en-IN" sz="2800" dirty="0">
              <a:latin typeface="Trebuchet M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p:cNvSpPr txBox="1"/>
          <p:nvPr/>
        </p:nvSpPr>
        <p:spPr>
          <a:xfrm>
            <a:off x="381000" y="1219200"/>
            <a:ext cx="11582400" cy="5478423"/>
          </a:xfrm>
          <a:prstGeom prst="rect">
            <a:avLst/>
          </a:prstGeom>
          <a:noFill/>
        </p:spPr>
        <p:txBody>
          <a:bodyPr wrap="square" rtlCol="0">
            <a:spAutoFit/>
          </a:bodyPr>
          <a:lstStyle/>
          <a:p>
            <a:r>
              <a:rPr lang="en-IN" sz="1400" b="1" dirty="0">
                <a:latin typeface="Trebuchet MS" pitchFamily="34" charset="0"/>
              </a:rPr>
              <a:t>Artwork Generation:</a:t>
            </a:r>
            <a:endParaRPr lang="en-IN" sz="1400" dirty="0">
              <a:latin typeface="Trebuchet MS" pitchFamily="34" charset="0"/>
            </a:endParaRPr>
          </a:p>
          <a:p>
            <a:pPr lvl="1"/>
            <a:r>
              <a:rPr lang="en-IN" sz="1400" dirty="0">
                <a:latin typeface="Trebuchet MS" pitchFamily="34" charset="0"/>
              </a:rPr>
              <a:t>Showcase a selection of generated abstract artworks produced by the GAN model.</a:t>
            </a:r>
          </a:p>
          <a:p>
            <a:r>
              <a:rPr lang="en-IN" sz="1400" b="1" dirty="0">
                <a:latin typeface="Trebuchet MS" pitchFamily="34" charset="0"/>
              </a:rPr>
              <a:t>Visual Fidelity:</a:t>
            </a:r>
            <a:endParaRPr lang="en-IN" sz="1400" dirty="0">
              <a:latin typeface="Trebuchet MS" pitchFamily="34" charset="0"/>
            </a:endParaRPr>
          </a:p>
          <a:p>
            <a:pPr lvl="1"/>
            <a:r>
              <a:rPr lang="en-IN" sz="1400" dirty="0">
                <a:latin typeface="Trebuchet MS" pitchFamily="34" charset="0"/>
              </a:rPr>
              <a:t>Assess the visual fidelity of generated artworks compared to human-created abstract art, focusing on details, </a:t>
            </a:r>
            <a:r>
              <a:rPr lang="en-IN" sz="1400" dirty="0" err="1">
                <a:latin typeface="Trebuchet MS" pitchFamily="34" charset="0"/>
              </a:rPr>
              <a:t>colors</a:t>
            </a:r>
            <a:r>
              <a:rPr lang="en-IN" sz="1400" dirty="0">
                <a:latin typeface="Trebuchet MS" pitchFamily="34" charset="0"/>
              </a:rPr>
              <a:t>, and composition.</a:t>
            </a:r>
          </a:p>
          <a:p>
            <a:r>
              <a:rPr lang="en-IN" sz="1400" b="1" dirty="0">
                <a:latin typeface="Trebuchet MS" pitchFamily="34" charset="0"/>
              </a:rPr>
              <a:t>Diversity and Creativity:</a:t>
            </a:r>
            <a:endParaRPr lang="en-IN" sz="1400" dirty="0">
              <a:latin typeface="Trebuchet MS" pitchFamily="34" charset="0"/>
            </a:endParaRPr>
          </a:p>
          <a:p>
            <a:pPr lvl="1"/>
            <a:r>
              <a:rPr lang="en-IN" sz="1400" dirty="0">
                <a:latin typeface="Trebuchet MS" pitchFamily="34" charset="0"/>
              </a:rPr>
              <a:t>Highlight the diversity and creativity of generated artworks, showcasing the range of styles and expressions captured by the model.</a:t>
            </a:r>
          </a:p>
          <a:p>
            <a:r>
              <a:rPr lang="en-IN" sz="1400" b="1" dirty="0">
                <a:latin typeface="Trebuchet MS" pitchFamily="34" charset="0"/>
              </a:rPr>
              <a:t>Evaluation Metrics:</a:t>
            </a:r>
            <a:endParaRPr lang="en-IN" sz="1400" dirty="0">
              <a:latin typeface="Trebuchet MS" pitchFamily="34" charset="0"/>
            </a:endParaRPr>
          </a:p>
          <a:p>
            <a:pPr lvl="1"/>
            <a:r>
              <a:rPr lang="en-IN" sz="1400" dirty="0">
                <a:latin typeface="Trebuchet MS" pitchFamily="34" charset="0"/>
              </a:rPr>
              <a:t>Present quantitative and qualitative evaluation metrics used to assess the quality and artistic appeal of the generated artworks.</a:t>
            </a:r>
          </a:p>
          <a:p>
            <a:r>
              <a:rPr lang="en-IN" sz="1400" b="1" dirty="0">
                <a:latin typeface="Trebuchet MS" pitchFamily="34" charset="0"/>
              </a:rPr>
              <a:t>User Feedback:</a:t>
            </a:r>
            <a:endParaRPr lang="en-IN" sz="1400" dirty="0">
              <a:latin typeface="Trebuchet MS" pitchFamily="34" charset="0"/>
            </a:endParaRPr>
          </a:p>
          <a:p>
            <a:pPr lvl="1"/>
            <a:r>
              <a:rPr lang="en-IN" sz="1400" dirty="0">
                <a:latin typeface="Trebuchet MS" pitchFamily="34" charset="0"/>
              </a:rPr>
              <a:t>Share feedback from users, including artists, art enthusiasts, and AI researchers, on the perceived quality and novelty of the generated artworks.</a:t>
            </a:r>
          </a:p>
          <a:p>
            <a:r>
              <a:rPr lang="en-IN" sz="1400" b="1" dirty="0">
                <a:latin typeface="Trebuchet MS" pitchFamily="34" charset="0"/>
              </a:rPr>
              <a:t>Fine-tuning and Control:</a:t>
            </a:r>
            <a:endParaRPr lang="en-IN" sz="1400" dirty="0">
              <a:latin typeface="Trebuchet MS" pitchFamily="34" charset="0"/>
            </a:endParaRPr>
          </a:p>
          <a:p>
            <a:pPr lvl="1"/>
            <a:r>
              <a:rPr lang="en-IN" sz="1400" dirty="0">
                <a:latin typeface="Trebuchet MS" pitchFamily="34" charset="0"/>
              </a:rPr>
              <a:t>Discuss the effectiveness of fine-tuning mechanisms and control features in influencing the style and abstraction level of the generated artworks.</a:t>
            </a:r>
          </a:p>
          <a:p>
            <a:r>
              <a:rPr lang="en-IN" sz="1400" b="1" dirty="0">
                <a:latin typeface="Trebuchet MS" pitchFamily="34" charset="0"/>
              </a:rPr>
              <a:t>Ethical Considerations:</a:t>
            </a:r>
            <a:endParaRPr lang="en-IN" sz="1400" dirty="0">
              <a:latin typeface="Trebuchet MS" pitchFamily="34" charset="0"/>
            </a:endParaRPr>
          </a:p>
          <a:p>
            <a:pPr lvl="1"/>
            <a:r>
              <a:rPr lang="en-IN" sz="1400" dirty="0">
                <a:latin typeface="Trebuchet MS" pitchFamily="34" charset="0"/>
              </a:rPr>
              <a:t>Address ethical considerations such as attribution, ownership, and transparency in the generation process, ensuring alignment with ethical standards.</a:t>
            </a:r>
          </a:p>
          <a:p>
            <a:r>
              <a:rPr lang="en-IN" sz="1400" b="1" dirty="0">
                <a:latin typeface="Trebuchet MS" pitchFamily="34" charset="0"/>
              </a:rPr>
              <a:t>Comparison with Human Art:</a:t>
            </a:r>
            <a:endParaRPr lang="en-IN" sz="1400" dirty="0">
              <a:latin typeface="Trebuchet MS" pitchFamily="34" charset="0"/>
            </a:endParaRPr>
          </a:p>
          <a:p>
            <a:pPr lvl="1"/>
            <a:r>
              <a:rPr lang="en-IN" sz="1400" dirty="0">
                <a:latin typeface="Trebuchet MS" pitchFamily="34" charset="0"/>
              </a:rPr>
              <a:t>Compare the generated artworks with human-created abstract art, highlighting similarities, differences, and areas for improvement.</a:t>
            </a:r>
          </a:p>
          <a:p>
            <a:r>
              <a:rPr lang="en-IN" sz="1400" b="1" dirty="0">
                <a:latin typeface="Trebuchet MS" pitchFamily="34" charset="0"/>
              </a:rPr>
              <a:t>Future Directions:</a:t>
            </a:r>
            <a:endParaRPr lang="en-IN" sz="1400" dirty="0">
              <a:latin typeface="Trebuchet MS" pitchFamily="34" charset="0"/>
            </a:endParaRPr>
          </a:p>
          <a:p>
            <a:pPr lvl="1"/>
            <a:r>
              <a:rPr lang="en-IN" sz="1400" dirty="0">
                <a:latin typeface="Trebuchet MS" pitchFamily="34" charset="0"/>
              </a:rPr>
              <a:t>Discuss potential avenues for further research and development, including improvements to the GAN model architecture, training methodologies, and evaluation frameworks.</a:t>
            </a:r>
          </a:p>
          <a:p>
            <a:r>
              <a:rPr lang="en-IN" sz="1400" b="1" dirty="0">
                <a:latin typeface="Trebuchet MS" pitchFamily="34" charset="0"/>
              </a:rPr>
              <a:t>Conclusion:</a:t>
            </a:r>
            <a:endParaRPr lang="en-IN" sz="1400" dirty="0">
              <a:latin typeface="Trebuchet MS" pitchFamily="34" charset="0"/>
            </a:endParaRPr>
          </a:p>
          <a:p>
            <a:pPr lvl="1"/>
            <a:r>
              <a:rPr lang="en-IN" sz="1400" dirty="0">
                <a:latin typeface="Trebuchet MS" pitchFamily="34" charset="0"/>
              </a:rPr>
              <a:t>Summarize the results, emphasizing the contribution of the GAN model to abstract art generation and its implications for the intersection of AI and art.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smtClean="0"/>
              <a:t>TITL</a:t>
            </a:r>
            <a:r>
              <a:rPr lang="en-IN" sz="4250" spc="-10" dirty="0" smtClean="0"/>
              <a:t>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447800" y="2133601"/>
            <a:ext cx="9677400" cy="2585323"/>
          </a:xfrm>
          <a:prstGeom prst="rect">
            <a:avLst/>
          </a:prstGeom>
          <a:noFill/>
        </p:spPr>
        <p:txBody>
          <a:bodyPr wrap="square" rtlCol="0">
            <a:spAutoFit/>
          </a:bodyPr>
          <a:lstStyle/>
          <a:p>
            <a:r>
              <a:rPr lang="en-IN" sz="5400" dirty="0"/>
              <a:t>Abstract Art Generation through Generative Adversarial Networks (GANs)</a:t>
            </a:r>
            <a:endParaRPr lang="en-IN" sz="5400" dirty="0">
              <a:latin typeface="Trebuchet MS"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828800" y="2035629"/>
            <a:ext cx="8229601" cy="3416320"/>
          </a:xfrm>
          <a:prstGeom prst="rect">
            <a:avLst/>
          </a:prstGeom>
          <a:noFill/>
        </p:spPr>
        <p:txBody>
          <a:bodyPr wrap="square" rtlCol="0">
            <a:spAutoFit/>
          </a:bodyPr>
          <a:lstStyle/>
          <a:p>
            <a:r>
              <a:rPr lang="en-IN" sz="2400" dirty="0" smtClean="0">
                <a:latin typeface="Trebuchet MS" pitchFamily="34" charset="0"/>
              </a:rPr>
              <a:t>1) Introduction </a:t>
            </a:r>
            <a:r>
              <a:rPr lang="en-IN" sz="2400" dirty="0">
                <a:latin typeface="Trebuchet MS" pitchFamily="34" charset="0"/>
              </a:rPr>
              <a:t>to GANs and Abstract Art</a:t>
            </a:r>
          </a:p>
          <a:p>
            <a:r>
              <a:rPr lang="en-IN" sz="2400" dirty="0" smtClean="0">
                <a:latin typeface="Trebuchet MS" pitchFamily="34" charset="0"/>
              </a:rPr>
              <a:t>2) Understanding </a:t>
            </a:r>
            <a:r>
              <a:rPr lang="en-IN" sz="2400" dirty="0">
                <a:latin typeface="Trebuchet MS" pitchFamily="34" charset="0"/>
              </a:rPr>
              <a:t>GANs: Architecture and Training</a:t>
            </a:r>
          </a:p>
          <a:p>
            <a:r>
              <a:rPr lang="en-IN" sz="2400" dirty="0" smtClean="0">
                <a:latin typeface="Trebuchet MS" pitchFamily="34" charset="0"/>
              </a:rPr>
              <a:t>3) Generating </a:t>
            </a:r>
            <a:r>
              <a:rPr lang="en-IN" sz="2400" dirty="0">
                <a:latin typeface="Trebuchet MS" pitchFamily="34" charset="0"/>
              </a:rPr>
              <a:t>Abstract Art with GANs: Challenges and Techniques</a:t>
            </a:r>
          </a:p>
          <a:p>
            <a:r>
              <a:rPr lang="en-IN" sz="2400" dirty="0" smtClean="0">
                <a:latin typeface="Trebuchet MS" pitchFamily="34" charset="0"/>
              </a:rPr>
              <a:t>4) Designing </a:t>
            </a:r>
            <a:r>
              <a:rPr lang="en-IN" sz="2400" dirty="0">
                <a:latin typeface="Trebuchet MS" pitchFamily="34" charset="0"/>
              </a:rPr>
              <a:t>GANs for Abstract Art: Considerations and Control</a:t>
            </a:r>
          </a:p>
          <a:p>
            <a:r>
              <a:rPr lang="en-IN" sz="2400" dirty="0" smtClean="0">
                <a:latin typeface="Trebuchet MS" pitchFamily="34" charset="0"/>
              </a:rPr>
              <a:t>5) Evaluation </a:t>
            </a:r>
            <a:r>
              <a:rPr lang="en-IN" sz="2400" dirty="0">
                <a:latin typeface="Trebuchet MS" pitchFamily="34" charset="0"/>
              </a:rPr>
              <a:t>Metrics for Abstract Art</a:t>
            </a:r>
          </a:p>
          <a:p>
            <a:r>
              <a:rPr lang="en-IN" sz="2400" dirty="0" smtClean="0">
                <a:latin typeface="Trebuchet MS" pitchFamily="34" charset="0"/>
              </a:rPr>
              <a:t>6) Case </a:t>
            </a:r>
            <a:r>
              <a:rPr lang="en-IN" sz="2400" dirty="0">
                <a:latin typeface="Trebuchet MS" pitchFamily="34" charset="0"/>
              </a:rPr>
              <a:t>Studies and Experiments</a:t>
            </a:r>
          </a:p>
          <a:p>
            <a:r>
              <a:rPr lang="en-IN" sz="2400" dirty="0" smtClean="0">
                <a:latin typeface="Trebuchet MS" pitchFamily="34" charset="0"/>
              </a:rPr>
              <a:t>7) Ethical </a:t>
            </a:r>
            <a:r>
              <a:rPr lang="en-IN" sz="2400" dirty="0">
                <a:latin typeface="Trebuchet MS" pitchFamily="34" charset="0"/>
              </a:rPr>
              <a:t>Implications and 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676275" y="1857374"/>
            <a:ext cx="8391525" cy="1938992"/>
          </a:xfrm>
          <a:prstGeom prst="rect">
            <a:avLst/>
          </a:prstGeom>
          <a:noFill/>
        </p:spPr>
        <p:txBody>
          <a:bodyPr wrap="square" rtlCol="0">
            <a:spAutoFit/>
          </a:bodyPr>
          <a:lstStyle/>
          <a:p>
            <a:r>
              <a:rPr lang="en-IN" sz="2400" dirty="0">
                <a:latin typeface="Trebuchet MS" pitchFamily="34" charset="0"/>
              </a:rPr>
              <a:t>Creating abstract art through Generative Adversarial Networks (GANs) poses challenges in replicating the complexity and subjective nature of artistic expression. Key hurdles include defining evaluation criteria, balancing control with diversity, and addressing ethical implications</a:t>
            </a:r>
            <a:r>
              <a:rPr lang="en-IN" sz="2400" dirty="0"/>
              <a:t>.</a:t>
            </a:r>
            <a:endParaRPr lang="en-IN" sz="2200" dirty="0">
              <a:latin typeface="Trebuchet MS"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p:cNvSpPr txBox="1"/>
          <p:nvPr/>
        </p:nvSpPr>
        <p:spPr>
          <a:xfrm>
            <a:off x="1524000" y="2590800"/>
            <a:ext cx="184731" cy="369332"/>
          </a:xfrm>
          <a:prstGeom prst="rect">
            <a:avLst/>
          </a:prstGeom>
          <a:noFill/>
        </p:spPr>
        <p:txBody>
          <a:bodyPr wrap="none" rtlCol="0">
            <a:spAutoFit/>
          </a:bodyPr>
          <a:lstStyle/>
          <a:p>
            <a:endParaRPr lang="en-IN" dirty="0"/>
          </a:p>
        </p:txBody>
      </p:sp>
      <p:sp>
        <p:nvSpPr>
          <p:cNvPr id="22" name="Rectangle 9"/>
          <p:cNvSpPr>
            <a:spLocks noChangeArrowheads="1"/>
          </p:cNvSpPr>
          <p:nvPr/>
        </p:nvSpPr>
        <p:spPr bwMode="auto">
          <a:xfrm>
            <a:off x="670604" y="2144524"/>
            <a:ext cx="886142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IN" sz="2000" dirty="0">
                <a:latin typeface="Trebuchet MS" pitchFamily="34" charset="0"/>
              </a:rPr>
              <a:t>The project aims to investigate the potential of Generative Adversarial Networks (GANs) in automating the creation of abstract art. Through this exploration, we seek to push the boundaries of AI-driven creativity, addressing challenges in replicating the complexity and subjective nature of abstract art while ensuring ethical considerations are met.</a:t>
            </a:r>
            <a:endParaRPr kumimoji="0" lang="en-US" sz="2000" b="0" i="0" u="none" strike="noStrike" cap="none" normalizeH="0" baseline="0" dirty="0" smtClean="0">
              <a:ln>
                <a:noFill/>
              </a:ln>
              <a:solidFill>
                <a:schemeClr val="tx1"/>
              </a:solidFill>
              <a:effectLst/>
              <a:latin typeface="Trebuchet MS" pitchFamily="34" charset="0"/>
              <a:cs typeface="Arial" pitchFamily="34" charset="0"/>
            </a:endParaRPr>
          </a:p>
        </p:txBody>
      </p:sp>
      <p:sp>
        <p:nvSpPr>
          <p:cNvPr id="23" name="Rectangle 10"/>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699407" y="1846489"/>
            <a:ext cx="7315200" cy="4093428"/>
          </a:xfrm>
          <a:prstGeom prst="rect">
            <a:avLst/>
          </a:prstGeom>
          <a:noFill/>
        </p:spPr>
        <p:txBody>
          <a:bodyPr wrap="square" rtlCol="0">
            <a:spAutoFit/>
          </a:bodyPr>
          <a:lstStyle/>
          <a:p>
            <a:r>
              <a:rPr lang="en-IN" sz="2000" b="1" dirty="0"/>
              <a:t>Artists and </a:t>
            </a:r>
            <a:r>
              <a:rPr lang="en-IN" sz="2000" b="1" dirty="0" err="1"/>
              <a:t>Creatives</a:t>
            </a:r>
            <a:r>
              <a:rPr lang="en-IN" sz="2000" b="1" dirty="0"/>
              <a:t>:</a:t>
            </a:r>
            <a:r>
              <a:rPr lang="en-IN" sz="2000" dirty="0"/>
              <a:t> Artists may use GAN-generated abstract art as inspiration or incorporate it into their own creative processes. They might also be interested in understanding how AI can augment their artistic practice.</a:t>
            </a:r>
          </a:p>
          <a:p>
            <a:r>
              <a:rPr lang="en-IN" sz="2000" b="1" dirty="0"/>
              <a:t>Art Collectors and Buyers:</a:t>
            </a:r>
            <a:r>
              <a:rPr lang="en-IN" sz="2000" dirty="0"/>
              <a:t> Art collectors and buyers could be interested in AI-generated abstract art as a novel form of artwork to add to their collections. They may also be interested in understanding the value and authenticity of such artwork.</a:t>
            </a:r>
          </a:p>
          <a:p>
            <a:r>
              <a:rPr lang="en-IN" sz="2000" b="1" dirty="0"/>
              <a:t>Artificial Intelligence Researchers:</a:t>
            </a:r>
            <a:r>
              <a:rPr lang="en-IN" sz="2000" dirty="0"/>
              <a:t> Researchers in the field of artificial intelligence, particularly those interested in generative models like GANs, could be interested in the technical aspects of the project and its implications for AI research.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838200" y="1524000"/>
            <a:ext cx="10286999" cy="5045222"/>
          </a:xfrm>
          <a:prstGeom prst="rect">
            <a:avLst/>
          </a:prstGeom>
          <a:noFill/>
        </p:spPr>
        <p:txBody>
          <a:bodyPr wrap="square" rtlCol="0">
            <a:spAutoFit/>
          </a:bodyPr>
          <a:lstStyle/>
          <a:p>
            <a:endParaRPr lang="en-IN" dirty="0"/>
          </a:p>
        </p:txBody>
      </p:sp>
      <p:sp>
        <p:nvSpPr>
          <p:cNvPr id="13" name="Rectangle 3"/>
          <p:cNvSpPr>
            <a:spLocks noChangeArrowheads="1"/>
          </p:cNvSpPr>
          <p:nvPr/>
        </p:nvSpPr>
        <p:spPr bwMode="auto">
          <a:xfrm>
            <a:off x="304800" y="1447800"/>
            <a:ext cx="11541579" cy="407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r>
              <a:rPr lang="en-IN" dirty="0" smtClean="0">
                <a:latin typeface="Trebuchet MS" pitchFamily="34" charset="0"/>
              </a:rPr>
              <a:t>Our project aims to leverage Generative Adversarial Networks (GANs) for automating abstract art generation, addressing challenges in complexity, subjectivity, and ethical implications. Our solution offers the following value proposition:</a:t>
            </a:r>
          </a:p>
          <a:p>
            <a:r>
              <a:rPr lang="en-IN" b="1" dirty="0" smtClean="0">
                <a:latin typeface="Trebuchet MS" pitchFamily="34" charset="0"/>
              </a:rPr>
              <a:t>Automated Creativity:</a:t>
            </a:r>
            <a:r>
              <a:rPr lang="en-IN" dirty="0" smtClean="0">
                <a:latin typeface="Trebuchet MS" pitchFamily="34" charset="0"/>
              </a:rPr>
              <a:t> By utilizing GANs, we offer a novel approach to abstract art creation, automating the process and potentially inspiring new forms of artistic expression.</a:t>
            </a:r>
          </a:p>
          <a:p>
            <a:r>
              <a:rPr lang="en-IN" b="1" dirty="0" smtClean="0">
                <a:latin typeface="Trebuchet MS" pitchFamily="34" charset="0"/>
              </a:rPr>
              <a:t>Diverse Artistic Outputs:</a:t>
            </a:r>
            <a:r>
              <a:rPr lang="en-IN" dirty="0" smtClean="0">
                <a:latin typeface="Trebuchet MS" pitchFamily="34" charset="0"/>
              </a:rPr>
              <a:t> Our project explores various GAN architectures and training techniques, resulting in a diverse range of generated artworks, offering opportunities for exploration and discovery.</a:t>
            </a:r>
          </a:p>
          <a:p>
            <a:r>
              <a:rPr lang="en-IN" b="1" dirty="0" smtClean="0">
                <a:latin typeface="Trebuchet MS" pitchFamily="34" charset="0"/>
              </a:rPr>
              <a:t>Evaluation Framework:</a:t>
            </a:r>
            <a:r>
              <a:rPr lang="en-IN" dirty="0" smtClean="0">
                <a:latin typeface="Trebuchet MS" pitchFamily="34" charset="0"/>
              </a:rPr>
              <a:t> We develop metrics to assess the quality, diversity, and creativity of generated artworks, providing a means for objective evaluation in the realm of abstract art.</a:t>
            </a:r>
          </a:p>
          <a:p>
            <a:r>
              <a:rPr lang="en-IN" b="1" dirty="0" smtClean="0">
                <a:latin typeface="Trebuchet MS" pitchFamily="34" charset="0"/>
              </a:rPr>
              <a:t>Ethical Considerations:</a:t>
            </a:r>
            <a:r>
              <a:rPr lang="en-IN" dirty="0" smtClean="0">
                <a:latin typeface="Trebuchet MS" pitchFamily="34" charset="0"/>
              </a:rPr>
              <a:t> Addressing issues of authorship, copyright, and market impact, we ensure transparency and accountability in the creation and dissemination of AI-generated art.</a:t>
            </a:r>
          </a:p>
          <a:p>
            <a:r>
              <a:rPr lang="en-IN" b="1" dirty="0" smtClean="0">
                <a:latin typeface="Trebuchet MS" pitchFamily="34" charset="0"/>
              </a:rPr>
              <a:t>Contribution to AI and Art Discourse:</a:t>
            </a:r>
            <a:r>
              <a:rPr lang="en-IN" dirty="0" smtClean="0">
                <a:latin typeface="Trebuchet MS" pitchFamily="34" charset="0"/>
              </a:rPr>
              <a:t> By documenting our research process and findings, we contribute to the broader discourse on the intersection of artificial intelligence and art, fostering dialogue on technology, creativity, and ethics.</a:t>
            </a:r>
            <a:endParaRPr lang="en-IN" dirty="0">
              <a:latin typeface="Trebuchet MS" pitchFamily="34" charset="0"/>
            </a:endParaRPr>
          </a:p>
        </p:txBody>
      </p:sp>
      <p:sp>
        <p:nvSpPr>
          <p:cNvPr id="14" name="Rectangle 4"/>
          <p:cNvSpPr>
            <a:spLocks noChangeArrowheads="1"/>
          </p:cNvSpPr>
          <p:nvPr/>
        </p:nvSpPr>
        <p:spPr bwMode="auto">
          <a:xfrm>
            <a:off x="0" y="0"/>
            <a:ext cx="393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457200" y="1511354"/>
            <a:ext cx="10820400" cy="4247317"/>
          </a:xfrm>
          <a:prstGeom prst="rect">
            <a:avLst/>
          </a:prstGeom>
          <a:noFill/>
        </p:spPr>
        <p:txBody>
          <a:bodyPr wrap="square" rtlCol="0">
            <a:spAutoFit/>
          </a:bodyPr>
          <a:lstStyle/>
          <a:p>
            <a:r>
              <a:rPr lang="en-IN" b="1" dirty="0">
                <a:latin typeface="Trebuchet MS" pitchFamily="34" charset="0"/>
              </a:rPr>
              <a:t>Unprecedented Creativity:</a:t>
            </a:r>
            <a:r>
              <a:rPr lang="en-IN" dirty="0">
                <a:latin typeface="Trebuchet MS" pitchFamily="34" charset="0"/>
              </a:rPr>
              <a:t> By harnessing the power of Generative Adversarial Networks (GANs), our solution enables the automated generation of abstract art, transcending the limitations of traditional artistic processes and opening doors to uncharted creative territories.</a:t>
            </a:r>
          </a:p>
          <a:p>
            <a:r>
              <a:rPr lang="en-IN" b="1" dirty="0">
                <a:latin typeface="Trebuchet MS" pitchFamily="34" charset="0"/>
              </a:rPr>
              <a:t>Limitless Exploration:</a:t>
            </a:r>
            <a:r>
              <a:rPr lang="en-IN" dirty="0">
                <a:latin typeface="Trebuchet MS" pitchFamily="34" charset="0"/>
              </a:rPr>
              <a:t> Our project offers a playground for exploration and experimentation, where the convergence of AI algorithms and artistic vision gives rise to an endless array of unique and captivating artworks, each with its own distinct style and </a:t>
            </a:r>
            <a:r>
              <a:rPr lang="en-IN" dirty="0" err="1">
                <a:latin typeface="Trebuchet MS" pitchFamily="34" charset="0"/>
              </a:rPr>
              <a:t>flavor</a:t>
            </a:r>
            <a:r>
              <a:rPr lang="en-IN" dirty="0">
                <a:latin typeface="Trebuchet MS" pitchFamily="34" charset="0"/>
              </a:rPr>
              <a:t>.</a:t>
            </a:r>
          </a:p>
          <a:p>
            <a:r>
              <a:rPr lang="en-IN" b="1" dirty="0">
                <a:latin typeface="Trebuchet MS" pitchFamily="34" charset="0"/>
              </a:rPr>
              <a:t>Transformative Impact:</a:t>
            </a:r>
            <a:r>
              <a:rPr lang="en-IN" dirty="0">
                <a:latin typeface="Trebuchet MS" pitchFamily="34" charset="0"/>
              </a:rPr>
              <a:t> Through our research and development efforts, we not only push the boundaries of AI-driven creativity but also contribute to the broader discourse on the role of technology in shaping the future of art and human expression.</a:t>
            </a:r>
          </a:p>
          <a:p>
            <a:r>
              <a:rPr lang="en-IN" b="1" dirty="0">
                <a:latin typeface="Trebuchet MS" pitchFamily="34" charset="0"/>
              </a:rPr>
              <a:t>Engaging Ethical Considerations:</a:t>
            </a:r>
            <a:r>
              <a:rPr lang="en-IN" dirty="0">
                <a:latin typeface="Trebuchet MS" pitchFamily="34" charset="0"/>
              </a:rPr>
              <a:t> Addressing ethical considerations such as authorship, copyright, and market impact adds a layer of depth and responsibility to our project, showcasing our commitment to fostering ethical practices in the ever-evolving landscape of AI-generated art.</a:t>
            </a:r>
          </a:p>
          <a:p>
            <a:r>
              <a:rPr lang="en-IN" b="1" dirty="0">
                <a:latin typeface="Trebuchet MS" pitchFamily="34" charset="0"/>
              </a:rPr>
              <a:t>Inspiring Dialogue:</a:t>
            </a:r>
            <a:r>
              <a:rPr lang="en-IN" dirty="0">
                <a:latin typeface="Trebuchet MS" pitchFamily="34" charset="0"/>
              </a:rPr>
              <a:t> By documenting and disseminating our findings, we aim to spark meaningful conversations and inspire curiosity, inviting audiences from all walks of life to ponder the profound implications of AI on our understanding of art, creativity, and human identity.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p:cNvSpPr txBox="1"/>
          <p:nvPr/>
        </p:nvSpPr>
        <p:spPr>
          <a:xfrm>
            <a:off x="380999" y="1499760"/>
            <a:ext cx="12213771" cy="5047536"/>
          </a:xfrm>
          <a:prstGeom prst="rect">
            <a:avLst/>
          </a:prstGeom>
          <a:noFill/>
        </p:spPr>
        <p:txBody>
          <a:bodyPr wrap="square" rtlCol="0">
            <a:spAutoFit/>
          </a:bodyPr>
          <a:lstStyle/>
          <a:p>
            <a:r>
              <a:rPr lang="en-IN" b="1" dirty="0" smtClean="0">
                <a:effectLst/>
                <a:latin typeface="Trebuchet MS" pitchFamily="34" charset="0"/>
              </a:rPr>
              <a:t>Data Collection &amp; </a:t>
            </a:r>
            <a:r>
              <a:rPr lang="en-IN" b="1" dirty="0" err="1" smtClean="0">
                <a:effectLst/>
                <a:latin typeface="Trebuchet MS" pitchFamily="34" charset="0"/>
              </a:rPr>
              <a:t>Preprocessing</a:t>
            </a:r>
            <a:r>
              <a:rPr lang="en-IN" b="1" dirty="0" smtClean="0">
                <a:effectLst/>
                <a:latin typeface="Trebuchet MS" pitchFamily="34" charset="0"/>
              </a:rPr>
              <a:t>:</a:t>
            </a:r>
            <a:endParaRPr lang="en-IN" dirty="0" smtClean="0">
              <a:effectLst/>
              <a:latin typeface="Trebuchet MS" pitchFamily="34" charset="0"/>
            </a:endParaRPr>
          </a:p>
          <a:p>
            <a:pPr lvl="1"/>
            <a:r>
              <a:rPr lang="en-IN" dirty="0" smtClean="0">
                <a:effectLst/>
                <a:latin typeface="Trebuchet MS" pitchFamily="34" charset="0"/>
              </a:rPr>
              <a:t>Gather diverse abstract art datasets and </a:t>
            </a:r>
            <a:r>
              <a:rPr lang="en-IN" dirty="0" err="1" smtClean="0">
                <a:effectLst/>
                <a:latin typeface="Trebuchet MS" pitchFamily="34" charset="0"/>
              </a:rPr>
              <a:t>preprocess</a:t>
            </a:r>
            <a:r>
              <a:rPr lang="en-IN" dirty="0" smtClean="0">
                <a:effectLst/>
                <a:latin typeface="Trebuchet MS" pitchFamily="34" charset="0"/>
              </a:rPr>
              <a:t> for GAN compatibility.</a:t>
            </a:r>
          </a:p>
          <a:p>
            <a:r>
              <a:rPr lang="en-IN" b="1" dirty="0" smtClean="0">
                <a:effectLst/>
                <a:latin typeface="Trebuchet MS" pitchFamily="34" charset="0"/>
              </a:rPr>
              <a:t>GAN Architecture Design:</a:t>
            </a:r>
            <a:endParaRPr lang="en-IN" dirty="0" smtClean="0">
              <a:effectLst/>
              <a:latin typeface="Trebuchet MS" pitchFamily="34" charset="0"/>
            </a:endParaRPr>
          </a:p>
          <a:p>
            <a:pPr lvl="1"/>
            <a:r>
              <a:rPr lang="en-IN" dirty="0" smtClean="0">
                <a:effectLst/>
                <a:latin typeface="Trebuchet MS" pitchFamily="34" charset="0"/>
              </a:rPr>
              <a:t>Experiment with architectures tailored to abstract art generation.</a:t>
            </a:r>
          </a:p>
          <a:p>
            <a:r>
              <a:rPr lang="en-IN" b="1" dirty="0" smtClean="0">
                <a:effectLst/>
                <a:latin typeface="Trebuchet MS" pitchFamily="34" charset="0"/>
              </a:rPr>
              <a:t>Training &amp; Optimization:</a:t>
            </a:r>
            <a:endParaRPr lang="en-IN" dirty="0" smtClean="0">
              <a:effectLst/>
              <a:latin typeface="Trebuchet MS" pitchFamily="34" charset="0"/>
            </a:endParaRPr>
          </a:p>
          <a:p>
            <a:pPr lvl="1"/>
            <a:r>
              <a:rPr lang="en-IN" dirty="0" smtClean="0">
                <a:effectLst/>
                <a:latin typeface="Trebuchet MS" pitchFamily="34" charset="0"/>
              </a:rPr>
              <a:t>Train model with optimized parameters and stabilization techniques.</a:t>
            </a:r>
          </a:p>
          <a:p>
            <a:r>
              <a:rPr lang="en-IN" b="1" dirty="0" smtClean="0">
                <a:effectLst/>
                <a:latin typeface="Trebuchet MS" pitchFamily="34" charset="0"/>
              </a:rPr>
              <a:t>Evaluation Framework:</a:t>
            </a:r>
            <a:endParaRPr lang="en-IN" dirty="0" smtClean="0">
              <a:effectLst/>
              <a:latin typeface="Trebuchet MS" pitchFamily="34" charset="0"/>
            </a:endParaRPr>
          </a:p>
          <a:p>
            <a:pPr lvl="1"/>
            <a:r>
              <a:rPr lang="en-IN" dirty="0" smtClean="0">
                <a:effectLst/>
                <a:latin typeface="Trebuchet MS" pitchFamily="34" charset="0"/>
              </a:rPr>
              <a:t>Develop metrics for assessing visual fidelity and artistic appeal.</a:t>
            </a:r>
          </a:p>
          <a:p>
            <a:r>
              <a:rPr lang="en-IN" b="1" dirty="0" smtClean="0">
                <a:effectLst/>
                <a:latin typeface="Trebuchet MS" pitchFamily="34" charset="0"/>
              </a:rPr>
              <a:t>Fine-tuning &amp; Control:</a:t>
            </a:r>
            <a:endParaRPr lang="en-IN" dirty="0" smtClean="0">
              <a:effectLst/>
              <a:latin typeface="Trebuchet MS" pitchFamily="34" charset="0"/>
            </a:endParaRPr>
          </a:p>
          <a:p>
            <a:pPr lvl="1"/>
            <a:r>
              <a:rPr lang="en-IN" dirty="0" smtClean="0">
                <a:effectLst/>
                <a:latin typeface="Trebuchet MS" pitchFamily="34" charset="0"/>
              </a:rPr>
              <a:t>Implement mechanisms for controlling abstraction and style.</a:t>
            </a:r>
          </a:p>
          <a:p>
            <a:r>
              <a:rPr lang="en-IN" b="1" dirty="0" smtClean="0">
                <a:effectLst/>
                <a:latin typeface="Trebuchet MS" pitchFamily="34" charset="0"/>
              </a:rPr>
              <a:t>Ethical Considerations:</a:t>
            </a:r>
            <a:endParaRPr lang="en-IN" dirty="0" smtClean="0">
              <a:effectLst/>
              <a:latin typeface="Trebuchet MS" pitchFamily="34" charset="0"/>
            </a:endParaRPr>
          </a:p>
          <a:p>
            <a:pPr lvl="1"/>
            <a:r>
              <a:rPr lang="en-IN" dirty="0" smtClean="0">
                <a:effectLst/>
                <a:latin typeface="Trebuchet MS" pitchFamily="34" charset="0"/>
              </a:rPr>
              <a:t>Integrate transparency and attribution mechanisms.</a:t>
            </a:r>
          </a:p>
          <a:p>
            <a:r>
              <a:rPr lang="en-IN" b="1" dirty="0" smtClean="0">
                <a:effectLst/>
                <a:latin typeface="Trebuchet MS" pitchFamily="34" charset="0"/>
              </a:rPr>
              <a:t>Experimentation &amp; Analysis:</a:t>
            </a:r>
            <a:endParaRPr lang="en-IN" dirty="0" smtClean="0">
              <a:effectLst/>
              <a:latin typeface="Trebuchet MS" pitchFamily="34" charset="0"/>
            </a:endParaRPr>
          </a:p>
          <a:p>
            <a:pPr lvl="1"/>
            <a:r>
              <a:rPr lang="en-IN" dirty="0" smtClean="0">
                <a:effectLst/>
                <a:latin typeface="Trebuchet MS" pitchFamily="34" charset="0"/>
              </a:rPr>
              <a:t>Generate artworks, </a:t>
            </a:r>
            <a:r>
              <a:rPr lang="en-IN" dirty="0" err="1" smtClean="0">
                <a:effectLst/>
                <a:latin typeface="Trebuchet MS" pitchFamily="34" charset="0"/>
              </a:rPr>
              <a:t>analyze</a:t>
            </a:r>
            <a:r>
              <a:rPr lang="en-IN" dirty="0" smtClean="0">
                <a:effectLst/>
                <a:latin typeface="Trebuchet MS" pitchFamily="34" charset="0"/>
              </a:rPr>
              <a:t> against human-created art.</a:t>
            </a:r>
          </a:p>
          <a:p>
            <a:r>
              <a:rPr lang="en-IN" b="1" dirty="0" smtClean="0">
                <a:effectLst/>
                <a:latin typeface="Trebuchet MS" pitchFamily="34" charset="0"/>
              </a:rPr>
              <a:t>Documentation &amp; Dissemination:</a:t>
            </a:r>
            <a:endParaRPr lang="en-IN" dirty="0" smtClean="0">
              <a:effectLst/>
              <a:latin typeface="Trebuchet MS" pitchFamily="34" charset="0"/>
            </a:endParaRPr>
          </a:p>
          <a:p>
            <a:pPr lvl="1"/>
            <a:r>
              <a:rPr lang="en-IN" dirty="0" smtClean="0">
                <a:effectLst/>
                <a:latin typeface="Trebuchet MS" pitchFamily="34" charset="0"/>
              </a:rPr>
              <a:t>Document process and findings for publication and presentation.</a:t>
            </a:r>
          </a:p>
          <a:p>
            <a:r>
              <a:rPr lang="en-IN" dirty="0">
                <a:latin typeface="Trebuchet MS" pitchFamily="34" charset="0"/>
              </a:rPr>
              <a:t/>
            </a:r>
            <a:br>
              <a:rPr lang="en-IN" dirty="0">
                <a:latin typeface="Trebuchet MS" pitchFamily="34" charset="0"/>
              </a:rPr>
            </a:br>
            <a:endParaRPr lang="en-IN" sz="1600" dirty="0">
              <a:latin typeface="Trebuchet MS"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1097</Words>
  <Application>Microsoft Office PowerPoint</Application>
  <PresentationFormat>Custom</PresentationFormat>
  <Paragraphs>93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2021PITAI249</dc:creator>
  <cp:lastModifiedBy>2021PITAI249</cp:lastModifiedBy>
  <cp:revision>9</cp:revision>
  <dcterms:created xsi:type="dcterms:W3CDTF">2024-04-01T05:11:32Z</dcterms:created>
  <dcterms:modified xsi:type="dcterms:W3CDTF">2024-04-01T07:08:56Z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