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2" r:id="rId11"/>
    <p:sldId id="264" r:id="rId12"/>
    <p:sldId id="266" r:id="rId13"/>
    <p:sldId id="273" r:id="rId14"/>
    <p:sldId id="268" r:id="rId15"/>
    <p:sldId id="274" r:id="rId16"/>
    <p:sldId id="275" r:id="rId17"/>
    <p:sldId id="269" r:id="rId18"/>
    <p:sldId id="270" r:id="rId19"/>
    <p:sldId id="27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h R" userId="a6fa003cc446bfbf" providerId="LiveId" clId="{A99D2B6A-BDE4-4648-B957-34F098F2199B}"/>
    <pc:docChg chg="custSel addSld modSld">
      <pc:chgData name="Logesh R" userId="a6fa003cc446bfbf" providerId="LiveId" clId="{A99D2B6A-BDE4-4648-B957-34F098F2199B}" dt="2022-06-19T08:03:59.106" v="149" actId="20577"/>
      <pc:docMkLst>
        <pc:docMk/>
      </pc:docMkLst>
      <pc:sldChg chg="modSp mod">
        <pc:chgData name="Logesh R" userId="a6fa003cc446bfbf" providerId="LiveId" clId="{A99D2B6A-BDE4-4648-B957-34F098F2199B}" dt="2022-06-19T07:59:29.247" v="27" actId="20577"/>
        <pc:sldMkLst>
          <pc:docMk/>
          <pc:sldMk cId="3339955444" sldId="264"/>
        </pc:sldMkLst>
        <pc:spChg chg="mod">
          <ac:chgData name="Logesh R" userId="a6fa003cc446bfbf" providerId="LiveId" clId="{A99D2B6A-BDE4-4648-B957-34F098F2199B}" dt="2022-06-19T07:59:29.247" v="27" actId="20577"/>
          <ac:spMkLst>
            <pc:docMk/>
            <pc:sldMk cId="3339955444" sldId="264"/>
            <ac:spMk id="2" creationId="{39131337-2265-C3DF-B64E-E92C969E1ED1}"/>
          </ac:spMkLst>
        </pc:spChg>
      </pc:sldChg>
      <pc:sldChg chg="modSp new mod">
        <pc:chgData name="Logesh R" userId="a6fa003cc446bfbf" providerId="LiveId" clId="{A99D2B6A-BDE4-4648-B957-34F098F2199B}" dt="2022-06-19T07:59:17.631" v="20" actId="20577"/>
        <pc:sldMkLst>
          <pc:docMk/>
          <pc:sldMk cId="551167579" sldId="265"/>
        </pc:sldMkLst>
        <pc:spChg chg="mod">
          <ac:chgData name="Logesh R" userId="a6fa003cc446bfbf" providerId="LiveId" clId="{A99D2B6A-BDE4-4648-B957-34F098F2199B}" dt="2022-06-19T07:59:17.631" v="20" actId="20577"/>
          <ac:spMkLst>
            <pc:docMk/>
            <pc:sldMk cId="551167579" sldId="265"/>
            <ac:spMk id="2" creationId="{5838F370-4948-1D34-8FC1-79FB6F13F56E}"/>
          </ac:spMkLst>
        </pc:spChg>
      </pc:sldChg>
      <pc:sldChg chg="modSp new mod">
        <pc:chgData name="Logesh R" userId="a6fa003cc446bfbf" providerId="LiveId" clId="{A99D2B6A-BDE4-4648-B957-34F098F2199B}" dt="2022-06-19T07:59:56.201" v="48" actId="20577"/>
        <pc:sldMkLst>
          <pc:docMk/>
          <pc:sldMk cId="2198619861" sldId="266"/>
        </pc:sldMkLst>
        <pc:spChg chg="mod">
          <ac:chgData name="Logesh R" userId="a6fa003cc446bfbf" providerId="LiveId" clId="{A99D2B6A-BDE4-4648-B957-34F098F2199B}" dt="2022-06-19T07:59:56.201" v="48" actId="20577"/>
          <ac:spMkLst>
            <pc:docMk/>
            <pc:sldMk cId="2198619861" sldId="266"/>
            <ac:spMk id="2" creationId="{A24E2575-7747-175A-13D1-09F37CB52085}"/>
          </ac:spMkLst>
        </pc:spChg>
      </pc:sldChg>
      <pc:sldChg chg="modSp new mod">
        <pc:chgData name="Logesh R" userId="a6fa003cc446bfbf" providerId="LiveId" clId="{A99D2B6A-BDE4-4648-B957-34F098F2199B}" dt="2022-06-19T08:03:01.257" v="110" actId="2711"/>
        <pc:sldMkLst>
          <pc:docMk/>
          <pc:sldMk cId="3492695169" sldId="267"/>
        </pc:sldMkLst>
        <pc:spChg chg="mod">
          <ac:chgData name="Logesh R" userId="a6fa003cc446bfbf" providerId="LiveId" clId="{A99D2B6A-BDE4-4648-B957-34F098F2199B}" dt="2022-06-19T08:02:53.521" v="108" actId="2711"/>
          <ac:spMkLst>
            <pc:docMk/>
            <pc:sldMk cId="3492695169" sldId="267"/>
            <ac:spMk id="2" creationId="{C5C327B4-6119-D247-69B2-BD2346016E18}"/>
          </ac:spMkLst>
        </pc:spChg>
        <pc:spChg chg="mod">
          <ac:chgData name="Logesh R" userId="a6fa003cc446bfbf" providerId="LiveId" clId="{A99D2B6A-BDE4-4648-B957-34F098F2199B}" dt="2022-06-19T08:03:01.257" v="110" actId="2711"/>
          <ac:spMkLst>
            <pc:docMk/>
            <pc:sldMk cId="3492695169" sldId="267"/>
            <ac:spMk id="3" creationId="{E271DDD6-24AE-7F59-9BD9-1D1919252590}"/>
          </ac:spMkLst>
        </pc:spChg>
      </pc:sldChg>
      <pc:sldChg chg="modSp new mod">
        <pc:chgData name="Logesh R" userId="a6fa003cc446bfbf" providerId="LiveId" clId="{A99D2B6A-BDE4-4648-B957-34F098F2199B}" dt="2022-06-19T08:03:20.435" v="120" actId="20577"/>
        <pc:sldMkLst>
          <pc:docMk/>
          <pc:sldMk cId="4079297875" sldId="268"/>
        </pc:sldMkLst>
        <pc:spChg chg="mod">
          <ac:chgData name="Logesh R" userId="a6fa003cc446bfbf" providerId="LiveId" clId="{A99D2B6A-BDE4-4648-B957-34F098F2199B}" dt="2022-06-19T08:03:20.435" v="120" actId="20577"/>
          <ac:spMkLst>
            <pc:docMk/>
            <pc:sldMk cId="4079297875" sldId="268"/>
            <ac:spMk id="2" creationId="{27234BDE-4F34-CFFA-78B7-1FAA4CE6F021}"/>
          </ac:spMkLst>
        </pc:spChg>
      </pc:sldChg>
      <pc:sldChg chg="modSp new mod">
        <pc:chgData name="Logesh R" userId="a6fa003cc446bfbf" providerId="LiveId" clId="{A99D2B6A-BDE4-4648-B957-34F098F2199B}" dt="2022-06-19T08:03:33.650" v="130" actId="20577"/>
        <pc:sldMkLst>
          <pc:docMk/>
          <pc:sldMk cId="3972211602" sldId="269"/>
        </pc:sldMkLst>
        <pc:spChg chg="mod">
          <ac:chgData name="Logesh R" userId="a6fa003cc446bfbf" providerId="LiveId" clId="{A99D2B6A-BDE4-4648-B957-34F098F2199B}" dt="2022-06-19T08:03:33.650" v="130" actId="20577"/>
          <ac:spMkLst>
            <pc:docMk/>
            <pc:sldMk cId="3972211602" sldId="269"/>
            <ac:spMk id="2" creationId="{7EAAEF8B-CAF9-7763-CD39-6ABF3489D36A}"/>
          </ac:spMkLst>
        </pc:spChg>
      </pc:sldChg>
      <pc:sldChg chg="modSp new mod">
        <pc:chgData name="Logesh R" userId="a6fa003cc446bfbf" providerId="LiveId" clId="{A99D2B6A-BDE4-4648-B957-34F098F2199B}" dt="2022-06-19T08:03:47.639" v="140" actId="1076"/>
        <pc:sldMkLst>
          <pc:docMk/>
          <pc:sldMk cId="2575454085" sldId="270"/>
        </pc:sldMkLst>
        <pc:spChg chg="mod">
          <ac:chgData name="Logesh R" userId="a6fa003cc446bfbf" providerId="LiveId" clId="{A99D2B6A-BDE4-4648-B957-34F098F2199B}" dt="2022-06-19T08:03:47.639" v="140" actId="1076"/>
          <ac:spMkLst>
            <pc:docMk/>
            <pc:sldMk cId="2575454085" sldId="270"/>
            <ac:spMk id="2" creationId="{E21080F0-3C20-35F8-B6A4-009107BC7C7E}"/>
          </ac:spMkLst>
        </pc:spChg>
        <pc:spChg chg="mod">
          <ac:chgData name="Logesh R" userId="a6fa003cc446bfbf" providerId="LiveId" clId="{A99D2B6A-BDE4-4648-B957-34F098F2199B}" dt="2022-06-19T08:03:46.624" v="139" actId="1076"/>
          <ac:spMkLst>
            <pc:docMk/>
            <pc:sldMk cId="2575454085" sldId="270"/>
            <ac:spMk id="3" creationId="{0B6DF5F3-34A4-25C1-5A89-4F97EE2BF646}"/>
          </ac:spMkLst>
        </pc:spChg>
      </pc:sldChg>
      <pc:sldChg chg="modSp new mod">
        <pc:chgData name="Logesh R" userId="a6fa003cc446bfbf" providerId="LiveId" clId="{A99D2B6A-BDE4-4648-B957-34F098F2199B}" dt="2022-06-19T08:03:59.106" v="149" actId="20577"/>
        <pc:sldMkLst>
          <pc:docMk/>
          <pc:sldMk cId="3073431758" sldId="271"/>
        </pc:sldMkLst>
        <pc:spChg chg="mod">
          <ac:chgData name="Logesh R" userId="a6fa003cc446bfbf" providerId="LiveId" clId="{A99D2B6A-BDE4-4648-B957-34F098F2199B}" dt="2022-06-19T08:03:59.106" v="149" actId="20577"/>
          <ac:spMkLst>
            <pc:docMk/>
            <pc:sldMk cId="3073431758" sldId="271"/>
            <ac:spMk id="2" creationId="{0B46AFE5-D8CF-96F8-A9DD-6201AB01F6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51E5-DA15-E46A-BC53-5289E0BA8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A4A817-AFA8-3897-B911-D6EB61CB2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2CB689-DA3D-117E-BB61-7C481ACC64BB}"/>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446D4B95-1E97-0B19-E64B-D4D23B11C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44A59-F7F0-92C1-C191-1AF214CE8B91}"/>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110935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ADFD-FFCD-250F-C8C0-B2FD507481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66DD22-8875-7289-5896-7DCE37CC83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453C3-B2B2-661B-5252-CC0921DF24A8}"/>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30BB58A2-A791-7D6B-93B0-597D388F1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7324E-2688-06F6-F59C-6C36F0DACB04}"/>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174587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0E07A-6C1A-6734-5D08-CAAC35344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5E5DD-8495-0E6E-A862-4D2B628C6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BD1D4-63BD-E28A-3923-4C20F7175275}"/>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4CB84235-3675-1991-8976-7A92A9A8A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42FB3-C024-895F-A89A-BBCE65CB645E}"/>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284747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0C88-FA57-6CAF-0ADC-00F9DAA80F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B1A146-4BC4-8579-D56C-E2EE44D0A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4DDB3-183A-6D48-082B-DA4D3FA2FEA1}"/>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E675EC54-EAE8-711D-A070-7AE8C476E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945A0-C984-5F4C-C7EB-AF566AB5D094}"/>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310871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1FC7-E007-1328-55EB-1DCDDA332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21B647-9C36-95A5-B23C-A2DAA95E9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76CF4-210B-605B-A726-5314F68D6067}"/>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4C76ED8C-40EA-5784-03E6-BA2404F00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6061A-5678-C796-BC4B-CE1B7465AA74}"/>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350544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BFF5-953E-EEA0-991F-5713367287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119E-8715-3DCB-65E3-7B482A950F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9EADDC-5202-95A7-6088-E1D2CD319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37F06B-4D6B-FB2B-5EBA-E15E1174D3C1}"/>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6" name="Footer Placeholder 5">
            <a:extLst>
              <a:ext uri="{FF2B5EF4-FFF2-40B4-BE49-F238E27FC236}">
                <a16:creationId xmlns:a16="http://schemas.microsoft.com/office/drawing/2014/main" id="{52774009-6696-96F3-5C68-F7ACFD7B4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292B1-D7C2-931D-3527-B01814275EE6}"/>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381659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1586-00E5-7220-90CA-F503C102A9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689ACB-235F-3DF3-A505-AE131D8D7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72477-CD63-90C9-CA32-D95D103E5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BB20AC-F433-D3AF-A155-FF3F67C7D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618B0B-2ED9-B066-A0CD-04BA131F4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A1608B-FB5A-1586-E055-D872D00867D0}"/>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8" name="Footer Placeholder 7">
            <a:extLst>
              <a:ext uri="{FF2B5EF4-FFF2-40B4-BE49-F238E27FC236}">
                <a16:creationId xmlns:a16="http://schemas.microsoft.com/office/drawing/2014/main" id="{85749599-94C0-70C5-1A03-2475E9A000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D50C93-F990-5656-96A7-6BB593260A2C}"/>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11227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B1-3639-7AD4-9625-9B8F2775C2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F31A6B-D905-EEBC-7CED-0CF63BC4871D}"/>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4" name="Footer Placeholder 3">
            <a:extLst>
              <a:ext uri="{FF2B5EF4-FFF2-40B4-BE49-F238E27FC236}">
                <a16:creationId xmlns:a16="http://schemas.microsoft.com/office/drawing/2014/main" id="{CF29ED44-1446-D869-FF19-D7FD464C42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56CF2D-F3FB-D813-BE35-1E1E723D63C9}"/>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26700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DC2D3-CC00-5E3B-037D-8AF81A06EA7F}"/>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3" name="Footer Placeholder 2">
            <a:extLst>
              <a:ext uri="{FF2B5EF4-FFF2-40B4-BE49-F238E27FC236}">
                <a16:creationId xmlns:a16="http://schemas.microsoft.com/office/drawing/2014/main" id="{C9A69601-9C27-D7C4-4772-CCBDC43FBA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D8B7DD-F269-A6F0-1943-34FB7F0A38D0}"/>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246750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EA3E-CF76-0798-965A-0116AD082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F0AC54-43F9-7914-AD31-9487FFB68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C9F583-58A6-C378-4C00-CA9F70A61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BD1E6-C3E2-4670-574D-9DEB85459F4A}"/>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6" name="Footer Placeholder 5">
            <a:extLst>
              <a:ext uri="{FF2B5EF4-FFF2-40B4-BE49-F238E27FC236}">
                <a16:creationId xmlns:a16="http://schemas.microsoft.com/office/drawing/2014/main" id="{97DD1548-4536-51E1-E088-3764C8A87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287A2-BD3C-8FE2-FE27-B9A9977E37CC}"/>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334047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5FDE-C298-6E7F-E29B-F769C8D7A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4851E-CD16-D0BE-AA86-971607FA7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9CCCD8-3C1C-2969-BF05-3176DD800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986EC-9656-F101-C460-9D183A10177E}"/>
              </a:ext>
            </a:extLst>
          </p:cNvPr>
          <p:cNvSpPr>
            <a:spLocks noGrp="1"/>
          </p:cNvSpPr>
          <p:nvPr>
            <p:ph type="dt" sz="half" idx="10"/>
          </p:nvPr>
        </p:nvSpPr>
        <p:spPr/>
        <p:txBody>
          <a:bodyPr/>
          <a:lstStyle/>
          <a:p>
            <a:fld id="{F2D82580-5978-4BD2-AB93-9522F1AC63F0}" type="datetimeFigureOut">
              <a:rPr lang="en-IN" smtClean="0"/>
              <a:t>24-06-2022</a:t>
            </a:fld>
            <a:endParaRPr lang="en-IN"/>
          </a:p>
        </p:txBody>
      </p:sp>
      <p:sp>
        <p:nvSpPr>
          <p:cNvPr id="6" name="Footer Placeholder 5">
            <a:extLst>
              <a:ext uri="{FF2B5EF4-FFF2-40B4-BE49-F238E27FC236}">
                <a16:creationId xmlns:a16="http://schemas.microsoft.com/office/drawing/2014/main" id="{715297DE-4983-1EBC-62EF-D8EF7F7853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DCF80-4D2F-8F93-50EE-C7A6B3AAF08F}"/>
              </a:ext>
            </a:extLst>
          </p:cNvPr>
          <p:cNvSpPr>
            <a:spLocks noGrp="1"/>
          </p:cNvSpPr>
          <p:nvPr>
            <p:ph type="sldNum" sz="quarter" idx="12"/>
          </p:nvPr>
        </p:nvSpPr>
        <p:spPr/>
        <p:txBody>
          <a:bodyPr/>
          <a:lstStyle/>
          <a:p>
            <a:fld id="{136B3F48-E957-455B-9BE3-8DBD7C73431F}" type="slidenum">
              <a:rPr lang="en-IN" smtClean="0"/>
              <a:t>‹#›</a:t>
            </a:fld>
            <a:endParaRPr lang="en-IN"/>
          </a:p>
        </p:txBody>
      </p:sp>
    </p:spTree>
    <p:extLst>
      <p:ext uri="{BB962C8B-B14F-4D97-AF65-F5344CB8AC3E}">
        <p14:creationId xmlns:p14="http://schemas.microsoft.com/office/powerpoint/2010/main" val="241233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C5152-1F48-C115-6177-1F8AD762C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3AB3B-44D4-2F21-86D1-618FF1CC7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A1804-2E82-8602-1467-B6F15D008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82580-5978-4BD2-AB93-9522F1AC63F0}" type="datetimeFigureOut">
              <a:rPr lang="en-IN" smtClean="0"/>
              <a:t>24-06-2022</a:t>
            </a:fld>
            <a:endParaRPr lang="en-IN"/>
          </a:p>
        </p:txBody>
      </p:sp>
      <p:sp>
        <p:nvSpPr>
          <p:cNvPr id="5" name="Footer Placeholder 4">
            <a:extLst>
              <a:ext uri="{FF2B5EF4-FFF2-40B4-BE49-F238E27FC236}">
                <a16:creationId xmlns:a16="http://schemas.microsoft.com/office/drawing/2014/main" id="{9E2DEB05-BD10-8B3D-5FE4-E2D38B9AF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DAC2CA-AA8A-8326-8FF7-1DD963CF5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B3F48-E957-455B-9BE3-8DBD7C73431F}" type="slidenum">
              <a:rPr lang="en-IN" smtClean="0"/>
              <a:t>‹#›</a:t>
            </a:fld>
            <a:endParaRPr lang="en-IN"/>
          </a:p>
        </p:txBody>
      </p:sp>
    </p:spTree>
    <p:extLst>
      <p:ext uri="{BB962C8B-B14F-4D97-AF65-F5344CB8AC3E}">
        <p14:creationId xmlns:p14="http://schemas.microsoft.com/office/powerpoint/2010/main" val="215942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ndroid.com/google/playservi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0A40-3E79-C7BB-B814-5C8388F1A2FE}"/>
              </a:ext>
            </a:extLst>
          </p:cNvPr>
          <p:cNvSpPr>
            <a:spLocks noGrp="1"/>
          </p:cNvSpPr>
          <p:nvPr>
            <p:ph type="ctrTitle"/>
          </p:nvPr>
        </p:nvSpPr>
        <p:spPr>
          <a:xfrm>
            <a:off x="1704109" y="0"/>
            <a:ext cx="9144000" cy="1246764"/>
          </a:xfrm>
        </p:spPr>
        <p:txBody>
          <a:bodyPr/>
          <a:lstStyle/>
          <a:p>
            <a:r>
              <a:rPr lang="en-IN" sz="3200" b="1" dirty="0">
                <a:latin typeface="Times New Roman" panose="02020603050405020304" pitchFamily="18" charset="0"/>
                <a:cs typeface="Times New Roman" panose="02020603050405020304" pitchFamily="18" charset="0"/>
              </a:rPr>
              <a:t>Women Safety Application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FDF084B-AE3C-2845-5E28-36CC1C24DED7}"/>
              </a:ext>
            </a:extLst>
          </p:cNvPr>
          <p:cNvSpPr>
            <a:spLocks noGrp="1"/>
          </p:cNvSpPr>
          <p:nvPr>
            <p:ph type="subTitle" idx="1"/>
          </p:nvPr>
        </p:nvSpPr>
        <p:spPr>
          <a:xfrm>
            <a:off x="1162933" y="3093983"/>
            <a:ext cx="3502373" cy="3408218"/>
          </a:xfrm>
        </p:spPr>
        <p:txBody>
          <a:bodyPr/>
          <a:lstStyle/>
          <a:p>
            <a:pPr algn="just"/>
            <a:r>
              <a:rPr lang="en-IN" b="1" dirty="0">
                <a:latin typeface="Times New Roman" panose="02020603050405020304" pitchFamily="18" charset="0"/>
                <a:cs typeface="Times New Roman" panose="02020603050405020304" pitchFamily="18" charset="0"/>
              </a:rPr>
              <a:t>GUIDED BY,</a:t>
            </a:r>
          </a:p>
          <a:p>
            <a:pPr algn="just"/>
            <a:r>
              <a:rPr lang="en-IN" dirty="0" err="1">
                <a:latin typeface="Times New Roman" panose="02020603050405020304" pitchFamily="18" charset="0"/>
                <a:cs typeface="Times New Roman" panose="02020603050405020304" pitchFamily="18" charset="0"/>
              </a:rPr>
              <a:t>Mr.M.Ezhilvendan</a:t>
            </a:r>
            <a:r>
              <a:rPr lang="en-IN" dirty="0">
                <a:latin typeface="Times New Roman" panose="02020603050405020304" pitchFamily="18" charset="0"/>
                <a:cs typeface="Times New Roman" panose="02020603050405020304" pitchFamily="18" charset="0"/>
              </a:rPr>
              <a:t> M.E.,</a:t>
            </a:r>
          </a:p>
          <a:p>
            <a:pPr algn="just"/>
            <a:r>
              <a:rPr lang="en-IN" dirty="0">
                <a:latin typeface="Times New Roman" panose="02020603050405020304" pitchFamily="18" charset="0"/>
                <a:cs typeface="Times New Roman" panose="02020603050405020304" pitchFamily="18" charset="0"/>
              </a:rPr>
              <a:t>Assistant Professor,</a:t>
            </a:r>
          </a:p>
          <a:p>
            <a:pPr algn="just"/>
            <a:r>
              <a:rPr lang="en-IN" dirty="0">
                <a:latin typeface="Times New Roman" panose="02020603050405020304" pitchFamily="18" charset="0"/>
                <a:cs typeface="Times New Roman" panose="02020603050405020304" pitchFamily="18" charset="0"/>
              </a:rPr>
              <a:t>Department of IT.</a:t>
            </a:r>
          </a:p>
          <a:p>
            <a:endParaRPr lang="en-IN" dirty="0"/>
          </a:p>
        </p:txBody>
      </p:sp>
      <p:sp>
        <p:nvSpPr>
          <p:cNvPr id="5" name="TextBox 4">
            <a:extLst>
              <a:ext uri="{FF2B5EF4-FFF2-40B4-BE49-F238E27FC236}">
                <a16:creationId xmlns:a16="http://schemas.microsoft.com/office/drawing/2014/main" id="{5BFF3C95-2ABA-80F9-CB75-B0E3ABAD5842}"/>
              </a:ext>
            </a:extLst>
          </p:cNvPr>
          <p:cNvSpPr txBox="1"/>
          <p:nvPr/>
        </p:nvSpPr>
        <p:spPr>
          <a:xfrm>
            <a:off x="6123709" y="3093983"/>
            <a:ext cx="6068291" cy="1200329"/>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BATCH MEMBERS :</a:t>
            </a:r>
          </a:p>
          <a:p>
            <a:r>
              <a:rPr lang="en-IN" sz="2400" dirty="0">
                <a:latin typeface="Times New Roman" panose="02020603050405020304" pitchFamily="18" charset="0"/>
                <a:cs typeface="Times New Roman" panose="02020603050405020304" pitchFamily="18" charset="0"/>
              </a:rPr>
              <a:t>Aravind A	420419205001</a:t>
            </a:r>
          </a:p>
          <a:p>
            <a:pPr algn="just"/>
            <a:r>
              <a:rPr lang="en-IN" sz="2400" dirty="0">
                <a:latin typeface="Times New Roman" panose="02020603050405020304" pitchFamily="18" charset="0"/>
                <a:cs typeface="Times New Roman" panose="02020603050405020304" pitchFamily="18" charset="0"/>
              </a:rPr>
              <a:t>Logesh R 	420419205008</a:t>
            </a:r>
          </a:p>
        </p:txBody>
      </p:sp>
    </p:spTree>
    <p:extLst>
      <p:ext uri="{BB962C8B-B14F-4D97-AF65-F5344CB8AC3E}">
        <p14:creationId xmlns:p14="http://schemas.microsoft.com/office/powerpoint/2010/main" val="385680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4DFE-5FE7-E76A-5C3F-17A7D73CD95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System Architecture (Contd.)</a:t>
            </a:r>
            <a:endParaRPr lang="en-IN" sz="3200" dirty="0"/>
          </a:p>
        </p:txBody>
      </p:sp>
      <p:sp>
        <p:nvSpPr>
          <p:cNvPr id="3" name="Content Placeholder 2">
            <a:extLst>
              <a:ext uri="{FF2B5EF4-FFF2-40B4-BE49-F238E27FC236}">
                <a16:creationId xmlns:a16="http://schemas.microsoft.com/office/drawing/2014/main" id="{D230C914-D924-EB33-C617-1CE8C239656A}"/>
              </a:ext>
            </a:extLst>
          </p:cNvPr>
          <p:cNvSpPr>
            <a:spLocks noGrp="1"/>
          </p:cNvSpPr>
          <p:nvPr>
            <p:ph idx="1"/>
          </p:nvPr>
        </p:nvSpPr>
        <p:spPr/>
        <p:txBody>
          <a:bodyPr>
            <a:normAutofit/>
          </a:bodyPr>
          <a:lstStyle/>
          <a:p>
            <a:pPr algn="just"/>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 user writes the message content and also selects the contacts to which the message has to be sent and save it. So, when he is in some </a:t>
            </a:r>
            <a:r>
              <a:rPr lang="en-US" sz="2400" dirty="0" err="1">
                <a:effectLst/>
                <a:latin typeface="Times New Roman" panose="02020603050405020304" pitchFamily="18" charset="0"/>
                <a:ea typeface="Times New Roman" panose="02020603050405020304" pitchFamily="18" charset="0"/>
              </a:rPr>
              <a:t>dangerby</a:t>
            </a:r>
            <a:r>
              <a:rPr lang="en-US" sz="2400" dirty="0">
                <a:effectLst/>
                <a:latin typeface="Times New Roman" panose="02020603050405020304" pitchFamily="18" charset="0"/>
                <a:ea typeface="Times New Roman" panose="02020603050405020304" pitchFamily="18" charset="0"/>
              </a:rPr>
              <a:t> just opening the </a:t>
            </a:r>
            <a:r>
              <a:rPr lang="en-US" sz="2400" dirty="0" err="1">
                <a:effectLst/>
                <a:latin typeface="Times New Roman" panose="02020603050405020304" pitchFamily="18" charset="0"/>
                <a:ea typeface="Times New Roman" panose="02020603050405020304" pitchFamily="18" charset="0"/>
              </a:rPr>
              <a:t>appand</a:t>
            </a:r>
            <a:r>
              <a:rPr lang="en-US" sz="2400" dirty="0">
                <a:effectLst/>
                <a:latin typeface="Times New Roman" panose="02020603050405020304" pitchFamily="18" charset="0"/>
                <a:ea typeface="Times New Roman" panose="02020603050405020304" pitchFamily="18" charset="0"/>
              </a:rPr>
              <a:t> pressing the START button, the message stored will be sent to those numbers he has added in this application. </a:t>
            </a:r>
          </a:p>
          <a:p>
            <a:pPr algn="just"/>
            <a:r>
              <a:rPr lang="en-US" sz="2400" dirty="0">
                <a:effectLst/>
                <a:latin typeface="Times New Roman" panose="02020603050405020304" pitchFamily="18" charset="0"/>
                <a:ea typeface="Times New Roman" panose="02020603050405020304" pitchFamily="18" charset="0"/>
              </a:rPr>
              <a:t>The architecture depicted below shows the exact flow of control of the android application. Here the database acts as a storing media between the two mobile devices. The database information i.e., to which database the information has to be sent, the URL of the database is coded itself in the application. From the database, the location coordinates are sent continuously to the registered contacts of the user.</a:t>
            </a:r>
            <a:endParaRPr lang="en-IN" sz="2400" dirty="0">
              <a:effectLst/>
              <a:latin typeface="Times New Roman" panose="02020603050405020304" pitchFamily="18" charset="0"/>
              <a:ea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4419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1337-2265-C3DF-B64E-E92C969E1ED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2229B9-A331-0C69-FA14-5B473FE48635}"/>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Module 1 :</a:t>
            </a:r>
          </a:p>
          <a:p>
            <a:pPr marL="914400" lvl="2" indent="0">
              <a:buNone/>
            </a:pPr>
            <a:r>
              <a:rPr lang="en-IN" sz="2400" dirty="0">
                <a:latin typeface="Times New Roman" panose="02020603050405020304" pitchFamily="18" charset="0"/>
                <a:cs typeface="Times New Roman" panose="02020603050405020304" pitchFamily="18" charset="0"/>
              </a:rPr>
              <a:t>   Start Button</a:t>
            </a:r>
          </a:p>
          <a:p>
            <a:r>
              <a:rPr lang="en-IN" sz="2400" b="1" dirty="0">
                <a:latin typeface="Times New Roman" panose="02020603050405020304" pitchFamily="18" charset="0"/>
                <a:cs typeface="Times New Roman" panose="02020603050405020304" pitchFamily="18" charset="0"/>
              </a:rPr>
              <a:t>Module 2 :</a:t>
            </a:r>
          </a:p>
          <a:p>
            <a:pPr marL="0" indent="0">
              <a:buNone/>
            </a:pPr>
            <a:r>
              <a:rPr lang="en-IN" sz="2400" dirty="0">
                <a:latin typeface="Times New Roman" panose="02020603050405020304" pitchFamily="18" charset="0"/>
                <a:cs typeface="Times New Roman" panose="02020603050405020304" pitchFamily="18" charset="0"/>
              </a:rPr>
              <a:t>	   Adding Contacts</a:t>
            </a:r>
          </a:p>
          <a:p>
            <a:r>
              <a:rPr lang="en-IN" sz="2400" b="1" dirty="0">
                <a:latin typeface="Times New Roman" panose="02020603050405020304" pitchFamily="18" charset="0"/>
                <a:cs typeface="Times New Roman" panose="02020603050405020304" pitchFamily="18" charset="0"/>
              </a:rPr>
              <a:t>Module 3 :</a:t>
            </a:r>
          </a:p>
          <a:p>
            <a:pPr marL="457200" lvl="1" indent="0">
              <a:buNone/>
            </a:pPr>
            <a:r>
              <a:rPr lang="en-IN" dirty="0">
                <a:latin typeface="Times New Roman" panose="02020603050405020304" pitchFamily="18" charset="0"/>
                <a:cs typeface="Times New Roman" panose="02020603050405020304" pitchFamily="18" charset="0"/>
              </a:rPr>
              <a:t>	  Message</a:t>
            </a:r>
          </a:p>
          <a:p>
            <a:r>
              <a:rPr lang="en-IN" sz="2400" b="1" dirty="0">
                <a:latin typeface="Times New Roman" panose="02020603050405020304" pitchFamily="18" charset="0"/>
                <a:cs typeface="Times New Roman" panose="02020603050405020304" pitchFamily="18" charset="0"/>
              </a:rPr>
              <a:t>Module 4 :</a:t>
            </a:r>
          </a:p>
          <a:p>
            <a:pPr marL="457200" lvl="1" indent="0">
              <a:buNone/>
            </a:pPr>
            <a:r>
              <a:rPr lang="en-IN" dirty="0">
                <a:latin typeface="Times New Roman" panose="02020603050405020304" pitchFamily="18" charset="0"/>
                <a:cs typeface="Times New Roman" panose="02020603050405020304" pitchFamily="18" charset="0"/>
              </a:rPr>
              <a:t>	  Stop Button</a:t>
            </a:r>
          </a:p>
          <a:p>
            <a:pPr marL="0" indent="0">
              <a:buNone/>
            </a:pPr>
            <a:endParaRPr lang="en-IN" dirty="0"/>
          </a:p>
        </p:txBody>
      </p:sp>
    </p:spTree>
    <p:extLst>
      <p:ext uri="{BB962C8B-B14F-4D97-AF65-F5344CB8AC3E}">
        <p14:creationId xmlns:p14="http://schemas.microsoft.com/office/powerpoint/2010/main" val="333995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2575-7747-175A-13D1-09F37CB52085}"/>
              </a:ext>
            </a:extLst>
          </p:cNvPr>
          <p:cNvSpPr>
            <a:spLocks noGrp="1"/>
          </p:cNvSpPr>
          <p:nvPr>
            <p:ph type="title"/>
          </p:nvPr>
        </p:nvSpPr>
        <p:spPr>
          <a:xfrm>
            <a:off x="772886" y="18255"/>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Module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16093B-B6B4-441A-2677-7762DCA91B93}"/>
              </a:ext>
            </a:extLst>
          </p:cNvPr>
          <p:cNvSpPr>
            <a:spLocks noGrp="1"/>
          </p:cNvSpPr>
          <p:nvPr>
            <p:ph idx="1"/>
          </p:nvPr>
        </p:nvSpPr>
        <p:spPr>
          <a:xfrm>
            <a:off x="838200" y="1343818"/>
            <a:ext cx="10515600" cy="4833145"/>
          </a:xfrm>
        </p:spPr>
        <p:txBody>
          <a:bodyPr>
            <a:normAutofit fontScale="85000" lnSpcReduction="10000"/>
          </a:bodyPr>
          <a:lstStyle/>
          <a:p>
            <a:pPr marL="0" indent="0" algn="just">
              <a:buNone/>
            </a:pPr>
            <a:r>
              <a:rPr lang="en-US" sz="2400" b="1" dirty="0">
                <a:effectLst/>
                <a:latin typeface="Times New Roman" panose="02020603050405020304" pitchFamily="18" charset="0"/>
                <a:ea typeface="Times New Roman" panose="02020603050405020304" pitchFamily="18" charset="0"/>
              </a:rPr>
              <a:t>START BUTTON</a:t>
            </a:r>
            <a:endParaRPr lang="en-IN" sz="2400" dirty="0">
              <a:effectLst/>
              <a:latin typeface="Times New Roman" panose="02020603050405020304" pitchFamily="18" charset="0"/>
              <a:ea typeface="Times New Roman" panose="02020603050405020304" pitchFamily="18" charset="0"/>
            </a:endParaRPr>
          </a:p>
          <a:p>
            <a:pPr marR="24765" indent="0" algn="just">
              <a:lnSpc>
                <a:spcPct val="150000"/>
              </a:lnSpc>
              <a:spcBef>
                <a:spcPts val="220"/>
              </a:spcBef>
              <a:spcAft>
                <a:spcPts val="0"/>
              </a:spcAft>
              <a:buNone/>
            </a:pPr>
            <a:r>
              <a:rPr lang="en-US" sz="2400" dirty="0">
                <a:effectLst/>
                <a:latin typeface="Times New Roman" panose="02020603050405020304" pitchFamily="18" charset="0"/>
                <a:ea typeface="Times New Roman" panose="02020603050405020304" pitchFamily="18" charset="0"/>
              </a:rPr>
              <a:t>	Which is useful for the user when he is in some problem needs any help? When the user opens this application, he can see a HELP button. Then send SMS to Register contact nos. </a:t>
            </a:r>
            <a:endParaRPr lang="en-IN" sz="2400" dirty="0">
              <a:effectLst/>
              <a:latin typeface="Times New Roman" panose="02020603050405020304" pitchFamily="18" charset="0"/>
              <a:ea typeface="Times New Roman" panose="02020603050405020304" pitchFamily="18" charset="0"/>
            </a:endParaRPr>
          </a:p>
          <a:p>
            <a:pPr marL="0" indent="0" algn="just">
              <a:buNone/>
            </a:pPr>
            <a:r>
              <a:rPr lang="en-US" sz="2400" b="1" dirty="0">
                <a:effectLst/>
                <a:latin typeface="Times New Roman" panose="02020603050405020304" pitchFamily="18" charset="0"/>
                <a:ea typeface="Times New Roman" panose="02020603050405020304" pitchFamily="18" charset="0"/>
              </a:rPr>
              <a:t>ADDING CONTACTS</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46685" marR="24765" indent="0" algn="just">
              <a:lnSpc>
                <a:spcPct val="150000"/>
              </a:lnSpc>
              <a:spcBef>
                <a:spcPts val="220"/>
              </a:spcBef>
              <a:spcAft>
                <a:spcPts val="0"/>
              </a:spcAft>
              <a:buNone/>
            </a:pPr>
            <a:r>
              <a:rPr lang="en-US" sz="2400" dirty="0">
                <a:effectLst/>
                <a:latin typeface="Times New Roman" panose="02020603050405020304" pitchFamily="18" charset="0"/>
                <a:ea typeface="Times New Roman" panose="02020603050405020304" pitchFamily="18" charset="0"/>
              </a:rPr>
              <a:t>	Using this module Adding 3 Emergency contacts numbers save it.  Adding Contacts can be chosen under mobile Contacts.</a:t>
            </a:r>
            <a:endParaRPr lang="en-IN" sz="2400" dirty="0">
              <a:effectLst/>
              <a:latin typeface="Times New Roman" panose="02020603050405020304" pitchFamily="18" charset="0"/>
              <a:ea typeface="Times New Roman" panose="02020603050405020304" pitchFamily="18" charset="0"/>
            </a:endParaRPr>
          </a:p>
          <a:p>
            <a:pPr marL="0" indent="0" algn="just">
              <a:spcBef>
                <a:spcPts val="1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lgn="just">
              <a:buNone/>
            </a:pPr>
            <a:r>
              <a:rPr lang="en-US" sz="2400" b="1" spc="-10" dirty="0">
                <a:effectLst/>
                <a:latin typeface="Times New Roman" panose="02020603050405020304" pitchFamily="18" charset="0"/>
                <a:ea typeface="Times New Roman" panose="02020603050405020304" pitchFamily="18" charset="0"/>
              </a:rPr>
              <a:t>MESSAGE</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	Store some message, to your danger situation. </a:t>
            </a:r>
            <a:r>
              <a:rPr lang="en-US" sz="2400" spc="-20" dirty="0">
                <a:effectLst/>
                <a:latin typeface="Times New Roman" panose="02020603050405020304" pitchFamily="18" charset="0"/>
                <a:ea typeface="Times New Roman" panose="02020603050405020304" pitchFamily="18" charset="0"/>
              </a:rPr>
              <a:t>It’s </a:t>
            </a:r>
            <a:r>
              <a:rPr lang="en-US" sz="2400" dirty="0">
                <a:effectLst/>
                <a:latin typeface="Times New Roman" panose="02020603050405020304" pitchFamily="18" charset="0"/>
                <a:ea typeface="Times New Roman" panose="02020603050405020304" pitchFamily="18" charset="0"/>
              </a:rPr>
              <a:t>using for to </a:t>
            </a:r>
            <a:r>
              <a:rPr lang="en-US" sz="2400" spc="-30" dirty="0">
                <a:effectLst/>
                <a:latin typeface="Times New Roman" panose="02020603050405020304" pitchFamily="18" charset="0"/>
                <a:ea typeface="Times New Roman" panose="02020603050405020304" pitchFamily="18" charset="0"/>
              </a:rPr>
              <a:t>send </a:t>
            </a:r>
            <a:r>
              <a:rPr lang="en-US" sz="2400" dirty="0">
                <a:effectLst/>
                <a:latin typeface="Times New Roman" panose="02020603050405020304" pitchFamily="18" charset="0"/>
                <a:ea typeface="Times New Roman" panose="02020603050405020304" pitchFamily="18" charset="0"/>
              </a:rPr>
              <a:t>Emergency</a:t>
            </a:r>
            <a:r>
              <a:rPr lang="en-US" sz="2400" spc="-10" dirty="0">
                <a:effectLst/>
                <a:latin typeface="Times New Roman" panose="02020603050405020304" pitchFamily="18" charset="0"/>
                <a:ea typeface="Times New Roman" panose="02020603050405020304" pitchFamily="18" charset="0"/>
              </a:rPr>
              <a:t> situation.</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lgn="just">
              <a:buNone/>
            </a:pPr>
            <a:r>
              <a:rPr lang="en-US" sz="2400" b="1" dirty="0">
                <a:effectLst/>
                <a:latin typeface="Times New Roman" panose="02020603050405020304" pitchFamily="18" charset="0"/>
                <a:ea typeface="Times New Roman" panose="02020603050405020304" pitchFamily="18" charset="0"/>
              </a:rPr>
              <a:t>STOP BUTTON</a:t>
            </a:r>
          </a:p>
          <a:p>
            <a:pPr marL="0" indent="0" algn="just">
              <a:buNone/>
            </a:pPr>
            <a:r>
              <a:rPr lang="en-US" sz="2400" dirty="0">
                <a:effectLst/>
                <a:latin typeface="Times New Roman" panose="02020603050405020304" pitchFamily="18" charset="0"/>
                <a:ea typeface="Times New Roman" panose="02020603050405020304" pitchFamily="18" charset="0"/>
              </a:rPr>
              <a:t>	 Which is useful for the user when he is in some problem needs any help? When the user opens this application, he can see a STOP button. Then send SMS to Register contact nos.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9861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54D4-EBD4-BFC9-5D97-F3D99625742F}"/>
              </a:ext>
            </a:extLst>
          </p:cNvPr>
          <p:cNvSpPr>
            <a:spLocks noGrp="1"/>
          </p:cNvSpPr>
          <p:nvPr>
            <p:ph type="title"/>
          </p:nvPr>
        </p:nvSpPr>
        <p:spPr>
          <a:xfrm>
            <a:off x="660918" y="18255"/>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Hardware and Software Requirement</a:t>
            </a:r>
          </a:p>
        </p:txBody>
      </p:sp>
      <p:sp>
        <p:nvSpPr>
          <p:cNvPr id="3" name="Content Placeholder 2">
            <a:extLst>
              <a:ext uri="{FF2B5EF4-FFF2-40B4-BE49-F238E27FC236}">
                <a16:creationId xmlns:a16="http://schemas.microsoft.com/office/drawing/2014/main" id="{F5089070-4D79-0E0C-0A3D-0E01CBA3943E}"/>
              </a:ext>
            </a:extLst>
          </p:cNvPr>
          <p:cNvSpPr>
            <a:spLocks noGrp="1"/>
          </p:cNvSpPr>
          <p:nvPr>
            <p:ph idx="1"/>
          </p:nvPr>
        </p:nvSpPr>
        <p:spPr>
          <a:xfrm>
            <a:off x="838200" y="1278294"/>
            <a:ext cx="10515600" cy="4898669"/>
          </a:xfrm>
        </p:spPr>
        <p:txBody>
          <a:bodyPr>
            <a:normAutofit fontScale="25000" lnSpcReduction="20000"/>
          </a:bodyPr>
          <a:lstStyle/>
          <a:p>
            <a:pPr algn="just">
              <a:lnSpc>
                <a:spcPct val="120000"/>
              </a:lnSpc>
            </a:pPr>
            <a:r>
              <a:rPr lang="en-US" sz="8000" b="1" dirty="0">
                <a:effectLst/>
                <a:latin typeface="Times New Roman" panose="02020603050405020304" pitchFamily="18" charset="0"/>
                <a:ea typeface="Times New Roman" panose="02020603050405020304" pitchFamily="18" charset="0"/>
              </a:rPr>
              <a:t>Hardware Requirement</a:t>
            </a:r>
          </a:p>
          <a:p>
            <a:pPr marL="0" lvl="0" indent="0" algn="just">
              <a:lnSpc>
                <a:spcPct val="120000"/>
              </a:lnSpc>
              <a:spcAft>
                <a:spcPts val="800"/>
              </a:spcAft>
              <a:buNone/>
            </a:pPr>
            <a:r>
              <a:rPr lang="en-US" sz="8000" b="1" dirty="0">
                <a:effectLst/>
                <a:latin typeface="Times New Roman" panose="02020603050405020304" pitchFamily="18" charset="0"/>
                <a:ea typeface="Times New Roman" panose="02020603050405020304" pitchFamily="18" charset="0"/>
              </a:rPr>
              <a:t>	1.Laptop or PC</a:t>
            </a:r>
            <a:endParaRPr lang="en-IN" sz="8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Wingdings" panose="05000000000000000000" pitchFamily="2" charset="2"/>
              <a:buChar char=""/>
            </a:pPr>
            <a:r>
              <a:rPr lang="en-US" sz="8000" dirty="0">
                <a:effectLst/>
                <a:latin typeface="Times New Roman" panose="02020603050405020304" pitchFamily="18" charset="0"/>
                <a:ea typeface="Times New Roman" panose="02020603050405020304" pitchFamily="18" charset="0"/>
              </a:rPr>
              <a:t>I3 processor system or higher.</a:t>
            </a:r>
            <a:endParaRPr lang="en-IN" sz="8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Wingdings" panose="05000000000000000000" pitchFamily="2" charset="2"/>
              <a:buChar char=""/>
            </a:pPr>
            <a:r>
              <a:rPr lang="en-US" sz="8000" dirty="0">
                <a:effectLst/>
                <a:latin typeface="Times New Roman" panose="02020603050405020304" pitchFamily="18" charset="0"/>
                <a:ea typeface="Times New Roman" panose="02020603050405020304" pitchFamily="18" charset="0"/>
              </a:rPr>
              <a:t>4 GB RAM or higher.</a:t>
            </a:r>
            <a:endParaRPr lang="en-IN" sz="8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Wingdings" panose="05000000000000000000" pitchFamily="2" charset="2"/>
              <a:buChar char=""/>
            </a:pPr>
            <a:r>
              <a:rPr lang="en-US" sz="8000" dirty="0">
                <a:effectLst/>
                <a:latin typeface="Times New Roman" panose="02020603050405020304" pitchFamily="18" charset="0"/>
                <a:ea typeface="Times New Roman" panose="02020603050405020304" pitchFamily="18" charset="0"/>
              </a:rPr>
              <a:t>100 GB ROM or higher.</a:t>
            </a:r>
            <a:endParaRPr lang="en-IN" sz="8000" dirty="0">
              <a:effectLst/>
              <a:latin typeface="Times New Roman" panose="02020603050405020304" pitchFamily="18" charset="0"/>
              <a:ea typeface="Times New Roman" panose="02020603050405020304" pitchFamily="18" charset="0"/>
            </a:endParaRPr>
          </a:p>
          <a:p>
            <a:pPr marL="0" lvl="0" indent="0" algn="just">
              <a:lnSpc>
                <a:spcPct val="120000"/>
              </a:lnSpc>
              <a:buNone/>
            </a:pPr>
            <a:r>
              <a:rPr lang="en-US" sz="8000" b="1" dirty="0">
                <a:effectLst/>
                <a:latin typeface="Times New Roman" panose="02020603050405020304" pitchFamily="18" charset="0"/>
                <a:ea typeface="Times New Roman" panose="02020603050405020304" pitchFamily="18" charset="0"/>
              </a:rPr>
              <a:t>	2.Android Phone (6.0 and above)</a:t>
            </a:r>
          </a:p>
          <a:p>
            <a:pPr lvl="0" algn="just">
              <a:lnSpc>
                <a:spcPct val="120000"/>
              </a:lnSpc>
            </a:pPr>
            <a:r>
              <a:rPr lang="en-US" sz="8000" b="1" dirty="0">
                <a:effectLst/>
                <a:latin typeface="Times New Roman" panose="02020603050405020304" pitchFamily="18" charset="0"/>
                <a:ea typeface="Times New Roman" panose="02020603050405020304" pitchFamily="18" charset="0"/>
              </a:rPr>
              <a:t>Software Requirement</a:t>
            </a:r>
            <a:endParaRPr lang="en-IN" sz="8000" dirty="0">
              <a:effectLst/>
              <a:latin typeface="Times New Roman" panose="02020603050405020304" pitchFamily="18" charset="0"/>
              <a:ea typeface="Times New Roman" panose="02020603050405020304" pitchFamily="18" charset="0"/>
            </a:endParaRPr>
          </a:p>
          <a:p>
            <a:pPr marL="0" lvl="0" indent="0" algn="just">
              <a:lnSpc>
                <a:spcPct val="120000"/>
              </a:lnSpc>
              <a:buNone/>
            </a:pPr>
            <a:r>
              <a:rPr lang="en-US" sz="8000" b="1" dirty="0">
                <a:effectLst/>
                <a:latin typeface="Times New Roman" panose="02020603050405020304" pitchFamily="18" charset="0"/>
                <a:ea typeface="Times New Roman" panose="02020603050405020304" pitchFamily="18" charset="0"/>
              </a:rPr>
              <a:t>	1.Laptop or PC</a:t>
            </a:r>
            <a:endParaRPr lang="en-IN" sz="8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Wingdings" panose="05000000000000000000" pitchFamily="2" charset="2"/>
              <a:buChar char=""/>
            </a:pPr>
            <a:r>
              <a:rPr lang="en-US" sz="8000" dirty="0">
                <a:effectLst/>
                <a:latin typeface="Times New Roman" panose="02020603050405020304" pitchFamily="18" charset="0"/>
                <a:ea typeface="Times New Roman" panose="02020603050405020304" pitchFamily="18" charset="0"/>
              </a:rPr>
              <a:t>Windows 7 or higher.</a:t>
            </a:r>
            <a:endParaRPr lang="en-IN" sz="8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Wingdings" panose="05000000000000000000" pitchFamily="2" charset="2"/>
              <a:buChar char=""/>
            </a:pPr>
            <a:r>
              <a:rPr lang="en-US" sz="8000" dirty="0">
                <a:effectLst/>
                <a:latin typeface="Times New Roman" panose="02020603050405020304" pitchFamily="18" charset="0"/>
                <a:ea typeface="Times New Roman" panose="02020603050405020304" pitchFamily="18" charset="0"/>
              </a:rPr>
              <a:t>Android Studio.</a:t>
            </a:r>
            <a:endParaRPr lang="en-IN" sz="8000" dirty="0">
              <a:effectLst/>
              <a:latin typeface="Times New Roman" panose="02020603050405020304" pitchFamily="18" charset="0"/>
              <a:ea typeface="Times New Roman" panose="02020603050405020304" pitchFamily="18" charset="0"/>
            </a:endParaRPr>
          </a:p>
          <a:p>
            <a:pPr marL="0" lv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12894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4BDE-4F34-CFFA-78B7-1FAA4CE6F02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Snapshots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FDD3803-78A3-A1CC-7BA3-805B7AE04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748" y="1834955"/>
            <a:ext cx="2811351" cy="4351338"/>
          </a:xfrm>
        </p:spPr>
      </p:pic>
      <p:pic>
        <p:nvPicPr>
          <p:cNvPr id="11" name="Picture 10">
            <a:extLst>
              <a:ext uri="{FF2B5EF4-FFF2-40B4-BE49-F238E27FC236}">
                <a16:creationId xmlns:a16="http://schemas.microsoft.com/office/drawing/2014/main" id="{A9299FE4-FF27-EAEF-00C0-75976D1A5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901" y="1763486"/>
            <a:ext cx="3086100" cy="4422807"/>
          </a:xfrm>
          <a:prstGeom prst="rect">
            <a:avLst/>
          </a:prstGeom>
        </p:spPr>
      </p:pic>
    </p:spTree>
    <p:extLst>
      <p:ext uri="{BB962C8B-B14F-4D97-AF65-F5344CB8AC3E}">
        <p14:creationId xmlns:p14="http://schemas.microsoft.com/office/powerpoint/2010/main" val="407929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13FF-B99E-36D0-9E8B-3D23FA3CC693}"/>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Snapshots (Contd.)</a:t>
            </a:r>
          </a:p>
        </p:txBody>
      </p:sp>
      <p:pic>
        <p:nvPicPr>
          <p:cNvPr id="5" name="Content Placeholder 4">
            <a:extLst>
              <a:ext uri="{FF2B5EF4-FFF2-40B4-BE49-F238E27FC236}">
                <a16:creationId xmlns:a16="http://schemas.microsoft.com/office/drawing/2014/main" id="{0357882D-F9DA-54BB-3C96-EBE82DA31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290" y="1909601"/>
            <a:ext cx="2400414" cy="4071322"/>
          </a:xfrm>
        </p:spPr>
      </p:pic>
      <p:pic>
        <p:nvPicPr>
          <p:cNvPr id="7" name="Picture 6">
            <a:extLst>
              <a:ext uri="{FF2B5EF4-FFF2-40B4-BE49-F238E27FC236}">
                <a16:creationId xmlns:a16="http://schemas.microsoft.com/office/drawing/2014/main" id="{3261B85A-732C-A1BB-7762-E77D9129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886" y="1909601"/>
            <a:ext cx="2506824" cy="4145967"/>
          </a:xfrm>
          <a:prstGeom prst="rect">
            <a:avLst/>
          </a:prstGeom>
        </p:spPr>
      </p:pic>
    </p:spTree>
    <p:extLst>
      <p:ext uri="{BB962C8B-B14F-4D97-AF65-F5344CB8AC3E}">
        <p14:creationId xmlns:p14="http://schemas.microsoft.com/office/powerpoint/2010/main" val="27008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B66D91-3F96-E758-E4C6-8ED7EAF2B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313" y="466530"/>
            <a:ext cx="3086100" cy="5924940"/>
          </a:xfrm>
          <a:prstGeom prst="rect">
            <a:avLst/>
          </a:prstGeom>
        </p:spPr>
      </p:pic>
    </p:spTree>
    <p:extLst>
      <p:ext uri="{BB962C8B-B14F-4D97-AF65-F5344CB8AC3E}">
        <p14:creationId xmlns:p14="http://schemas.microsoft.com/office/powerpoint/2010/main" val="81628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EF8B-CAF9-7763-CD39-6ABF3489D36A}"/>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32EBF-3316-7D92-6F03-9B87866865C3}"/>
              </a:ext>
            </a:extLst>
          </p:cNvPr>
          <p:cNvSpPr>
            <a:spLocks noGrp="1"/>
          </p:cNvSpPr>
          <p:nvPr>
            <p:ph idx="1"/>
          </p:nvPr>
        </p:nvSpPr>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	This paper describes the application, Security Alert that is designed in android platform for safety of women with the aid of recent improvements </a:t>
            </a:r>
            <a:r>
              <a:rPr lang="en-US" sz="2400" dirty="0" err="1">
                <a:effectLst/>
                <a:latin typeface="Times New Roman" panose="02020603050405020304" pitchFamily="18" charset="0"/>
                <a:ea typeface="Times New Roman" panose="02020603050405020304" pitchFamily="18" charset="0"/>
              </a:rPr>
              <a:t>inmobile</a:t>
            </a:r>
            <a:r>
              <a:rPr lang="en-US" sz="2400" dirty="0">
                <a:effectLst/>
                <a:latin typeface="Times New Roman" panose="02020603050405020304" pitchFamily="18" charset="0"/>
                <a:ea typeface="Times New Roman" panose="02020603050405020304" pitchFamily="18" charset="0"/>
              </a:rPr>
              <a:t> technology. In this project to use which is useful for the user when he is in some problem or needs any help. When the user opens this application, he can see a START button. Also, he can store a message and 3 contact numbers. When the user is in some difficulty or needs any help button. So, when the user opens this application can see START button. </a:t>
            </a:r>
            <a:endParaRPr lang="en-IN" sz="2400" dirty="0"/>
          </a:p>
        </p:txBody>
      </p:sp>
    </p:spTree>
    <p:extLst>
      <p:ext uri="{BB962C8B-B14F-4D97-AF65-F5344CB8AC3E}">
        <p14:creationId xmlns:p14="http://schemas.microsoft.com/office/powerpoint/2010/main" val="397221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80F0-3C20-35F8-B6A4-009107BC7C7E}"/>
              </a:ext>
            </a:extLst>
          </p:cNvPr>
          <p:cNvSpPr>
            <a:spLocks noGrp="1"/>
          </p:cNvSpPr>
          <p:nvPr>
            <p:ph type="title"/>
          </p:nvPr>
        </p:nvSpPr>
        <p:spPr>
          <a:xfrm>
            <a:off x="838200" y="351270"/>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Future Work</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6DF5F3-34A4-25C1-5A89-4F97EE2BF646}"/>
              </a:ext>
            </a:extLst>
          </p:cNvPr>
          <p:cNvSpPr>
            <a:spLocks noGrp="1"/>
          </p:cNvSpPr>
          <p:nvPr>
            <p:ph idx="1"/>
          </p:nvPr>
        </p:nvSpPr>
        <p:spPr>
          <a:xfrm>
            <a:off x="838200" y="1839479"/>
            <a:ext cx="10515600" cy="43513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This mobile application is helpful in future when any problem arises in travelling or any kind of scenario. As the technology grows, it is possible to upgrade the system it could be adaptable to desired environment. Because it is based  on object-oriented design, any further changes can be easily upgradable. Based on the future safety issues, security can be improved using emerging technologies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54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AFE5-D8CF-96F8-A9DD-6201AB01F616}"/>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D5E013-3C6D-3733-22BC-B83885EB6996}"/>
              </a:ext>
            </a:extLst>
          </p:cNvPr>
          <p:cNvSpPr>
            <a:spLocks noGrp="1"/>
          </p:cNvSpPr>
          <p:nvPr>
            <p:ph idx="1"/>
          </p:nvPr>
        </p:nvSpPr>
        <p:spPr/>
        <p:txBody>
          <a:bodyPr>
            <a:normAutofit/>
          </a:bodyPr>
          <a:lstStyle/>
          <a:p>
            <a:pPr marL="603250" marR="120650" indent="-457200" algn="just">
              <a:lnSpc>
                <a:spcPct val="115000"/>
              </a:lnSpc>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Android Developers, Location APIs. URL: </a:t>
            </a:r>
            <a:r>
              <a:rPr lang="en-US" sz="2400" strike="noStrike" spc="-1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http://developer.android.com/google/playservice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s/locat ion.html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5"/>
              </a:spcBef>
              <a:spcAft>
                <a:spcPts val="0"/>
              </a:spcAft>
              <a:buFont typeface="+mj-lt"/>
              <a:buAutoNum type="arabicPeriod"/>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5"/>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"WOMEN’SSECURITY",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Android</a:t>
            </a:r>
            <a:r>
              <a:rPr lang="en-US" sz="2400" spc="-25" dirty="0" err="1">
                <a:effectLst/>
                <a:latin typeface="Times New Roman" panose="02020603050405020304" pitchFamily="18" charset="0"/>
                <a:ea typeface="Times New Roman" panose="02020603050405020304" pitchFamily="18" charset="0"/>
                <a:cs typeface="Times New Roman" panose="02020603050405020304" pitchFamily="18" charset="0"/>
              </a:rPr>
              <a:t>App</a:t>
            </a:r>
            <a:r>
              <a:rPr lang="en-IN"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developed by App Soft India, December 17,2013. https://play. google. com/store /apps/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details?id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Zayaninfotech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security&amp;hl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5"/>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POLIE NEARBY", Android app developed by Big Systems in 2013. https:// play. google. com/ store/apps/</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details?id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com.</a:t>
            </a:r>
            <a:r>
              <a:rPr lang="en-US" sz="2400" spc="-10" dirty="0" err="1">
                <a:effectLst/>
                <a:latin typeface="Times New Roman" panose="02020603050405020304" pitchFamily="18" charset="0"/>
                <a:ea typeface="Times New Roman" panose="02020603050405020304" pitchFamily="18" charset="0"/>
                <a:cs typeface="Times New Roman" panose="02020603050405020304" pitchFamily="18" charset="0"/>
              </a:rPr>
              <a:t>smoketech.</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PoliceNearby&amp;</a:t>
            </a:r>
            <a:r>
              <a:rPr lang="en-US" sz="2400" spc="-20" dirty="0" err="1">
                <a:effectLst/>
                <a:latin typeface="Times New Roman" panose="02020603050405020304" pitchFamily="18" charset="0"/>
                <a:ea typeface="Times New Roman" panose="02020603050405020304" pitchFamily="18" charset="0"/>
                <a:cs typeface="Times New Roman" panose="02020603050405020304" pitchFamily="18" charset="0"/>
              </a:rPr>
              <a:t>hl</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20" dirty="0" err="1">
                <a:effectLst/>
                <a:latin typeface="Times New Roman" panose="02020603050405020304" pitchFamily="18" charset="0"/>
                <a:ea typeface="Times New Roman" panose="02020603050405020304" pitchFamily="18" charset="0"/>
                <a:cs typeface="Times New Roman" panose="02020603050405020304" pitchFamily="18" charset="0"/>
              </a:rPr>
              <a:t>en</a:t>
            </a:r>
            <a:endParaRPr lang="en-IN" sz="2400" spc="-2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5"/>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SCREAM ALARM", Android app developed by GoPalAppMakerinNovember,2013https://play.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google.com/store/apps/</a:t>
            </a:r>
            <a:r>
              <a:rPr lang="en-US" sz="2400" spc="-10" dirty="0" err="1">
                <a:effectLst/>
                <a:latin typeface="Times New Roman" panose="02020603050405020304" pitchFamily="18" charset="0"/>
                <a:ea typeface="Times New Roman" panose="02020603050405020304" pitchFamily="18" charset="0"/>
                <a:cs typeface="Times New Roman" panose="02020603050405020304" pitchFamily="18" charset="0"/>
              </a:rPr>
              <a:t>details?id</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10" dirty="0" err="1">
                <a:effectLst/>
                <a:latin typeface="Times New Roman" panose="02020603050405020304" pitchFamily="18" charset="0"/>
                <a:ea typeface="Times New Roman" panose="02020603050405020304" pitchFamily="18" charset="0"/>
                <a:cs typeface="Times New Roman" panose="02020603050405020304" pitchFamily="18" charset="0"/>
              </a:rPr>
              <a:t>gopal.</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appmaker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android.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com&amp;hl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43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3BF0-A287-5346-B346-143C2CC801A4}"/>
              </a:ext>
            </a:extLst>
          </p:cNvPr>
          <p:cNvSpPr>
            <a:spLocks noGrp="1"/>
          </p:cNvSpPr>
          <p:nvPr>
            <p:ph type="title"/>
          </p:nvPr>
        </p:nvSpPr>
        <p:spPr>
          <a:xfrm>
            <a:off x="3657599" y="-13855"/>
            <a:ext cx="8125691" cy="1325563"/>
          </a:xfrm>
        </p:spPr>
        <p:txBody>
          <a:bodyPr>
            <a:normAutofit/>
          </a:bodyPr>
          <a:lstStyle/>
          <a:p>
            <a:r>
              <a:rPr lang="en-IN" sz="3200" b="1" dirty="0">
                <a:latin typeface="Times New Roman" panose="02020603050405020304" pitchFamily="18" charset="0"/>
                <a:cs typeface="Times New Roman" panose="02020603050405020304" pitchFamily="18" charset="0"/>
              </a:rPr>
              <a:t>Presentation Overview</a:t>
            </a:r>
            <a:endParaRPr lang="en-IN" sz="3200" dirty="0"/>
          </a:p>
        </p:txBody>
      </p:sp>
      <p:sp>
        <p:nvSpPr>
          <p:cNvPr id="3" name="Content Placeholder 2">
            <a:extLst>
              <a:ext uri="{FF2B5EF4-FFF2-40B4-BE49-F238E27FC236}">
                <a16:creationId xmlns:a16="http://schemas.microsoft.com/office/drawing/2014/main" id="{585D8357-733A-5FA6-CB2A-27828B99985E}"/>
              </a:ext>
            </a:extLst>
          </p:cNvPr>
          <p:cNvSpPr>
            <a:spLocks noGrp="1"/>
          </p:cNvSpPr>
          <p:nvPr>
            <p:ph sz="half" idx="1"/>
          </p:nvPr>
        </p:nvSpPr>
        <p:spPr>
          <a:xfrm>
            <a:off x="838200" y="1853333"/>
            <a:ext cx="5181600" cy="4351338"/>
          </a:xfrm>
        </p:spPr>
        <p:txBody>
          <a:bodyPr>
            <a:normAutofit fontScale="85000" lnSpcReduction="20000"/>
          </a:bodyPr>
          <a:lstStyle/>
          <a:p>
            <a:pPr algn="just">
              <a:lnSpc>
                <a:spcPct val="150000"/>
              </a:lnSpc>
            </a:pPr>
            <a:r>
              <a:rPr lang="en-IN" sz="2800" dirty="0">
                <a:latin typeface="Times New Roman" panose="02020603050405020304" pitchFamily="18" charset="0"/>
                <a:cs typeface="Times New Roman" panose="02020603050405020304" pitchFamily="18" charset="0"/>
              </a:rPr>
              <a:t>Abstract</a:t>
            </a:r>
          </a:p>
          <a:p>
            <a:pPr algn="just">
              <a:lnSpc>
                <a:spcPct val="150000"/>
              </a:lnSpc>
            </a:pPr>
            <a:r>
              <a:rPr lang="en-IN" sz="2800" dirty="0">
                <a:latin typeface="Times New Roman" panose="02020603050405020304" pitchFamily="18" charset="0"/>
                <a:cs typeface="Times New Roman" panose="02020603050405020304" pitchFamily="18" charset="0"/>
              </a:rPr>
              <a:t>Problem Statement</a:t>
            </a:r>
          </a:p>
          <a:p>
            <a:pPr algn="just">
              <a:lnSpc>
                <a:spcPct val="150000"/>
              </a:lnSpc>
            </a:pPr>
            <a:r>
              <a:rPr lang="en-IN" sz="2800" dirty="0">
                <a:latin typeface="Times New Roman" panose="02020603050405020304" pitchFamily="18" charset="0"/>
                <a:cs typeface="Times New Roman" panose="02020603050405020304" pitchFamily="18" charset="0"/>
              </a:rPr>
              <a:t>Introduction</a:t>
            </a:r>
          </a:p>
          <a:p>
            <a:pPr algn="just">
              <a:lnSpc>
                <a:spcPct val="150000"/>
              </a:lnSpc>
            </a:pPr>
            <a:r>
              <a:rPr lang="en-IN" sz="2800" dirty="0">
                <a:latin typeface="Times New Roman" panose="02020603050405020304" pitchFamily="18" charset="0"/>
                <a:cs typeface="Times New Roman" panose="02020603050405020304" pitchFamily="18" charset="0"/>
              </a:rPr>
              <a:t>Literature Survey</a:t>
            </a:r>
          </a:p>
          <a:p>
            <a:pPr algn="just">
              <a:lnSpc>
                <a:spcPct val="150000"/>
              </a:lnSpc>
            </a:pPr>
            <a:r>
              <a:rPr lang="en-IN" sz="2800" dirty="0">
                <a:latin typeface="Times New Roman" panose="02020603050405020304" pitchFamily="18" charset="0"/>
                <a:cs typeface="Times New Roman" panose="02020603050405020304" pitchFamily="18" charset="0"/>
              </a:rPr>
              <a:t>Existing system</a:t>
            </a:r>
          </a:p>
          <a:p>
            <a:pPr algn="just">
              <a:lnSpc>
                <a:spcPct val="150000"/>
              </a:lnSpc>
            </a:pPr>
            <a:r>
              <a:rPr lang="en-IN" sz="2800" dirty="0">
                <a:latin typeface="Times New Roman" panose="02020603050405020304" pitchFamily="18" charset="0"/>
                <a:cs typeface="Times New Roman" panose="02020603050405020304" pitchFamily="18" charset="0"/>
              </a:rPr>
              <a:t>Proposed System</a:t>
            </a:r>
          </a:p>
          <a:p>
            <a:pPr algn="just">
              <a:lnSpc>
                <a:spcPct val="150000"/>
              </a:lnSpc>
            </a:pPr>
            <a:r>
              <a:rPr lang="en-IN" sz="2800" dirty="0">
                <a:latin typeface="Times New Roman" panose="02020603050405020304" pitchFamily="18" charset="0"/>
                <a:cs typeface="Times New Roman" panose="02020603050405020304" pitchFamily="18" charset="0"/>
              </a:rPr>
              <a:t>System Architecture </a:t>
            </a:r>
          </a:p>
          <a:p>
            <a:endParaRPr lang="en-IN" sz="2800" dirty="0"/>
          </a:p>
          <a:p>
            <a:endParaRPr lang="en-IN" dirty="0"/>
          </a:p>
        </p:txBody>
      </p:sp>
      <p:sp>
        <p:nvSpPr>
          <p:cNvPr id="4" name="Content Placeholder 3">
            <a:extLst>
              <a:ext uri="{FF2B5EF4-FFF2-40B4-BE49-F238E27FC236}">
                <a16:creationId xmlns:a16="http://schemas.microsoft.com/office/drawing/2014/main" id="{C2AC56AA-2C9A-A4E4-95FE-5A790FC475FA}"/>
              </a:ext>
            </a:extLst>
          </p:cNvPr>
          <p:cNvSpPr>
            <a:spLocks noGrp="1"/>
          </p:cNvSpPr>
          <p:nvPr>
            <p:ph sz="half" idx="2"/>
          </p:nvPr>
        </p:nvSpPr>
        <p:spPr/>
        <p:txBody>
          <a:bodyPr>
            <a:normAutofit fontScale="85000" lnSpcReduction="20000"/>
          </a:bodyPr>
          <a:lstStyle/>
          <a:p>
            <a:pPr algn="just">
              <a:lnSpc>
                <a:spcPct val="150000"/>
              </a:lnSpc>
            </a:pPr>
            <a:r>
              <a:rPr lang="en-IN" sz="2800" dirty="0">
                <a:latin typeface="Times New Roman" panose="02020603050405020304" pitchFamily="18" charset="0"/>
                <a:cs typeface="Times New Roman" panose="02020603050405020304" pitchFamily="18" charset="0"/>
              </a:rPr>
              <a:t>Modules</a:t>
            </a:r>
          </a:p>
          <a:p>
            <a:pPr algn="just">
              <a:lnSpc>
                <a:spcPct val="150000"/>
              </a:lnSpc>
            </a:pPr>
            <a:r>
              <a:rPr lang="en-IN" sz="2800" dirty="0">
                <a:latin typeface="Times New Roman" panose="02020603050405020304" pitchFamily="18" charset="0"/>
                <a:cs typeface="Times New Roman" panose="02020603050405020304" pitchFamily="18" charset="0"/>
              </a:rPr>
              <a:t> Module Description </a:t>
            </a:r>
          </a:p>
          <a:p>
            <a:pPr algn="just">
              <a:lnSpc>
                <a:spcPct val="150000"/>
              </a:lnSpc>
            </a:pPr>
            <a:r>
              <a:rPr lang="en-IN" sz="2800" dirty="0">
                <a:latin typeface="Times New Roman" panose="02020603050405020304" pitchFamily="18" charset="0"/>
                <a:cs typeface="Times New Roman" panose="02020603050405020304" pitchFamily="18" charset="0"/>
              </a:rPr>
              <a:t>Hardware </a:t>
            </a:r>
            <a:r>
              <a:rPr lang="en-IN" dirty="0">
                <a:latin typeface="Times New Roman" panose="02020603050405020304" pitchFamily="18" charset="0"/>
                <a:cs typeface="Times New Roman" panose="02020603050405020304" pitchFamily="18" charset="0"/>
              </a:rPr>
              <a:t>and </a:t>
            </a:r>
            <a:r>
              <a:rPr lang="en-IN" sz="2800" dirty="0">
                <a:latin typeface="Times New Roman" panose="02020603050405020304" pitchFamily="18" charset="0"/>
                <a:cs typeface="Times New Roman" panose="02020603050405020304" pitchFamily="18" charset="0"/>
              </a:rPr>
              <a:t>Software Requirements</a:t>
            </a:r>
          </a:p>
          <a:p>
            <a:pPr algn="just">
              <a:lnSpc>
                <a:spcPct val="150000"/>
              </a:lnSpc>
            </a:pPr>
            <a:r>
              <a:rPr lang="en-IN" sz="2800" dirty="0">
                <a:latin typeface="Times New Roman" panose="02020603050405020304" pitchFamily="18" charset="0"/>
                <a:cs typeface="Times New Roman" panose="02020603050405020304" pitchFamily="18" charset="0"/>
              </a:rPr>
              <a:t>Snapshots</a:t>
            </a:r>
          </a:p>
          <a:p>
            <a:pPr algn="just">
              <a:lnSpc>
                <a:spcPct val="150000"/>
              </a:lnSpc>
            </a:pPr>
            <a:r>
              <a:rPr lang="en-IN" sz="2800" dirty="0">
                <a:latin typeface="Times New Roman" panose="02020603050405020304" pitchFamily="18" charset="0"/>
                <a:cs typeface="Times New Roman" panose="02020603050405020304" pitchFamily="18" charset="0"/>
              </a:rPr>
              <a:t>Conclusion </a:t>
            </a:r>
          </a:p>
          <a:p>
            <a:pPr algn="just">
              <a:lnSpc>
                <a:spcPct val="150000"/>
              </a:lnSpc>
            </a:pPr>
            <a:r>
              <a:rPr lang="en-IN" dirty="0">
                <a:latin typeface="Times New Roman" panose="02020603050405020304" pitchFamily="18" charset="0"/>
                <a:cs typeface="Times New Roman" panose="02020603050405020304" pitchFamily="18" charset="0"/>
              </a:rPr>
              <a:t>Future Work</a:t>
            </a:r>
            <a:endParaRPr lang="en-IN" sz="2800" dirty="0">
              <a:latin typeface="Times New Roman" panose="02020603050405020304" pitchFamily="18" charset="0"/>
              <a:cs typeface="Times New Roman" panose="02020603050405020304" pitchFamily="18" charset="0"/>
            </a:endParaRPr>
          </a:p>
          <a:p>
            <a:pPr algn="just">
              <a:lnSpc>
                <a:spcPct val="150000"/>
              </a:lnSpc>
            </a:pPr>
            <a:r>
              <a:rPr lang="en-IN" sz="2800" dirty="0">
                <a:latin typeface="Times New Roman" panose="02020603050405020304" pitchFamily="18" charset="0"/>
                <a:cs typeface="Times New Roman" panose="02020603050405020304" pitchFamily="18" charset="0"/>
              </a:rPr>
              <a:t>References </a:t>
            </a:r>
          </a:p>
          <a:p>
            <a:endParaRPr lang="en-IN" dirty="0"/>
          </a:p>
        </p:txBody>
      </p:sp>
    </p:spTree>
    <p:extLst>
      <p:ext uri="{BB962C8B-B14F-4D97-AF65-F5344CB8AC3E}">
        <p14:creationId xmlns:p14="http://schemas.microsoft.com/office/powerpoint/2010/main" val="4112498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ABF7-A3FA-E8BB-9D74-DE3A0CDE2C6D}"/>
              </a:ext>
            </a:extLst>
          </p:cNvPr>
          <p:cNvSpPr>
            <a:spLocks noGrp="1"/>
          </p:cNvSpPr>
          <p:nvPr>
            <p:ph type="title"/>
          </p:nvPr>
        </p:nvSpPr>
        <p:spPr>
          <a:xfrm>
            <a:off x="1034143" y="2259240"/>
            <a:ext cx="10515600" cy="1325563"/>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843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3AD3-67F2-BAAA-53CE-E4458092F54F}"/>
              </a:ext>
            </a:extLst>
          </p:cNvPr>
          <p:cNvSpPr>
            <a:spLocks noGrp="1"/>
          </p:cNvSpPr>
          <p:nvPr>
            <p:ph type="title"/>
          </p:nvPr>
        </p:nvSpPr>
        <p:spPr>
          <a:xfrm>
            <a:off x="2552700" y="360218"/>
            <a:ext cx="7086600" cy="909493"/>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AE236A96-B515-FEEB-DC67-D37C9A792FB8}"/>
              </a:ext>
            </a:extLst>
          </p:cNvPr>
          <p:cNvSpPr>
            <a:spLocks noGrp="1"/>
          </p:cNvSpPr>
          <p:nvPr>
            <p:ph idx="1"/>
          </p:nvPr>
        </p:nvSpPr>
        <p:spPr>
          <a:xfrm>
            <a:off x="838200" y="1839480"/>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In the current situation, every woman is worried about when they will be able to walk out of home freely on the streets even at odd hours without thinking about their security things. Providing security to women in the current situation is a critical issue but very needed to every individual person. Now a day’s sexual violence against women has been increased such as rape, robbery in public transport by drivers and so on. Hence women security has become the most </a:t>
            </a:r>
            <a:r>
              <a:rPr lang="en-US" sz="2400" dirty="0" err="1">
                <a:latin typeface="Times New Roman" panose="02020603050405020304" pitchFamily="18" charset="0"/>
                <a:cs typeface="Times New Roman" panose="02020603050405020304" pitchFamily="18" charset="0"/>
              </a:rPr>
              <a:t>needable</a:t>
            </a:r>
            <a:r>
              <a:rPr lang="en-US" sz="2400" dirty="0">
                <a:latin typeface="Times New Roman" panose="02020603050405020304" pitchFamily="18" charset="0"/>
                <a:cs typeface="Times New Roman" panose="02020603050405020304" pitchFamily="18" charset="0"/>
              </a:rPr>
              <a:t> preference among many organizations. So many IT companies are looking forward to solve the security problems and thus require a framework that will work efficiently and reduce the number of crime rate. Hence this proposed project is developed to provide security for women, by sending message to nearby police station, hospital and to saved contacts. The application also sends location of the end user and also inform to the emergency contacts.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33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7243-FD49-A20E-9934-5CA6230E2637}"/>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endParaRPr lang="en-IN" sz="3200" dirty="0"/>
          </a:p>
        </p:txBody>
      </p:sp>
      <p:sp>
        <p:nvSpPr>
          <p:cNvPr id="3" name="Content Placeholder 2">
            <a:extLst>
              <a:ext uri="{FF2B5EF4-FFF2-40B4-BE49-F238E27FC236}">
                <a16:creationId xmlns:a16="http://schemas.microsoft.com/office/drawing/2014/main" id="{77A01EA4-4F96-8190-F02C-4C60A6E840E3}"/>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	At any emergency situation people get panicked and in that situation, they may not be able to operate their smartphone applications, and cannot immediately defend the attacker and protect themselves. The proposed system can be useful for women and children for security purpose. It consists of a wearable safety device having sensors and an emergency button which when activated sends an alert message with location information to the victim's family and nearby police station.</a:t>
            </a:r>
            <a:endParaRPr lang="en-IN" sz="28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6417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782-686C-A354-118A-5C60E1F5BF6D}"/>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61652C3-857B-C284-029C-31D207905E8B}"/>
              </a:ext>
            </a:extLst>
          </p:cNvPr>
          <p:cNvSpPr>
            <a:spLocks noGrp="1"/>
          </p:cNvSpPr>
          <p:nvPr>
            <p:ph idx="1"/>
          </p:nvPr>
        </p:nvSpPr>
        <p:spPr/>
        <p:txBody>
          <a:bodyPr>
            <a:norm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today's date, women face physical harassment in public places, schools and at workplaces or while traveling. Most cases of physical harassment take place when women are alone or while traveling. Women feel insecure to step outside their house.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There are many android applications for smartphones but for those who don't use smartphones or those who cannot keep their mobile handy at their workplace, this proposed system will be helpful. The system suggests a smart wearable device for security which contains different modules such as GSM, GPS, Button, Shock  sensors.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proposed system helps women in emergency situation by activating the modules on clicking the switch and provide emergency </a:t>
            </a:r>
            <a:r>
              <a:rPr lang="en-US" sz="2400" dirty="0" err="1">
                <a:latin typeface="Times New Roman" panose="02020603050405020304" pitchFamily="18" charset="0"/>
                <a:cs typeface="Times New Roman" panose="02020603050405020304" pitchFamily="18" charset="0"/>
              </a:rPr>
              <a:t>self-defence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1DB2-26A9-DCC0-CA7A-F57EB7447D17}"/>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LITERATURE SURVEY</a:t>
            </a:r>
            <a:endParaRPr lang="en-IN" sz="3200" dirty="0"/>
          </a:p>
        </p:txBody>
      </p:sp>
      <p:sp>
        <p:nvSpPr>
          <p:cNvPr id="3" name="Content Placeholder 2">
            <a:extLst>
              <a:ext uri="{FF2B5EF4-FFF2-40B4-BE49-F238E27FC236}">
                <a16:creationId xmlns:a16="http://schemas.microsoft.com/office/drawing/2014/main" id="{7723EE21-EF69-5BE5-9444-309373DE402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Women safety device and application. In this paper an ARM controller and Android application are used in which both the device and the smartphone are synchronized using Bluetooth, hence both can be triggered independently. It can record audio for further investigation and can give an alert call and message to the pre-set contacts with the instant location every 2 minutes and can be tracked live using the application. </a:t>
            </a:r>
          </a:p>
          <a:p>
            <a:pPr algn="just"/>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mobile-based women safety application (I safe Apps). In this paper, mobile-based application (I safe apps) is developed with the Android support to know whether a woman is safe. It gives the location of the woman in danger by giving fake phone calls,  location and  information.</a:t>
            </a:r>
            <a:endParaRPr lang="en-IN"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74711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1036-BD02-46B3-D093-E7AEB373C6D5}"/>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259781-AF69-3B95-1167-4B0DAEAEB9FD}"/>
              </a:ext>
            </a:extLst>
          </p:cNvPr>
          <p:cNvSpPr>
            <a:spLocks noGrp="1"/>
          </p:cNvSpPr>
          <p:nvPr>
            <p:ph idx="1"/>
          </p:nvPr>
        </p:nvSpPr>
        <p:spPr/>
        <p:txBody>
          <a:bodyPr/>
          <a:lstStyle/>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the Existing System, the message will be sent to only one contact and there is no option to call the respected person and the other person also requires the application usage.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solidFill>
                  <a:srgbClr val="000000"/>
                </a:solidFill>
                <a:effectLst/>
                <a:latin typeface="Times New Roman" panose="02020603050405020304" pitchFamily="18" charset="0"/>
                <a:ea typeface="Times New Roman" panose="02020603050405020304" pitchFamily="18" charset="0"/>
              </a:rPr>
              <a:t>DISADVANTAGE</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is no call facility</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Accept only one contact</a:t>
            </a:r>
            <a:endParaRPr lang="en-IN" sz="24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106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710E-B01B-C9CF-AFF6-BAF3F357ADB5}"/>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endParaRPr lang="en-IN" sz="3200" dirty="0"/>
          </a:p>
        </p:txBody>
      </p:sp>
      <p:sp>
        <p:nvSpPr>
          <p:cNvPr id="3" name="Content Placeholder 2">
            <a:extLst>
              <a:ext uri="{FF2B5EF4-FFF2-40B4-BE49-F238E27FC236}">
                <a16:creationId xmlns:a16="http://schemas.microsoft.com/office/drawing/2014/main" id="{F8711622-C96B-4D79-AAC5-222C7619BBE8}"/>
              </a:ext>
            </a:extLst>
          </p:cNvPr>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Times New Roman" panose="02020603050405020304" pitchFamily="18" charset="0"/>
              </a:rPr>
              <a:t>In this proposed system, the user writes the message content and also selects the contacts to which the message has to be sent and save it. So, when he is in some </a:t>
            </a:r>
            <a:r>
              <a:rPr lang="en-US" sz="2400" dirty="0" err="1">
                <a:effectLst/>
                <a:latin typeface="Times New Roman" panose="02020603050405020304" pitchFamily="18" charset="0"/>
                <a:ea typeface="Times New Roman" panose="02020603050405020304" pitchFamily="18" charset="0"/>
              </a:rPr>
              <a:t>dangerby</a:t>
            </a:r>
            <a:r>
              <a:rPr lang="en-US" sz="2400" dirty="0">
                <a:effectLst/>
                <a:latin typeface="Times New Roman" panose="02020603050405020304" pitchFamily="18" charset="0"/>
                <a:ea typeface="Times New Roman" panose="02020603050405020304" pitchFamily="18" charset="0"/>
              </a:rPr>
              <a:t> just opening the </a:t>
            </a:r>
            <a:r>
              <a:rPr lang="en-US" sz="2400" dirty="0" err="1">
                <a:effectLst/>
                <a:latin typeface="Times New Roman" panose="02020603050405020304" pitchFamily="18" charset="0"/>
                <a:ea typeface="Times New Roman" panose="02020603050405020304" pitchFamily="18" charset="0"/>
              </a:rPr>
              <a:t>appand</a:t>
            </a:r>
            <a:r>
              <a:rPr lang="en-US" sz="2400" dirty="0">
                <a:effectLst/>
                <a:latin typeface="Times New Roman" panose="02020603050405020304" pitchFamily="18" charset="0"/>
                <a:ea typeface="Times New Roman" panose="02020603050405020304" pitchFamily="18" charset="0"/>
              </a:rPr>
              <a:t> pressing the START button, the message stored will be sent to those numbers he has added in this application. So that he can receive the help in correct time.</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The proposed architecture depicted below shows the exact flow of control of the android application. Here the database acts as a storing media between the two mobile devices.</a:t>
            </a:r>
          </a:p>
          <a:p>
            <a:pPr marL="0" indent="0" algn="just">
              <a:buNone/>
            </a:pPr>
            <a:r>
              <a:rPr lang="en-US" sz="2400" b="1" dirty="0">
                <a:latin typeface="Times New Roman" panose="02020603050405020304" pitchFamily="18" charset="0"/>
              </a:rPr>
              <a:t>ADVANTAGES</a:t>
            </a:r>
          </a:p>
          <a:p>
            <a:pPr algn="just"/>
            <a:r>
              <a:rPr lang="en-IN" sz="2400" dirty="0"/>
              <a:t>Easy to use</a:t>
            </a:r>
          </a:p>
          <a:p>
            <a:pPr algn="just"/>
            <a:r>
              <a:rPr lang="en-IN" sz="2400" dirty="0"/>
              <a:t>Call facility is included</a:t>
            </a:r>
          </a:p>
          <a:p>
            <a:pPr algn="just"/>
            <a:r>
              <a:rPr lang="en-IN" sz="2400" dirty="0"/>
              <a:t>More than one contacts can be used.</a:t>
            </a:r>
          </a:p>
          <a:p>
            <a:pPr algn="just"/>
            <a:endParaRPr lang="en-IN" sz="2400" dirty="0"/>
          </a:p>
        </p:txBody>
      </p:sp>
    </p:spTree>
    <p:extLst>
      <p:ext uri="{BB962C8B-B14F-4D97-AF65-F5344CB8AC3E}">
        <p14:creationId xmlns:p14="http://schemas.microsoft.com/office/powerpoint/2010/main" val="32922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F370-4948-1D34-8FC1-79FB6F13F56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System Architecture</a:t>
            </a:r>
            <a:endParaRPr lang="en-IN" sz="3200" b="1" dirty="0">
              <a:latin typeface="Times New Roman" panose="02020603050405020304" pitchFamily="18" charset="0"/>
              <a:cs typeface="Times New Roman" panose="02020603050405020304" pitchFamily="18" charset="0"/>
            </a:endParaRPr>
          </a:p>
        </p:txBody>
      </p:sp>
      <p:pic>
        <p:nvPicPr>
          <p:cNvPr id="4" name="image7.jpeg">
            <a:extLst>
              <a:ext uri="{FF2B5EF4-FFF2-40B4-BE49-F238E27FC236}">
                <a16:creationId xmlns:a16="http://schemas.microsoft.com/office/drawing/2014/main" id="{CE9B991E-C862-0062-4AAC-CB253C3840D0}"/>
              </a:ext>
            </a:extLst>
          </p:cNvPr>
          <p:cNvPicPr>
            <a:picLocks noGrp="1" noChangeAspect="1"/>
          </p:cNvPicPr>
          <p:nvPr>
            <p:ph idx="1"/>
          </p:nvPr>
        </p:nvPicPr>
        <p:blipFill>
          <a:blip r:embed="rId2" cstate="print"/>
          <a:stretch>
            <a:fillRect/>
          </a:stretch>
        </p:blipFill>
        <p:spPr>
          <a:xfrm>
            <a:off x="3666931" y="2416629"/>
            <a:ext cx="4282751" cy="3181737"/>
          </a:xfrm>
          <a:prstGeom prst="rect">
            <a:avLst/>
          </a:prstGeom>
        </p:spPr>
      </p:pic>
    </p:spTree>
    <p:extLst>
      <p:ext uri="{BB962C8B-B14F-4D97-AF65-F5344CB8AC3E}">
        <p14:creationId xmlns:p14="http://schemas.microsoft.com/office/powerpoint/2010/main" val="55116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1396</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Wingdings</vt:lpstr>
      <vt:lpstr>Office Theme</vt:lpstr>
      <vt:lpstr>Women Safety Application</vt:lpstr>
      <vt:lpstr>Presentation Overview</vt:lpstr>
      <vt:lpstr>ABSTRACT</vt:lpstr>
      <vt:lpstr>PROBLEM STATEMENT</vt:lpstr>
      <vt:lpstr>INTRODUCTION</vt:lpstr>
      <vt:lpstr>LITERATURE SURVEY</vt:lpstr>
      <vt:lpstr>Existing System</vt:lpstr>
      <vt:lpstr>PROPOSED SYSTEM</vt:lpstr>
      <vt:lpstr>System Architecture</vt:lpstr>
      <vt:lpstr>System Architecture (Contd.)</vt:lpstr>
      <vt:lpstr>Modules</vt:lpstr>
      <vt:lpstr>Module Description</vt:lpstr>
      <vt:lpstr>Hardware and Software Requirement</vt:lpstr>
      <vt:lpstr>Snapshots</vt:lpstr>
      <vt:lpstr>Snapshots (Contd.)</vt:lpstr>
      <vt:lpstr>PowerPoint Presentation</vt:lpstr>
      <vt:lpstr>Conclusion</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Application</dc:title>
  <dc:creator>Logesh R</dc:creator>
  <cp:lastModifiedBy>Logesh R</cp:lastModifiedBy>
  <cp:revision>7</cp:revision>
  <dcterms:created xsi:type="dcterms:W3CDTF">2022-06-19T07:28:50Z</dcterms:created>
  <dcterms:modified xsi:type="dcterms:W3CDTF">2022-06-24T06:01:13Z</dcterms:modified>
</cp:coreProperties>
</file>