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3"/>
    <p:sldId id="286" r:id="rId4"/>
    <p:sldId id="288" r:id="rId5"/>
    <p:sldId id="28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0" r:id="rId17"/>
    <p:sldId id="268" r:id="rId18"/>
    <p:sldId id="269" r:id="rId19"/>
    <p:sldId id="267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91" r:id="rId32"/>
    <p:sldId id="31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2048510"/>
          </a:xfrm>
        </p:spPr>
        <p:txBody>
          <a:bodyPr/>
          <a:p>
            <a:r>
              <a:rPr lang="en-US" sz="5400">
                <a:solidFill>
                  <a:srgbClr val="FF0000"/>
                </a:solidFill>
              </a:rPr>
              <a:t>WELCOME.....</a:t>
            </a:r>
            <a:endParaRPr lang="en-US" sz="5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3110">
                <a:solidFill>
                  <a:srgbClr val="C00000"/>
                </a:solidFill>
              </a:rPr>
              <a:t>6. Which genre has the highest total number of movies produced?</a:t>
            </a:r>
            <a:endParaRPr lang="en-US" altLang="en-US" sz="311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1 1907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9130" y="1282065"/>
            <a:ext cx="9761855" cy="4910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3110">
                <a:solidFill>
                  <a:srgbClr val="C00000"/>
                </a:solidFill>
              </a:rPr>
              <a:t>7. Calculate the average movie duration for each genre.</a:t>
            </a:r>
            <a:endParaRPr lang="en-US" altLang="en-US" sz="311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1 1915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1195" y="1170305"/>
            <a:ext cx="9593580" cy="500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3110">
                <a:solidFill>
                  <a:srgbClr val="C00000"/>
                </a:solidFill>
              </a:rPr>
              <a:t>8. Identify actors or actresses who have appeared in more than three movies with an average rating below 5.</a:t>
            </a:r>
            <a:endParaRPr lang="en-US" altLang="en-US" sz="311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2 09215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2990" y="1825625"/>
            <a:ext cx="1004379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2800">
                <a:solidFill>
                  <a:srgbClr val="C00000"/>
                </a:solidFill>
              </a:rPr>
              <a:t>9. Find the minimum and maximum values for each column in the ratings table, excluding the movie_id column.</a:t>
            </a:r>
            <a:endParaRPr lang="en-US" altLang="en-US" sz="280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2 0927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1070" y="1825625"/>
            <a:ext cx="1030922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2800">
                <a:solidFill>
                  <a:srgbClr val="C00000"/>
                </a:solidFill>
              </a:rPr>
              <a:t>10. Which are the top 10 movies based on their average rating?</a:t>
            </a:r>
            <a:endParaRPr lang="en-US" altLang="en-US" sz="280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2 0929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0250" y="1276985"/>
            <a:ext cx="9650095" cy="4900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3110">
                <a:solidFill>
                  <a:srgbClr val="C00000"/>
                </a:solidFill>
              </a:rPr>
              <a:t>11. Summarize the ratings table by grouping movies based on their median ratings</a:t>
            </a:r>
            <a:endParaRPr lang="en-US" altLang="en-US" sz="311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2 09374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7100" y="1825625"/>
            <a:ext cx="1033653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2665">
                <a:solidFill>
                  <a:srgbClr val="C00000"/>
                </a:solidFill>
              </a:rPr>
              <a:t>12. How many movies, released in March 2017 in the USA within a specific genre, had more than 1,000 votes?</a:t>
            </a:r>
            <a:endParaRPr lang="en-US" altLang="en-US" sz="2665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2 0952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9955" y="1089025"/>
            <a:ext cx="9059545" cy="5088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3110">
                <a:solidFill>
                  <a:srgbClr val="C00000"/>
                </a:solidFill>
              </a:rPr>
              <a:t>13. Find movies from each genre that begin with the word “The” and have an average rating greater than 8.</a:t>
            </a:r>
            <a:endParaRPr lang="en-US" altLang="en-US" sz="311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2 1004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2815" y="1315085"/>
            <a:ext cx="8961755" cy="4862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97585"/>
          </a:xfrm>
        </p:spPr>
        <p:txBody>
          <a:bodyPr>
            <a:normAutofit fontScale="90000"/>
          </a:bodyPr>
          <a:p>
            <a:r>
              <a:rPr lang="en-US" altLang="en-US" sz="3110">
                <a:solidFill>
                  <a:srgbClr val="C00000"/>
                </a:solidFill>
              </a:rPr>
              <a:t>14. Of the movies released between April 1, 2018, and April 1, 2019, how many received a median rating of 8?</a:t>
            </a:r>
            <a:endParaRPr lang="en-US" altLang="en-US" sz="311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2 1008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1800" y="1488440"/>
            <a:ext cx="10568305" cy="4688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13435"/>
          </a:xfrm>
        </p:spPr>
        <p:txBody>
          <a:bodyPr>
            <a:normAutofit fontScale="90000"/>
          </a:bodyPr>
          <a:p>
            <a:r>
              <a:rPr lang="en-US" altLang="en-US" sz="3110">
                <a:solidFill>
                  <a:srgbClr val="C00000"/>
                </a:solidFill>
              </a:rPr>
              <a:t>15. Do German movies receive more votes on average than Italian movies?</a:t>
            </a:r>
            <a:endParaRPr lang="en-US" altLang="en-US" sz="311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2 10134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0730" y="1295400"/>
            <a:ext cx="9624695" cy="488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913255"/>
          </a:xfrm>
        </p:spPr>
        <p:txBody>
          <a:bodyPr/>
          <a:p>
            <a:r>
              <a:rPr lang="en-US" sz="4400">
                <a:solidFill>
                  <a:srgbClr val="C00000"/>
                </a:solidFill>
              </a:rPr>
              <a:t>SQL REINFORCEMENT PROJECT</a:t>
            </a:r>
            <a:endParaRPr lang="en-US" sz="440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2419350"/>
            <a:ext cx="10972800" cy="3708400"/>
          </a:xfrm>
        </p:spPr>
        <p:txBody>
          <a:bodyPr/>
          <a:p>
            <a:r>
              <a:rPr lang="en-US"/>
              <a:t>NAME:LOGESH</a:t>
            </a:r>
            <a:endParaRPr lang="en-US"/>
          </a:p>
          <a:p>
            <a:r>
              <a:rPr lang="en-US"/>
              <a:t>DATE:21/01/2025</a:t>
            </a:r>
            <a:endParaRPr lang="en-US"/>
          </a:p>
          <a:p>
            <a:r>
              <a:rPr lang="en-US"/>
              <a:t>COURSE:DA&amp;DS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91540"/>
          </a:xfrm>
        </p:spPr>
        <p:txBody>
          <a:bodyPr>
            <a:normAutofit fontScale="90000"/>
          </a:bodyPr>
          <a:p>
            <a:r>
              <a:rPr lang="en-US" altLang="en-US" sz="3110">
                <a:solidFill>
                  <a:srgbClr val="C00000"/>
                </a:solidFill>
              </a:rPr>
              <a:t>16. Identify the columns in the names table that contain null values.</a:t>
            </a:r>
            <a:endParaRPr lang="en-US" altLang="en-US" sz="311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2 10274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6295" y="1478280"/>
            <a:ext cx="9239885" cy="469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20750"/>
          </a:xfrm>
        </p:spPr>
        <p:txBody>
          <a:bodyPr>
            <a:normAutofit fontScale="90000"/>
          </a:bodyPr>
          <a:p>
            <a:r>
              <a:rPr lang="en-US" altLang="en-US" sz="3110">
                <a:solidFill>
                  <a:srgbClr val="C00000"/>
                </a:solidFill>
              </a:rPr>
              <a:t>17. Who are the top two actors whose movies have a median rating of 8 or higher?</a:t>
            </a:r>
            <a:endParaRPr lang="en-US" altLang="en-US" sz="311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2 1034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305" y="1449705"/>
            <a:ext cx="10772140" cy="4727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97585"/>
          </a:xfrm>
        </p:spPr>
        <p:txBody>
          <a:bodyPr>
            <a:normAutofit fontScale="90000"/>
          </a:bodyPr>
          <a:p>
            <a:r>
              <a:rPr lang="en-US" altLang="en-US" sz="3110">
                <a:solidFill>
                  <a:srgbClr val="C00000"/>
                </a:solidFill>
              </a:rPr>
              <a:t>18. Which are the top three production companies based on the total number of votes their movies received?</a:t>
            </a:r>
            <a:endParaRPr lang="en-US" altLang="en-US" sz="311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2 1508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1965" y="1372235"/>
            <a:ext cx="1032065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42645"/>
          </a:xfrm>
        </p:spPr>
        <p:txBody>
          <a:bodyPr>
            <a:normAutofit fontScale="90000"/>
          </a:bodyPr>
          <a:p>
            <a:r>
              <a:rPr lang="en-US" altLang="en-US" sz="3110">
                <a:solidFill>
                  <a:srgbClr val="C00000"/>
                </a:solidFill>
              </a:rPr>
              <a:t>19. How many directors have worked on more than three movies?</a:t>
            </a:r>
            <a:endParaRPr lang="en-US" altLang="en-US" sz="311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2 1514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80160"/>
            <a:ext cx="10515600" cy="389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10590"/>
          </a:xfrm>
        </p:spPr>
        <p:txBody>
          <a:bodyPr>
            <a:normAutofit fontScale="90000"/>
          </a:bodyPr>
          <a:p>
            <a:r>
              <a:rPr lang="en-US" altLang="en-US" sz="3110">
                <a:solidFill>
                  <a:srgbClr val="C00000"/>
                </a:solidFill>
              </a:rPr>
              <a:t>20. Calculate the average height of actors and actresses separately.</a:t>
            </a:r>
            <a:endParaRPr lang="en-US" altLang="en-US" sz="311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2 15185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600" y="1343660"/>
            <a:ext cx="1047686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97585"/>
          </a:xfrm>
        </p:spPr>
        <p:txBody>
          <a:bodyPr>
            <a:normAutofit fontScale="90000"/>
          </a:bodyPr>
          <a:p>
            <a:r>
              <a:rPr lang="en-US" altLang="en-US" sz="3110">
                <a:solidFill>
                  <a:srgbClr val="C00000"/>
                </a:solidFill>
              </a:rPr>
              <a:t>21. List the 10 oldest movies in the dataset along with their title, country, and director.</a:t>
            </a:r>
            <a:endParaRPr lang="en-US" altLang="en-US" sz="311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2 1525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4075" y="1430020"/>
            <a:ext cx="9733280" cy="5088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130" y="248920"/>
            <a:ext cx="10972800" cy="795020"/>
          </a:xfrm>
        </p:spPr>
        <p:txBody>
          <a:bodyPr>
            <a:normAutofit fontScale="90000"/>
          </a:bodyPr>
          <a:p>
            <a:r>
              <a:rPr lang="en-US" altLang="en-US" sz="2665">
                <a:solidFill>
                  <a:srgbClr val="C00000"/>
                </a:solidFill>
              </a:rPr>
              <a:t>22. List the top 5 movies with the highest total votes, along with their genres.</a:t>
            </a:r>
            <a:endParaRPr lang="en-US" altLang="en-US" sz="2665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2 15324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2155" y="1252855"/>
            <a:ext cx="945451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58850"/>
          </a:xfrm>
        </p:spPr>
        <p:txBody>
          <a:bodyPr>
            <a:normAutofit fontScale="90000"/>
          </a:bodyPr>
          <a:p>
            <a:r>
              <a:rPr lang="en-US" altLang="en-US" sz="3110">
                <a:solidFill>
                  <a:srgbClr val="C00000"/>
                </a:solidFill>
              </a:rPr>
              <a:t>23. Identify the movie with the longest duration, along with its genre and production company.</a:t>
            </a:r>
            <a:endParaRPr lang="en-US" altLang="en-US" sz="311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2 15344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342390"/>
            <a:ext cx="9871710" cy="3632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48690"/>
          </a:xfrm>
        </p:spPr>
        <p:txBody>
          <a:bodyPr>
            <a:normAutofit fontScale="90000"/>
          </a:bodyPr>
          <a:p>
            <a:r>
              <a:rPr lang="en-US" altLang="en-US" sz="3110">
                <a:solidFill>
                  <a:srgbClr val="C00000"/>
                </a:solidFill>
              </a:rPr>
              <a:t>24. Determine the total number of votes for each movie released in 2018.</a:t>
            </a:r>
            <a:endParaRPr lang="en-US" altLang="en-US" sz="311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2 15413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2795" y="1430020"/>
            <a:ext cx="894715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10590"/>
          </a:xfrm>
        </p:spPr>
        <p:txBody>
          <a:bodyPr>
            <a:normAutofit/>
          </a:bodyPr>
          <a:p>
            <a:r>
              <a:rPr lang="en-US" altLang="en-US" sz="2665">
                <a:solidFill>
                  <a:srgbClr val="FF0000"/>
                </a:solidFill>
              </a:rPr>
              <a:t>25. What is the most common language in which movies were produced?</a:t>
            </a:r>
            <a:endParaRPr lang="en-US" altLang="en-US" sz="2665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2025-01-22 15435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4120" y="1506855"/>
            <a:ext cx="812165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C00000"/>
                </a:solidFill>
              </a:rPr>
              <a:t>OVERVIEW OF SQL: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US"/>
              <a:t>SQL (Structured Query Language) is a standardized programming language used for managing and manipulating relational databases. It enables users to interact with databases to perform various operations such as:</a:t>
            </a:r>
            <a:endParaRPr lang="en-US" altLang="en-US"/>
          </a:p>
          <a:p>
            <a:r>
              <a:rPr lang="en-US" altLang="en-US"/>
              <a:t>DATA RETRIEVEL</a:t>
            </a:r>
            <a:endParaRPr lang="en-US" altLang="en-US"/>
          </a:p>
          <a:p>
            <a:r>
              <a:rPr lang="en-US" altLang="en-US"/>
              <a:t>DATA MANIPULATION</a:t>
            </a:r>
            <a:endParaRPr lang="en-US" altLang="en-US"/>
          </a:p>
          <a:p>
            <a:r>
              <a:rPr lang="en-US" altLang="en-US"/>
              <a:t>DATA CONTROL</a:t>
            </a:r>
            <a:endParaRPr lang="en-US" altLang="en-US"/>
          </a:p>
          <a:p>
            <a:r>
              <a:rPr lang="en-US" altLang="en-US"/>
              <a:t>TRANSACTION CONTROL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C00000"/>
                </a:solidFill>
              </a:rPr>
              <a:t>CONCLUSION: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9642475" cy="4953000"/>
          </a:xfrm>
        </p:spPr>
        <p:txBody>
          <a:bodyPr/>
          <a:p>
            <a:r>
              <a:rPr lang="en-US"/>
              <a:t>BETTER UNDERSTANDING OF THE DATA IN THE COMPLEX DATA</a:t>
            </a:r>
            <a:endParaRPr lang="en-US"/>
          </a:p>
          <a:p>
            <a:r>
              <a:rPr lang="en-US"/>
              <a:t>MEANING PATTERNS IN THE MOVIES PRODUCTION</a:t>
            </a:r>
            <a:endParaRPr lang="en-US"/>
          </a:p>
          <a:p>
            <a:r>
              <a:rPr lang="en-US"/>
              <a:t>ANALYZED THE DATA OF THE ACTOR/ACTRESS IN THE MOVIES PRODUCTION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40510"/>
            <a:ext cx="10972800" cy="2887980"/>
          </a:xfrm>
        </p:spPr>
        <p:txBody>
          <a:bodyPr/>
          <a:p>
            <a:r>
              <a:rPr lang="en-US" sz="6000">
                <a:solidFill>
                  <a:srgbClr val="FF0000"/>
                </a:solidFill>
              </a:rPr>
              <a:t>THANK YOU....</a:t>
            </a:r>
            <a:endParaRPr lang="en-US" sz="6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C00000"/>
                </a:solidFill>
              </a:rPr>
              <a:t>TABLES INCLUDED IN IMDB: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MOVIES</a:t>
            </a:r>
            <a:endParaRPr lang="en-US"/>
          </a:p>
          <a:p>
            <a:r>
              <a:rPr lang="en-US"/>
              <a:t>GENRE</a:t>
            </a:r>
            <a:endParaRPr lang="en-US"/>
          </a:p>
          <a:p>
            <a:r>
              <a:rPr lang="en-US"/>
              <a:t>DIRECTOR MAPPING</a:t>
            </a:r>
            <a:endParaRPr lang="en-US"/>
          </a:p>
          <a:p>
            <a:r>
              <a:rPr lang="en-US"/>
              <a:t>ROLE MAPPING</a:t>
            </a:r>
            <a:endParaRPr lang="en-US"/>
          </a:p>
          <a:p>
            <a:r>
              <a:rPr lang="en-US"/>
              <a:t>NAMES</a:t>
            </a:r>
            <a:endParaRPr lang="en-US"/>
          </a:p>
          <a:p>
            <a:r>
              <a:rPr lang="en-US"/>
              <a:t>RATINGS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20"/>
          </a:xfrm>
        </p:spPr>
        <p:txBody>
          <a:bodyPr>
            <a:normAutofit fontScale="90000"/>
          </a:bodyPr>
          <a:p>
            <a:r>
              <a:rPr lang="en-US" altLang="en-US" sz="3110">
                <a:solidFill>
                  <a:srgbClr val="C00000"/>
                </a:solidFill>
                <a:sym typeface="+mn-ea"/>
              </a:rPr>
              <a:t>1. Count the total number of records in each table of the database.</a:t>
            </a:r>
            <a:endParaRPr lang="en-US" altLang="en-US" sz="311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10" name="Content Placeholder 9" descr="Screenshot 2025-01-21 17243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32230"/>
            <a:ext cx="10515600" cy="478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3110">
                <a:solidFill>
                  <a:srgbClr val="C00000"/>
                </a:solidFill>
              </a:rPr>
              <a:t>2. Identify which columns in the movie table contain null values.</a:t>
            </a:r>
            <a:endParaRPr lang="en-US" altLang="en-US" sz="311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1 1734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53185"/>
            <a:ext cx="10515600" cy="460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2665">
                <a:solidFill>
                  <a:srgbClr val="C00000"/>
                </a:solidFill>
              </a:rPr>
              <a:t>3. Determine the total number of movies released each year, and analyze how the trend changes month-wise.</a:t>
            </a:r>
            <a:endParaRPr lang="en-US" altLang="en-US" sz="2665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1 17392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5820" y="1305560"/>
            <a:ext cx="8997950" cy="4871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3110">
                <a:solidFill>
                  <a:srgbClr val="C00000"/>
                </a:solidFill>
              </a:rPr>
              <a:t>4. How many movies were produced in either the USA or India in the year 2019?</a:t>
            </a:r>
            <a:endParaRPr lang="en-US" altLang="en-US" sz="311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1 1753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8515" y="1452880"/>
            <a:ext cx="9644380" cy="428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2665">
                <a:solidFill>
                  <a:srgbClr val="C00000"/>
                </a:solidFill>
              </a:rPr>
              <a:t>5. List the unique genres in the dataset, and count how many movies belong exclusively to one genre.</a:t>
            </a:r>
            <a:endParaRPr lang="en-US" altLang="en-US" sz="2665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2025-01-21 1903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9465" y="1081405"/>
            <a:ext cx="9241790" cy="509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2684</Words>
  <Application>WPS Presentation</Application>
  <PresentationFormat>Widescreen</PresentationFormat>
  <Paragraphs>84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SimSun</vt:lpstr>
      <vt:lpstr>Wingdings</vt:lpstr>
      <vt:lpstr>Microsoft YaHei</vt:lpstr>
      <vt:lpstr>Arial Unicode MS</vt:lpstr>
      <vt:lpstr>Calibri</vt:lpstr>
      <vt:lpstr>1_Blue Waves</vt:lpstr>
      <vt:lpstr>WELCOME.....</vt:lpstr>
      <vt:lpstr>SQL PRESENTATION</vt:lpstr>
      <vt:lpstr>OVERVIEW OF SQL:</vt:lpstr>
      <vt:lpstr>TABLES INCLUDED IN IMDB:</vt:lpstr>
      <vt:lpstr>1. Count the total number of records in each table of the database.</vt:lpstr>
      <vt:lpstr>2. Identify which columns in the movie table contain null values.</vt:lpstr>
      <vt:lpstr>3. Determine the total number of movies released each year, and analyze how the trend changes month-wise.</vt:lpstr>
      <vt:lpstr>4. How many movies were produced in either the USA or India in the year 2019?</vt:lpstr>
      <vt:lpstr>5. List the unique genres in the dataset, and count how many movies belong exclusively to one genre.</vt:lpstr>
      <vt:lpstr>6. Which genre has the highest total number of movies produced?</vt:lpstr>
      <vt:lpstr>7. Calculate the average movie duration for each genre.</vt:lpstr>
      <vt:lpstr>8. Identify actors or actresses who have appeared in more than three movies with an average rating below 5.</vt:lpstr>
      <vt:lpstr>9. Find the minimum and maximum values for each column in the ratings table, excluding the movie_id column.</vt:lpstr>
      <vt:lpstr>10. Which are the top 10 movies based on their average rating?</vt:lpstr>
      <vt:lpstr>11. Summarize the ratings table by grouping movies based on their median ratings</vt:lpstr>
      <vt:lpstr>12. How many movies, released in March 2017 in the USA within a specific genre, had more than 1,000 votes?</vt:lpstr>
      <vt:lpstr>13. Find movies from each genre that begin with the word “The” and have an average rating greater than 8.</vt:lpstr>
      <vt:lpstr>14. Of the movies released between April 1, 2018, and April 1, 2019, how many received a median rating of 8?</vt:lpstr>
      <vt:lpstr>15. Do German movies receive more votes on average than Italian movies?</vt:lpstr>
      <vt:lpstr>16. Identify the columns in the names table that contain null values.</vt:lpstr>
      <vt:lpstr>17. Who are the top two actors whose movies have a median rating of 8 or higher?</vt:lpstr>
      <vt:lpstr>18. Which are the top three production companies based on the total number of votes their movies received?</vt:lpstr>
      <vt:lpstr>19. How many directors have worked on more than three movies?</vt:lpstr>
      <vt:lpstr>20. Calculate the average height of actors and actresses separately.</vt:lpstr>
      <vt:lpstr>21. List the 10 oldest movies in the dataset along with their title, country, and director.</vt:lpstr>
      <vt:lpstr>22. List the top 5 movies with the highest total votes, along with their genres.</vt:lpstr>
      <vt:lpstr>23. Identify the movie with the longest duration, along with its genre and production company.</vt:lpstr>
      <vt:lpstr>24. Determine the total number of votes for each movie released in 2018.</vt:lpstr>
      <vt:lpstr>25. What is the most common language in which movies were produced?</vt:lpstr>
      <vt:lpstr>CONCLUSION:</vt:lpstr>
      <vt:lpstr>THANK YOU....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Count the total number of records in each table of the database.</dc:title>
  <dc:creator>PC</dc:creator>
  <cp:lastModifiedBy>PC</cp:lastModifiedBy>
  <cp:revision>10</cp:revision>
  <dcterms:created xsi:type="dcterms:W3CDTF">2025-01-21T14:37:00Z</dcterms:created>
  <dcterms:modified xsi:type="dcterms:W3CDTF">2025-01-23T04:20:14Z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D11BFC51FE4645D59AFA8645462F6F92_11</vt:lpwstr>
  </property>
  <property fmtid="{D5CDD505-2E9C-101B-9397-08002B2CF9AE}" pid="3" name="KSOProductBuildVer">
    <vt:lpwstr>1033-12.2.0.19805</vt:lpwstr>
  </property>
</Properties>
</file>