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3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58A6-5CF0-48B1-A562-970AAEEBE039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7EE7-D864-485C-B73C-FA6D672AD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1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58A6-5CF0-48B1-A562-970AAEEBE039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7EE7-D864-485C-B73C-FA6D672AD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21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58A6-5CF0-48B1-A562-970AAEEBE039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7EE7-D864-485C-B73C-FA6D672AD1F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0666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58A6-5CF0-48B1-A562-970AAEEBE039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7EE7-D864-485C-B73C-FA6D672AD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169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58A6-5CF0-48B1-A562-970AAEEBE039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7EE7-D864-485C-B73C-FA6D672AD1F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4609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58A6-5CF0-48B1-A562-970AAEEBE039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7EE7-D864-485C-B73C-FA6D672AD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638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58A6-5CF0-48B1-A562-970AAEEBE039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7EE7-D864-485C-B73C-FA6D672AD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047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58A6-5CF0-48B1-A562-970AAEEBE039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7EE7-D864-485C-B73C-FA6D672AD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44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58A6-5CF0-48B1-A562-970AAEEBE039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7EE7-D864-485C-B73C-FA6D672AD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41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58A6-5CF0-48B1-A562-970AAEEBE039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7EE7-D864-485C-B73C-FA6D672AD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53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58A6-5CF0-48B1-A562-970AAEEBE039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7EE7-D864-485C-B73C-FA6D672AD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77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58A6-5CF0-48B1-A562-970AAEEBE039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7EE7-D864-485C-B73C-FA6D672AD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11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58A6-5CF0-48B1-A562-970AAEEBE039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7EE7-D864-485C-B73C-FA6D672AD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737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58A6-5CF0-48B1-A562-970AAEEBE039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7EE7-D864-485C-B73C-FA6D672AD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849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58A6-5CF0-48B1-A562-970AAEEBE039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7EE7-D864-485C-B73C-FA6D672AD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736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58A6-5CF0-48B1-A562-970AAEEBE039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7EE7-D864-485C-B73C-FA6D672AD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937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D58A6-5CF0-48B1-A562-970AAEEBE039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C377EE7-D864-485C-B73C-FA6D672AD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6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current_neural_networ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3F9CF1-7A10-44B4-106B-D519E4EE68C8}"/>
              </a:ext>
            </a:extLst>
          </p:cNvPr>
          <p:cNvSpPr txBox="1"/>
          <p:nvPr/>
        </p:nvSpPr>
        <p:spPr>
          <a:xfrm>
            <a:off x="3338026" y="3044280"/>
            <a:ext cx="55159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Bahnschrift SemiBold SemiConden" panose="020B0502040204020203" pitchFamily="34" charset="0"/>
              </a:rPr>
              <a:t>Bitcoin price prediction</a:t>
            </a:r>
          </a:p>
        </p:txBody>
      </p:sp>
    </p:spTree>
    <p:extLst>
      <p:ext uri="{BB962C8B-B14F-4D97-AF65-F5344CB8AC3E}">
        <p14:creationId xmlns:p14="http://schemas.microsoft.com/office/powerpoint/2010/main" val="1279163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24012-EC50-D254-5ABD-53F21CBC9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Overall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81D83-0E0E-DEC9-8233-25A2BEB2B9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This is the chart of over-all data analysis of the bitcoin price from 2014- 2022 </a:t>
            </a:r>
          </a:p>
          <a:p>
            <a:r>
              <a:rPr lang="en-IN" dirty="0"/>
              <a:t>As we can see blue </a:t>
            </a:r>
            <a:r>
              <a:rPr lang="en-IN" dirty="0" err="1"/>
              <a:t>color</a:t>
            </a:r>
            <a:r>
              <a:rPr lang="en-IN" dirty="0"/>
              <a:t> line indicates open price and orange line for close price </a:t>
            </a:r>
          </a:p>
          <a:p>
            <a:r>
              <a:rPr lang="en-IN" dirty="0"/>
              <a:t>Green line for high bitcoin price and violet for low price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E1203C-523D-B3B7-F3D1-EEB6376241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5" y="3114361"/>
            <a:ext cx="4184650" cy="1973891"/>
          </a:xfrm>
        </p:spPr>
      </p:pic>
    </p:spTree>
    <p:extLst>
      <p:ext uri="{BB962C8B-B14F-4D97-AF65-F5344CB8AC3E}">
        <p14:creationId xmlns:p14="http://schemas.microsoft.com/office/powerpoint/2010/main" val="562981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FBDF8FD-1BF7-B4E8-B018-58CA6E03A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and validation loss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D2B037-5466-7C84-B60E-3113E9173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6194" y="2491581"/>
            <a:ext cx="4819650" cy="321945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FD1E6A-8A49-D567-AD84-1CB0DEAD67FE}"/>
              </a:ext>
            </a:extLst>
          </p:cNvPr>
          <p:cNvSpPr txBox="1"/>
          <p:nvPr/>
        </p:nvSpPr>
        <p:spPr>
          <a:xfrm>
            <a:off x="970383" y="1866121"/>
            <a:ext cx="9227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we can see the training and validation loss from the below   </a:t>
            </a:r>
          </a:p>
        </p:txBody>
      </p:sp>
    </p:spTree>
    <p:extLst>
      <p:ext uri="{BB962C8B-B14F-4D97-AF65-F5344CB8AC3E}">
        <p14:creationId xmlns:p14="http://schemas.microsoft.com/office/powerpoint/2010/main" val="739692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69FBF98-FDD8-92EE-45C8-7C4D09FB3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C0712B-350C-37E3-FAB0-D24AA87AB1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3114735"/>
            <a:ext cx="4183062" cy="1973142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D60897-E038-419F-BFDF-AB3ADF37D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28588" y="1825625"/>
            <a:ext cx="4225212" cy="4351338"/>
          </a:xfrm>
        </p:spPr>
        <p:txBody>
          <a:bodyPr>
            <a:normAutofit/>
          </a:bodyPr>
          <a:lstStyle/>
          <a:p>
            <a:r>
              <a:rPr lang="en-IN" dirty="0"/>
              <a:t>This is the </a:t>
            </a:r>
            <a:r>
              <a:rPr lang="en-IN" dirty="0" err="1"/>
              <a:t>camparison</a:t>
            </a:r>
            <a:r>
              <a:rPr lang="en-IN" dirty="0"/>
              <a:t> between original close price and predicted close price </a:t>
            </a:r>
          </a:p>
          <a:p>
            <a:r>
              <a:rPr lang="en-IN" dirty="0"/>
              <a:t>As we can  see blue </a:t>
            </a:r>
            <a:r>
              <a:rPr lang="en-IN" dirty="0" err="1"/>
              <a:t>color</a:t>
            </a:r>
            <a:r>
              <a:rPr lang="en-IN" dirty="0"/>
              <a:t> denotes original close price </a:t>
            </a:r>
          </a:p>
          <a:p>
            <a:r>
              <a:rPr lang="en-IN" dirty="0"/>
              <a:t>Red </a:t>
            </a:r>
            <a:r>
              <a:rPr lang="en-IN" dirty="0" err="1"/>
              <a:t>color</a:t>
            </a:r>
            <a:r>
              <a:rPr lang="en-IN" dirty="0"/>
              <a:t> line is the train predict close price and green line as test predict close price </a:t>
            </a:r>
          </a:p>
        </p:txBody>
      </p:sp>
    </p:spTree>
    <p:extLst>
      <p:ext uri="{BB962C8B-B14F-4D97-AF65-F5344CB8AC3E}">
        <p14:creationId xmlns:p14="http://schemas.microsoft.com/office/powerpoint/2010/main" val="2444370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F476490-CE64-499E-77E4-77EC4BED6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Comparing the past values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B329EE-52C0-ABBC-EBEA-66AD4D8637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3114735"/>
            <a:ext cx="4183062" cy="1973142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15FC18-B052-E3BC-B301-CDF94CC018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In this graph we have compared the bitcoin price of past 15 days and with next 30 days </a:t>
            </a:r>
          </a:p>
          <a:p>
            <a:r>
              <a:rPr lang="en-IN" dirty="0"/>
              <a:t>As we can see blue line indicates the last 15 days and the red line indicates the next 30 days </a:t>
            </a:r>
          </a:p>
          <a:p>
            <a:r>
              <a:rPr lang="en-IN" dirty="0"/>
              <a:t>In this we can see price of the bitcoins are </a:t>
            </a:r>
            <a:r>
              <a:rPr lang="en-IN" dirty="0" err="1"/>
              <a:t>are</a:t>
            </a:r>
            <a:r>
              <a:rPr lang="en-IN" dirty="0"/>
              <a:t> increasing </a:t>
            </a:r>
          </a:p>
        </p:txBody>
      </p:sp>
    </p:spTree>
    <p:extLst>
      <p:ext uri="{BB962C8B-B14F-4D97-AF65-F5344CB8AC3E}">
        <p14:creationId xmlns:p14="http://schemas.microsoft.com/office/powerpoint/2010/main" val="3087927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22C7-0561-CCCA-1217-ACC4F8A6D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LSTM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66EF9-87C7-AD9C-3787-D9A2BB492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89784" cy="4351338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This is the predicted whole closing bitcoin price model for the next </a:t>
            </a:r>
            <a:r>
              <a:rPr lang="en-IN" dirty="0" err="1"/>
              <a:t>next</a:t>
            </a:r>
            <a:r>
              <a:rPr lang="en-IN" dirty="0"/>
              <a:t> 30 days  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84DC06-7584-8B57-EB04-4D4542C2D0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894" y="2444620"/>
            <a:ext cx="6578082" cy="3165513"/>
          </a:xfrm>
        </p:spPr>
      </p:pic>
    </p:spTree>
    <p:extLst>
      <p:ext uri="{BB962C8B-B14F-4D97-AF65-F5344CB8AC3E}">
        <p14:creationId xmlns:p14="http://schemas.microsoft.com/office/powerpoint/2010/main" val="835067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A4B37E-CDA8-8CA1-2E2A-27A06933E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DE1658-D811-448C-DD42-B8DDA2D79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see the prediction , analysis and visualization of bitcoin price through applying deep learning algorithms </a:t>
            </a:r>
          </a:p>
          <a:p>
            <a:r>
              <a:rPr lang="en-IN" dirty="0"/>
              <a:t>We have applied some models for prediction of close price of bitcoin price </a:t>
            </a:r>
          </a:p>
          <a:p>
            <a:pPr lvl="1"/>
            <a:r>
              <a:rPr lang="en-IN" dirty="0"/>
              <a:t>Evaluation of matrices RMSE of 17.</a:t>
            </a:r>
          </a:p>
          <a:p>
            <a:pPr lvl="1"/>
            <a:r>
              <a:rPr lang="en-IN" dirty="0"/>
              <a:t>Variance regression score of 96%</a:t>
            </a:r>
          </a:p>
          <a:p>
            <a:pPr lvl="1"/>
            <a:r>
              <a:rPr lang="en-IN" dirty="0"/>
              <a:t>R square score of 96%</a:t>
            </a:r>
          </a:p>
        </p:txBody>
      </p:sp>
    </p:spTree>
    <p:extLst>
      <p:ext uri="{BB962C8B-B14F-4D97-AF65-F5344CB8AC3E}">
        <p14:creationId xmlns:p14="http://schemas.microsoft.com/office/powerpoint/2010/main" val="3786531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6F5672-60F1-39D3-5827-185F167C263F}"/>
              </a:ext>
            </a:extLst>
          </p:cNvPr>
          <p:cNvSpPr txBox="1"/>
          <p:nvPr/>
        </p:nvSpPr>
        <p:spPr>
          <a:xfrm>
            <a:off x="4911013" y="3075057"/>
            <a:ext cx="2369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1398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FED7-8A05-0D7F-2DD3-E947BB11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6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25294-F016-E005-10FE-1A337C0B3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3200" b="0" i="0" dirty="0">
              <a:solidFill>
                <a:srgbClr val="111111"/>
              </a:solidFill>
              <a:effectLst/>
              <a:latin typeface="SourceSansPro"/>
            </a:endParaRPr>
          </a:p>
          <a:p>
            <a:r>
              <a:rPr lang="en-US" sz="3200" b="0" i="0" dirty="0">
                <a:solidFill>
                  <a:srgbClr val="111111"/>
                </a:solidFill>
                <a:effectLst/>
                <a:latin typeface="SourceSansPro"/>
              </a:rPr>
              <a:t>Bitcoin is the most popular and valuable cryptocurrency</a:t>
            </a:r>
            <a:r>
              <a:rPr lang="en-IN" sz="3200" dirty="0">
                <a:solidFill>
                  <a:srgbClr val="111111"/>
                </a:solidFill>
                <a:latin typeface="SourceSansPro"/>
              </a:rPr>
              <a:t> and it is a medium of exchange which is digital in nature ,in this we are predicting bitcoin price prediction using LSTM .</a:t>
            </a:r>
          </a:p>
          <a:p>
            <a:endParaRPr lang="en-IN" sz="3200" dirty="0">
              <a:solidFill>
                <a:srgbClr val="111111"/>
              </a:solidFill>
              <a:latin typeface="SourceSansPro"/>
            </a:endParaRPr>
          </a:p>
          <a:p>
            <a:r>
              <a:rPr lang="en-IN" sz="3200" dirty="0">
                <a:solidFill>
                  <a:srgbClr val="111111"/>
                </a:solidFill>
                <a:latin typeface="SourceSansPro"/>
              </a:rPr>
              <a:t>Now we can more about LSTM and RNN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75388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58E47-3727-03A4-9264-6F543193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DEEP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26067-C169-BC6D-9248-341337A68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Deep learning is an artificial intelligence (AI) function that imitates the workings of the human brain in processing data and creating patterns for use in decision making</a:t>
            </a:r>
          </a:p>
          <a:p>
            <a:r>
              <a:rPr lang="en-IN" dirty="0"/>
              <a:t>Deep learning is a subset of machine learning, which essentially a neural network with three or more layers</a:t>
            </a:r>
          </a:p>
          <a:p>
            <a:r>
              <a:rPr lang="en-IN" dirty="0"/>
              <a:t>Deep learning attempts to mimic the human brain albeit far from matching its ability-enabling systems to cluster data and make predictions with incredible accuracy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1574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0583D-D18B-0402-0FF2-AA9D5D6CA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RNN?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1BA3E-3671-013A-1A04-64F140E142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b="0" i="0" dirty="0">
              <a:solidFill>
                <a:srgbClr val="3A3B41"/>
              </a:solidFill>
              <a:effectLst/>
              <a:latin typeface="Georgia" panose="02040502050405020303" pitchFamily="18" charset="0"/>
            </a:endParaRPr>
          </a:p>
          <a:p>
            <a:r>
              <a:rPr lang="en-US" b="0" i="0" dirty="0">
                <a:solidFill>
                  <a:srgbClr val="3A3B41"/>
                </a:solidFill>
                <a:effectLst/>
                <a:latin typeface="Georgia" panose="02040502050405020303" pitchFamily="18" charset="0"/>
              </a:rPr>
              <a:t>Recurrent neural networks (RNNs) are a class of neural network that are helpful in modeling sequence data. </a:t>
            </a:r>
          </a:p>
          <a:p>
            <a:r>
              <a:rPr lang="en-US" dirty="0"/>
              <a:t>RNN can get output from the previous step and can use as input to the current steps.</a:t>
            </a:r>
            <a:endParaRPr lang="en-US" b="0" i="0" dirty="0">
              <a:solidFill>
                <a:srgbClr val="3A3B41"/>
              </a:solidFill>
              <a:effectLst/>
              <a:latin typeface="Georgia" panose="02040502050405020303" pitchFamily="18" charset="0"/>
            </a:endParaRPr>
          </a:p>
          <a:p>
            <a:r>
              <a:rPr lang="en-US" dirty="0"/>
              <a:t>RNN can use information in arbitrarily long sequences, but practically they are limited to look back only a few steps.</a:t>
            </a:r>
            <a:endParaRPr lang="en-IN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7285AF-93A2-5F5A-2737-217F49DD14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67499" y="2369975"/>
            <a:ext cx="4771831" cy="263870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C42E47-A0E6-BCC9-ADD0-BBCB7A373831}"/>
              </a:ext>
            </a:extLst>
          </p:cNvPr>
          <p:cNvSpPr txBox="1"/>
          <p:nvPr/>
        </p:nvSpPr>
        <p:spPr>
          <a:xfrm>
            <a:off x="6667499" y="4777273"/>
            <a:ext cx="47718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en.wikipedia.org/wiki/Recurrent_neural_network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230040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42F19-3951-BC89-185D-37DE129F4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Long Short-Term Memory(LSTM)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E0C01-4375-EB85-0714-8983719B92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2400" b="0" i="0" dirty="0">
              <a:solidFill>
                <a:srgbClr val="3A3B41"/>
              </a:solidFill>
              <a:effectLst/>
              <a:latin typeface="Georgia" panose="02040502050405020303" pitchFamily="18" charset="0"/>
            </a:endParaRPr>
          </a:p>
          <a:p>
            <a:r>
              <a:rPr lang="en-US" sz="2400" b="0" i="0" dirty="0">
                <a:solidFill>
                  <a:srgbClr val="3A3B41"/>
                </a:solidFill>
                <a:effectLst/>
                <a:latin typeface="Georgia" panose="02040502050405020303" pitchFamily="18" charset="0"/>
              </a:rPr>
              <a:t>LSTM networks are an extension of RNN that extend the memory. LSTM are used as the building blocks for the layers of a RNN.</a:t>
            </a:r>
          </a:p>
          <a:p>
            <a:r>
              <a:rPr lang="en-US" sz="2400" b="0" i="0" dirty="0">
                <a:solidFill>
                  <a:srgbClr val="3A3B41"/>
                </a:solidFill>
                <a:effectLst/>
                <a:latin typeface="Georgia" panose="02040502050405020303" pitchFamily="18" charset="0"/>
              </a:rPr>
              <a:t>LSTM is the memory cell in which it stores the information</a:t>
            </a:r>
          </a:p>
          <a:p>
            <a:r>
              <a:rPr lang="en-US" sz="2400" b="0" i="0" dirty="0">
                <a:solidFill>
                  <a:srgbClr val="3A3B41"/>
                </a:solidFill>
                <a:effectLst/>
                <a:latin typeface="Georgia" panose="02040502050405020303" pitchFamily="18" charset="0"/>
              </a:rPr>
              <a:t>The LSTM can read, write and delete information from its memory.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1B2469-1864-C598-9649-9064847860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413" y="1623527"/>
            <a:ext cx="4926387" cy="4002833"/>
          </a:xfrm>
        </p:spPr>
      </p:pic>
    </p:spTree>
    <p:extLst>
      <p:ext uri="{BB962C8B-B14F-4D97-AF65-F5344CB8AC3E}">
        <p14:creationId xmlns:p14="http://schemas.microsoft.com/office/powerpoint/2010/main" val="1469924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D723AA-1F6E-87A0-3B07-3D950B7C0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YAHOO! Finance price dataset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11BD77-15D1-A8F3-8E03-613CC1EB2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02122"/>
                </a:solidFill>
                <a:latin typeface="Georgia" panose="02040502050405020303" pitchFamily="18" charset="0"/>
              </a:rPr>
              <a:t>Yahoo! Finance is a media property that is a part of the </a:t>
            </a:r>
            <a:r>
              <a:rPr lang="en-US" dirty="0" err="1">
                <a:solidFill>
                  <a:srgbClr val="202122"/>
                </a:solidFill>
                <a:latin typeface="Georgia" panose="02040502050405020303" pitchFamily="18" charset="0"/>
              </a:rPr>
              <a:t>yahoo!</a:t>
            </a:r>
            <a:r>
              <a:rPr lang="en-US" dirty="0">
                <a:solidFill>
                  <a:srgbClr val="202122"/>
                </a:solidFill>
                <a:latin typeface="Georgia" panose="02040502050405020303" pitchFamily="18" charset="0"/>
              </a:rPr>
              <a:t> Network. It provides financial news, data and commentary including stock quotes, press releases, financial reports ,and </a:t>
            </a:r>
            <a:r>
              <a:rPr lang="en-US" dirty="0" err="1">
                <a:solidFill>
                  <a:srgbClr val="202122"/>
                </a:solidFill>
                <a:latin typeface="Georgia" panose="02040502050405020303" pitchFamily="18" charset="0"/>
              </a:rPr>
              <a:t>orginal</a:t>
            </a:r>
            <a:r>
              <a:rPr lang="en-US" dirty="0">
                <a:solidFill>
                  <a:srgbClr val="202122"/>
                </a:solidFill>
                <a:latin typeface="Georgia" panose="02040502050405020303" pitchFamily="18" charset="0"/>
              </a:rPr>
              <a:t> contents. It also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offers some online tools for personal finance management.</a:t>
            </a:r>
          </a:p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We have used 9 years of price values from (2014-2022) for the prediction </a:t>
            </a:r>
            <a:endParaRPr lang="en-US" i="0" dirty="0">
              <a:solidFill>
                <a:srgbClr val="202122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652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2CA3-6B93-1565-94F3-AE05F5D66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9E7A6-FF10-1658-A8FB-11F497459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The dataset used in this project of yahoo finance price  contains 7 data columns, and we have 2713 rows of data available. </a:t>
            </a:r>
          </a:p>
          <a:p>
            <a:r>
              <a:rPr lang="en-IN" dirty="0"/>
              <a:t>the missing value analysis is averted because the data set have no null values</a:t>
            </a:r>
          </a:p>
          <a:p>
            <a:pPr marL="0" indent="0">
              <a:buNone/>
            </a:pPr>
            <a:r>
              <a:rPr lang="en-US" sz="2800" dirty="0">
                <a:latin typeface="High Tower Text" panose="02040502050506030303" pitchFamily="18" charset="0"/>
              </a:rPr>
              <a:t>Date – on which date </a:t>
            </a:r>
          </a:p>
          <a:p>
            <a:pPr marL="0" indent="0">
              <a:buNone/>
            </a:pPr>
            <a:r>
              <a:rPr lang="en-US" dirty="0">
                <a:latin typeface="High Tower Text" panose="02040502050506030303" pitchFamily="18" charset="0"/>
              </a:rPr>
              <a:t>Open – open price of the day</a:t>
            </a:r>
          </a:p>
          <a:p>
            <a:pPr marL="0" indent="0">
              <a:buNone/>
            </a:pPr>
            <a:r>
              <a:rPr lang="en-US" sz="2800" dirty="0">
                <a:latin typeface="High Tower Text" panose="02040502050506030303" pitchFamily="18" charset="0"/>
              </a:rPr>
              <a:t>High -  high price of the day </a:t>
            </a:r>
          </a:p>
          <a:p>
            <a:pPr marL="0" indent="0">
              <a:buNone/>
            </a:pPr>
            <a:endParaRPr lang="en-US" sz="2800" dirty="0">
              <a:latin typeface="High Tower Text" panose="02040502050506030303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0BF973-2A54-4C51-A2B3-ED7D4AF54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043" y="4001294"/>
            <a:ext cx="3100679" cy="233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990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F41630-2A57-11B9-DBDE-7CBD994CD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0ED726-84B5-D05B-D3C1-A496ABCA0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To accurately predict the future close value of the bitcoin price  for some period of time in future </a:t>
            </a:r>
          </a:p>
          <a:p>
            <a:endParaRPr lang="en-IN" dirty="0"/>
          </a:p>
          <a:p>
            <a:r>
              <a:rPr lang="en-IN" dirty="0"/>
              <a:t>In the prediction we have predicted the price value for next 30 days with past 15 days </a:t>
            </a:r>
          </a:p>
          <a:p>
            <a:endParaRPr lang="en-IN" dirty="0"/>
          </a:p>
          <a:p>
            <a:r>
              <a:rPr lang="en-IN" dirty="0"/>
              <a:t>To use different deep learning models in the python and compare them</a:t>
            </a:r>
          </a:p>
        </p:txBody>
      </p:sp>
    </p:spTree>
    <p:extLst>
      <p:ext uri="{BB962C8B-B14F-4D97-AF65-F5344CB8AC3E}">
        <p14:creationId xmlns:p14="http://schemas.microsoft.com/office/powerpoint/2010/main" val="1626511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5B49BF-541A-704D-28F6-0A39E6E19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6BFE48-E25F-38F1-D03A-DA6AE0421F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This graph shows the month wise open and close price and high and low price analysis </a:t>
            </a:r>
          </a:p>
          <a:p>
            <a:r>
              <a:rPr lang="en-IN" dirty="0"/>
              <a:t>This chart is only for the year 2014 and as like the same we have </a:t>
            </a:r>
            <a:r>
              <a:rPr lang="en-IN" dirty="0" err="1"/>
              <a:t>analysied</a:t>
            </a:r>
            <a:r>
              <a:rPr lang="en-IN" dirty="0"/>
              <a:t> for every year </a:t>
            </a:r>
            <a:r>
              <a:rPr lang="en-IN" dirty="0" err="1"/>
              <a:t>upto</a:t>
            </a:r>
            <a:r>
              <a:rPr lang="en-IN" dirty="0"/>
              <a:t> 2022</a:t>
            </a:r>
          </a:p>
          <a:p>
            <a:r>
              <a:rPr lang="en-IN" dirty="0"/>
              <a:t>in this year data starts from sept so we have other months </a:t>
            </a:r>
            <a:r>
              <a:rPr lang="en-IN" dirty="0" err="1"/>
              <a:t>upto</a:t>
            </a:r>
            <a:r>
              <a:rPr lang="en-IN" dirty="0"/>
              <a:t> sept will be Nan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42B367D-49ED-6D2A-6AF8-7F1EF77A64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88637"/>
            <a:ext cx="5181600" cy="2881385"/>
          </a:xfrm>
        </p:spPr>
      </p:pic>
    </p:spTree>
    <p:extLst>
      <p:ext uri="{BB962C8B-B14F-4D97-AF65-F5344CB8AC3E}">
        <p14:creationId xmlns:p14="http://schemas.microsoft.com/office/powerpoint/2010/main" val="6045743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192</TotalTime>
  <Words>705</Words>
  <Application>Microsoft Office PowerPoint</Application>
  <PresentationFormat>Widescreen</PresentationFormat>
  <Paragraphs>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Bahnschrift SemiBold SemiConden</vt:lpstr>
      <vt:lpstr>Georgia</vt:lpstr>
      <vt:lpstr>High Tower Text</vt:lpstr>
      <vt:lpstr>SourceSansPro</vt:lpstr>
      <vt:lpstr>Trebuchet MS</vt:lpstr>
      <vt:lpstr>Wingdings 3</vt:lpstr>
      <vt:lpstr>Facet</vt:lpstr>
      <vt:lpstr>PowerPoint Presentation</vt:lpstr>
      <vt:lpstr>introduction</vt:lpstr>
      <vt:lpstr>DEEP LEARNING </vt:lpstr>
      <vt:lpstr>What is RNN?</vt:lpstr>
      <vt:lpstr>Long Short-Term Memory(LSTM)</vt:lpstr>
      <vt:lpstr>YAHOO! Finance price dataset</vt:lpstr>
      <vt:lpstr>DATASET</vt:lpstr>
      <vt:lpstr>Problem statement</vt:lpstr>
      <vt:lpstr>Exploratory data analysis</vt:lpstr>
      <vt:lpstr>Overall data analysis</vt:lpstr>
      <vt:lpstr>Training and validation loss </vt:lpstr>
      <vt:lpstr>comparison</vt:lpstr>
      <vt:lpstr>Comparing the past values </vt:lpstr>
      <vt:lpstr>LSTM RESULT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Logesh R</dc:creator>
  <cp:lastModifiedBy>Logesh R</cp:lastModifiedBy>
  <cp:revision>1</cp:revision>
  <dcterms:created xsi:type="dcterms:W3CDTF">2023-01-24T20:15:32Z</dcterms:created>
  <dcterms:modified xsi:type="dcterms:W3CDTF">2023-01-24T23:28:23Z</dcterms:modified>
</cp:coreProperties>
</file>